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7" r:id="rId1"/>
  </p:sldMasterIdLst>
  <p:notesMasterIdLst>
    <p:notesMasterId r:id="rId182"/>
  </p:notesMasterIdLst>
  <p:handoutMasterIdLst>
    <p:handoutMasterId r:id="rId183"/>
  </p:handoutMasterIdLst>
  <p:sldIdLst>
    <p:sldId id="533" r:id="rId2"/>
    <p:sldId id="550" r:id="rId3"/>
    <p:sldId id="551" r:id="rId4"/>
    <p:sldId id="258" r:id="rId5"/>
    <p:sldId id="552" r:id="rId6"/>
    <p:sldId id="553" r:id="rId7"/>
    <p:sldId id="554" r:id="rId8"/>
    <p:sldId id="555" r:id="rId9"/>
    <p:sldId id="556" r:id="rId10"/>
    <p:sldId id="306" r:id="rId11"/>
    <p:sldId id="652" r:id="rId12"/>
    <p:sldId id="653" r:id="rId13"/>
    <p:sldId id="436" r:id="rId14"/>
    <p:sldId id="557" r:id="rId15"/>
    <p:sldId id="559" r:id="rId16"/>
    <p:sldId id="439" r:id="rId17"/>
    <p:sldId id="558" r:id="rId18"/>
    <p:sldId id="562" r:id="rId19"/>
    <p:sldId id="563" r:id="rId20"/>
    <p:sldId id="564" r:id="rId21"/>
    <p:sldId id="446" r:id="rId22"/>
    <p:sldId id="448" r:id="rId23"/>
    <p:sldId id="449" r:id="rId24"/>
    <p:sldId id="451" r:id="rId25"/>
    <p:sldId id="656" r:id="rId26"/>
    <p:sldId id="657" r:id="rId27"/>
    <p:sldId id="659" r:id="rId28"/>
    <p:sldId id="658" r:id="rId29"/>
    <p:sldId id="565" r:id="rId30"/>
    <p:sldId id="452" r:id="rId31"/>
    <p:sldId id="456" r:id="rId32"/>
    <p:sldId id="320" r:id="rId33"/>
    <p:sldId id="566" r:id="rId34"/>
    <p:sldId id="661" r:id="rId35"/>
    <p:sldId id="457" r:id="rId36"/>
    <p:sldId id="322" r:id="rId37"/>
    <p:sldId id="502" r:id="rId38"/>
    <p:sldId id="503" r:id="rId39"/>
    <p:sldId id="323" r:id="rId40"/>
    <p:sldId id="460" r:id="rId41"/>
    <p:sldId id="567" r:id="rId42"/>
    <p:sldId id="570" r:id="rId43"/>
    <p:sldId id="571" r:id="rId44"/>
    <p:sldId id="572" r:id="rId45"/>
    <p:sldId id="573" r:id="rId46"/>
    <p:sldId id="580" r:id="rId47"/>
    <p:sldId id="581" r:id="rId48"/>
    <p:sldId id="582" r:id="rId49"/>
    <p:sldId id="583" r:id="rId50"/>
    <p:sldId id="586" r:id="rId51"/>
    <p:sldId id="666" r:id="rId52"/>
    <p:sldId id="667" r:id="rId53"/>
    <p:sldId id="585" r:id="rId54"/>
    <p:sldId id="639" r:id="rId55"/>
    <p:sldId id="324" r:id="rId56"/>
    <p:sldId id="325" r:id="rId57"/>
    <p:sldId id="590" r:id="rId58"/>
    <p:sldId id="326" r:id="rId59"/>
    <p:sldId id="327" r:id="rId60"/>
    <p:sldId id="504" r:id="rId61"/>
    <p:sldId id="591" r:id="rId62"/>
    <p:sldId id="329" r:id="rId63"/>
    <p:sldId id="470" r:id="rId64"/>
    <p:sldId id="339" r:id="rId65"/>
    <p:sldId id="592" r:id="rId66"/>
    <p:sldId id="341" r:id="rId67"/>
    <p:sldId id="593" r:id="rId68"/>
    <p:sldId id="594" r:id="rId69"/>
    <p:sldId id="595" r:id="rId70"/>
    <p:sldId id="640" r:id="rId71"/>
    <p:sldId id="596" r:id="rId72"/>
    <p:sldId id="597" r:id="rId73"/>
    <p:sldId id="598" r:id="rId74"/>
    <p:sldId id="600" r:id="rId75"/>
    <p:sldId id="601" r:id="rId76"/>
    <p:sldId id="472" r:id="rId77"/>
    <p:sldId id="474" r:id="rId78"/>
    <p:sldId id="473" r:id="rId79"/>
    <p:sldId id="660" r:id="rId80"/>
    <p:sldId id="346" r:id="rId81"/>
    <p:sldId id="475" r:id="rId82"/>
    <p:sldId id="348" r:id="rId83"/>
    <p:sldId id="349" r:id="rId84"/>
    <p:sldId id="476" r:id="rId85"/>
    <p:sldId id="477" r:id="rId86"/>
    <p:sldId id="478" r:id="rId87"/>
    <p:sldId id="356" r:id="rId88"/>
    <p:sldId id="357" r:id="rId89"/>
    <p:sldId id="662" r:id="rId90"/>
    <p:sldId id="663" r:id="rId91"/>
    <p:sldId id="664" r:id="rId92"/>
    <p:sldId id="665" r:id="rId93"/>
    <p:sldId id="358" r:id="rId94"/>
    <p:sldId id="359" r:id="rId95"/>
    <p:sldId id="479" r:id="rId96"/>
    <p:sldId id="481" r:id="rId97"/>
    <p:sldId id="360" r:id="rId98"/>
    <p:sldId id="361" r:id="rId99"/>
    <p:sldId id="645" r:id="rId100"/>
    <p:sldId id="482" r:id="rId101"/>
    <p:sldId id="484" r:id="rId102"/>
    <p:sldId id="646" r:id="rId103"/>
    <p:sldId id="485" r:id="rId104"/>
    <p:sldId id="644" r:id="rId105"/>
    <p:sldId id="641" r:id="rId106"/>
    <p:sldId id="642" r:id="rId107"/>
    <p:sldId id="668" r:id="rId108"/>
    <p:sldId id="669" r:id="rId109"/>
    <p:sldId id="670" r:id="rId110"/>
    <p:sldId id="671" r:id="rId111"/>
    <p:sldId id="605" r:id="rId112"/>
    <p:sldId id="603" r:id="rId113"/>
    <p:sldId id="604" r:id="rId114"/>
    <p:sldId id="606" r:id="rId115"/>
    <p:sldId id="607" r:id="rId116"/>
    <p:sldId id="608" r:id="rId117"/>
    <p:sldId id="655" r:id="rId118"/>
    <p:sldId id="672" r:id="rId119"/>
    <p:sldId id="486" r:id="rId120"/>
    <p:sldId id="609" r:id="rId121"/>
    <p:sldId id="610" r:id="rId122"/>
    <p:sldId id="611" r:id="rId123"/>
    <p:sldId id="612" r:id="rId124"/>
    <p:sldId id="613" r:id="rId125"/>
    <p:sldId id="508" r:id="rId126"/>
    <p:sldId id="488" r:id="rId127"/>
    <p:sldId id="487" r:id="rId128"/>
    <p:sldId id="614" r:id="rId129"/>
    <p:sldId id="489" r:id="rId130"/>
    <p:sldId id="490" r:id="rId131"/>
    <p:sldId id="491" r:id="rId132"/>
    <p:sldId id="377" r:id="rId133"/>
    <p:sldId id="544" r:id="rId134"/>
    <p:sldId id="615" r:id="rId135"/>
    <p:sldId id="616" r:id="rId136"/>
    <p:sldId id="617" r:id="rId137"/>
    <p:sldId id="620" r:id="rId138"/>
    <p:sldId id="382" r:id="rId139"/>
    <p:sldId id="383" r:id="rId140"/>
    <p:sldId id="648" r:id="rId141"/>
    <p:sldId id="621" r:id="rId142"/>
    <p:sldId id="622" r:id="rId143"/>
    <p:sldId id="384" r:id="rId144"/>
    <p:sldId id="649" r:id="rId145"/>
    <p:sldId id="624" r:id="rId146"/>
    <p:sldId id="623" r:id="rId147"/>
    <p:sldId id="651" r:id="rId148"/>
    <p:sldId id="650" r:id="rId149"/>
    <p:sldId id="628" r:id="rId150"/>
    <p:sldId id="511" r:id="rId151"/>
    <p:sldId id="512" r:id="rId152"/>
    <p:sldId id="549" r:id="rId153"/>
    <p:sldId id="513" r:id="rId154"/>
    <p:sldId id="514" r:id="rId155"/>
    <p:sldId id="629" r:id="rId156"/>
    <p:sldId id="630" r:id="rId157"/>
    <p:sldId id="631" r:id="rId158"/>
    <p:sldId id="495" r:id="rId159"/>
    <p:sldId id="633" r:id="rId160"/>
    <p:sldId id="634" r:id="rId161"/>
    <p:sldId id="515" r:id="rId162"/>
    <p:sldId id="516" r:id="rId163"/>
    <p:sldId id="519" r:id="rId164"/>
    <p:sldId id="635" r:id="rId165"/>
    <p:sldId id="517" r:id="rId166"/>
    <p:sldId id="521" r:id="rId167"/>
    <p:sldId id="518" r:id="rId168"/>
    <p:sldId id="636" r:id="rId169"/>
    <p:sldId id="637" r:id="rId170"/>
    <p:sldId id="638" r:id="rId171"/>
    <p:sldId id="498" r:id="rId172"/>
    <p:sldId id="522" r:id="rId173"/>
    <p:sldId id="525" r:id="rId174"/>
    <p:sldId id="526" r:id="rId175"/>
    <p:sldId id="527" r:id="rId176"/>
    <p:sldId id="528" r:id="rId177"/>
    <p:sldId id="523" r:id="rId178"/>
    <p:sldId id="529" r:id="rId179"/>
    <p:sldId id="524" r:id="rId180"/>
    <p:sldId id="531" r:id="rId18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50000"/>
      </a:spcBef>
      <a:spcAft>
        <a:spcPct val="0"/>
      </a:spcAft>
      <a:buClr>
        <a:schemeClr val="bg1"/>
      </a:buClr>
      <a:buFont typeface="Wingdings" pitchFamily="2" charset="2"/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buClr>
        <a:schemeClr val="bg1"/>
      </a:buClr>
      <a:buFont typeface="Wingdings" pitchFamily="2" charset="2"/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buClr>
        <a:schemeClr val="bg1"/>
      </a:buClr>
      <a:buFont typeface="Wingdings" pitchFamily="2" charset="2"/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buClr>
        <a:schemeClr val="bg1"/>
      </a:buClr>
      <a:buFont typeface="Wingdings" pitchFamily="2" charset="2"/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buClr>
        <a:schemeClr val="bg1"/>
      </a:buClr>
      <a:buFont typeface="Wingdings" pitchFamily="2" charset="2"/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0080"/>
        </a:solidFill>
        <a:latin typeface="楷体_GB2312" pitchFamily="49" charset="-122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hlink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000000"/>
    <a:srgbClr val="0000FF"/>
    <a:srgbClr val="000066"/>
    <a:srgbClr val="FFCCCC"/>
    <a:srgbClr val="FF9999"/>
    <a:srgbClr val="FF00FF"/>
    <a:srgbClr val="CC3300"/>
    <a:srgbClr val="CCECFF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3" autoAdjust="0"/>
    <p:restoredTop sz="94549" autoAdjust="0"/>
  </p:normalViewPr>
  <p:slideViewPr>
    <p:cSldViewPr snapToGrid="0">
      <p:cViewPr varScale="1">
        <p:scale>
          <a:sx n="60" d="100"/>
          <a:sy n="60" d="100"/>
        </p:scale>
        <p:origin x="-34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068"/>
    </p:cViewPr>
  </p:sorterViewPr>
  <p:notesViewPr>
    <p:cSldViewPr snapToGrid="0">
      <p:cViewPr varScale="1">
        <p:scale>
          <a:sx n="54" d="100"/>
          <a:sy n="54" d="100"/>
        </p:scale>
        <p:origin x="-1818" y="-8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notesMaster" Target="notesMasters/notesMaster1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170D9E8-23F8-4CEF-AA13-FA6EA9736C7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8107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2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10CC6FE-52FA-4CD5-A191-210CB3CFEE6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66906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0CC6FE-52FA-4CD5-A191-210CB3CFEE6C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253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6564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 userDrawn="1"/>
        </p:nvSpPr>
        <p:spPr bwMode="auto">
          <a:xfrm flipH="1">
            <a:off x="0" y="6513513"/>
            <a:ext cx="9144000" cy="344487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rgbClr val="EED0E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160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kumimoji="0" lang="zh-CN" altLang="en-US" sz="16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西南</a:t>
            </a:r>
            <a:r>
              <a:rPr kumimoji="0" lang="zh-CN" altLang="en-US" sz="16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交通</a:t>
            </a:r>
            <a:r>
              <a:rPr kumimoji="0" lang="zh-CN" altLang="en-US" sz="16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大学计算机与人工智能学院</a:t>
            </a:r>
            <a:r>
              <a:rPr kumimoji="0" lang="zh-CN" altLang="en-US" sz="18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“</a:t>
            </a:r>
            <a:r>
              <a:rPr kumimoji="0" lang="zh-CN" altLang="en-US" sz="160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计算机组成原理</a:t>
            </a:r>
            <a:r>
              <a:rPr kumimoji="0" lang="en-US" altLang="zh-CN" sz="18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”</a:t>
            </a:r>
            <a:r>
              <a:rPr kumimoji="0" lang="zh-CN" altLang="en-US" sz="16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教案</a:t>
            </a: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7977808" y="6502400"/>
            <a:ext cx="99060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anchor="b"/>
          <a:lstStyle>
            <a:lvl1pPr>
              <a:defRPr/>
            </a:lvl1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6E18FAC9-112F-4F97-BD56-9ADF18D9DD67}" type="slidenum">
              <a:rPr kumimoji="0" lang="zh-CN" altLang="en-US" sz="160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kumimoji="0" lang="en-US" altLang="zh-CN" sz="1800" dirty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íṥļíḋè"/>
          <p:cNvSpPr>
            <a:spLocks noChangeAspect="1"/>
          </p:cNvSpPr>
          <p:nvPr userDrawn="1"/>
        </p:nvSpPr>
        <p:spPr bwMode="auto">
          <a:xfrm>
            <a:off x="426945" y="6553269"/>
            <a:ext cx="284027" cy="324000"/>
          </a:xfrm>
          <a:custGeom>
            <a:avLst/>
            <a:gdLst>
              <a:gd name="T0" fmla="*/ 72 w 151"/>
              <a:gd name="T1" fmla="*/ 92 h 171"/>
              <a:gd name="T2" fmla="*/ 83 w 151"/>
              <a:gd name="T3" fmla="*/ 96 h 171"/>
              <a:gd name="T4" fmla="*/ 77 w 151"/>
              <a:gd name="T5" fmla="*/ 92 h 171"/>
              <a:gd name="T6" fmla="*/ 80 w 151"/>
              <a:gd name="T7" fmla="*/ 115 h 171"/>
              <a:gd name="T8" fmla="*/ 72 w 151"/>
              <a:gd name="T9" fmla="*/ 115 h 171"/>
              <a:gd name="T10" fmla="*/ 74 w 151"/>
              <a:gd name="T11" fmla="*/ 97 h 171"/>
              <a:gd name="T12" fmla="*/ 69 w 151"/>
              <a:gd name="T13" fmla="*/ 137 h 171"/>
              <a:gd name="T14" fmla="*/ 77 w 151"/>
              <a:gd name="T15" fmla="*/ 121 h 171"/>
              <a:gd name="T16" fmla="*/ 77 w 151"/>
              <a:gd name="T17" fmla="*/ 127 h 171"/>
              <a:gd name="T18" fmla="*/ 80 w 151"/>
              <a:gd name="T19" fmla="*/ 145 h 171"/>
              <a:gd name="T20" fmla="*/ 71 w 151"/>
              <a:gd name="T21" fmla="*/ 144 h 171"/>
              <a:gd name="T22" fmla="*/ 107 w 151"/>
              <a:gd name="T23" fmla="*/ 13 h 171"/>
              <a:gd name="T24" fmla="*/ 106 w 151"/>
              <a:gd name="T25" fmla="*/ 11 h 171"/>
              <a:gd name="T26" fmla="*/ 113 w 151"/>
              <a:gd name="T27" fmla="*/ 10 h 171"/>
              <a:gd name="T28" fmla="*/ 111 w 151"/>
              <a:gd name="T29" fmla="*/ 15 h 171"/>
              <a:gd name="T30" fmla="*/ 115 w 151"/>
              <a:gd name="T31" fmla="*/ 26 h 171"/>
              <a:gd name="T32" fmla="*/ 114 w 151"/>
              <a:gd name="T33" fmla="*/ 30 h 171"/>
              <a:gd name="T34" fmla="*/ 112 w 151"/>
              <a:gd name="T35" fmla="*/ 22 h 171"/>
              <a:gd name="T36" fmla="*/ 108 w 151"/>
              <a:gd name="T37" fmla="*/ 27 h 171"/>
              <a:gd name="T38" fmla="*/ 107 w 151"/>
              <a:gd name="T39" fmla="*/ 27 h 171"/>
              <a:gd name="T40" fmla="*/ 108 w 151"/>
              <a:gd name="T41" fmla="*/ 22 h 171"/>
              <a:gd name="T42" fmla="*/ 106 w 151"/>
              <a:gd name="T43" fmla="*/ 28 h 171"/>
              <a:gd name="T44" fmla="*/ 105 w 151"/>
              <a:gd name="T45" fmla="*/ 30 h 171"/>
              <a:gd name="T46" fmla="*/ 107 w 151"/>
              <a:gd name="T47" fmla="*/ 16 h 171"/>
              <a:gd name="T48" fmla="*/ 107 w 151"/>
              <a:gd name="T49" fmla="*/ 18 h 171"/>
              <a:gd name="T50" fmla="*/ 108 w 151"/>
              <a:gd name="T51" fmla="*/ 25 h 171"/>
              <a:gd name="T52" fmla="*/ 36 w 151"/>
              <a:gd name="T53" fmla="*/ 65 h 171"/>
              <a:gd name="T54" fmla="*/ 28 w 151"/>
              <a:gd name="T55" fmla="*/ 69 h 171"/>
              <a:gd name="T56" fmla="*/ 30 w 151"/>
              <a:gd name="T57" fmla="*/ 63 h 171"/>
              <a:gd name="T58" fmla="*/ 39 w 151"/>
              <a:gd name="T59" fmla="*/ 65 h 171"/>
              <a:gd name="T60" fmla="*/ 47 w 151"/>
              <a:gd name="T61" fmla="*/ 69 h 171"/>
              <a:gd name="T62" fmla="*/ 49 w 151"/>
              <a:gd name="T63" fmla="*/ 65 h 171"/>
              <a:gd name="T64" fmla="*/ 57 w 151"/>
              <a:gd name="T65" fmla="*/ 66 h 171"/>
              <a:gd name="T66" fmla="*/ 87 w 151"/>
              <a:gd name="T67" fmla="*/ 71 h 171"/>
              <a:gd name="T68" fmla="*/ 91 w 151"/>
              <a:gd name="T69" fmla="*/ 72 h 171"/>
              <a:gd name="T70" fmla="*/ 90 w 151"/>
              <a:gd name="T71" fmla="*/ 57 h 171"/>
              <a:gd name="T72" fmla="*/ 69 w 151"/>
              <a:gd name="T73" fmla="*/ 67 h 171"/>
              <a:gd name="T74" fmla="*/ 104 w 151"/>
              <a:gd name="T75" fmla="*/ 59 h 171"/>
              <a:gd name="T76" fmla="*/ 102 w 151"/>
              <a:gd name="T77" fmla="*/ 94 h 171"/>
              <a:gd name="T78" fmla="*/ 112 w 151"/>
              <a:gd name="T79" fmla="*/ 20 h 171"/>
              <a:gd name="T80" fmla="*/ 113 w 151"/>
              <a:gd name="T81" fmla="*/ 18 h 171"/>
              <a:gd name="T82" fmla="*/ 113 w 151"/>
              <a:gd name="T83" fmla="*/ 18 h 171"/>
              <a:gd name="T84" fmla="*/ 88 w 151"/>
              <a:gd name="T85" fmla="*/ 29 h 171"/>
              <a:gd name="T86" fmla="*/ 88 w 151"/>
              <a:gd name="T87" fmla="*/ 29 h 171"/>
              <a:gd name="T88" fmla="*/ 86 w 151"/>
              <a:gd name="T89" fmla="*/ 17 h 171"/>
              <a:gd name="T90" fmla="*/ 91 w 151"/>
              <a:gd name="T91" fmla="*/ 25 h 171"/>
              <a:gd name="T92" fmla="*/ 93 w 151"/>
              <a:gd name="T93" fmla="*/ 22 h 171"/>
              <a:gd name="T94" fmla="*/ 97 w 151"/>
              <a:gd name="T95" fmla="*/ 14 h 171"/>
              <a:gd name="T96" fmla="*/ 92 w 151"/>
              <a:gd name="T97" fmla="*/ 25 h 171"/>
              <a:gd name="T98" fmla="*/ 20 w 151"/>
              <a:gd name="T99" fmla="*/ 110 h 171"/>
              <a:gd name="T100" fmla="*/ 54 w 151"/>
              <a:gd name="T101" fmla="*/ 88 h 171"/>
              <a:gd name="T102" fmla="*/ 58 w 151"/>
              <a:gd name="T103" fmla="*/ 120 h 171"/>
              <a:gd name="T104" fmla="*/ 125 w 151"/>
              <a:gd name="T105" fmla="*/ 4 h 171"/>
              <a:gd name="T106" fmla="*/ 20 w 151"/>
              <a:gd name="T107" fmla="*/ 119 h 171"/>
              <a:gd name="T108" fmla="*/ 43 w 151"/>
              <a:gd name="T109" fmla="*/ 129 h 171"/>
              <a:gd name="T110" fmla="*/ 125 w 151"/>
              <a:gd name="T111" fmla="*/ 134 h 171"/>
              <a:gd name="T112" fmla="*/ 119 w 151"/>
              <a:gd name="T113" fmla="*/ 67 h 171"/>
              <a:gd name="T114" fmla="*/ 121 w 151"/>
              <a:gd name="T115" fmla="*/ 68 h 171"/>
              <a:gd name="T116" fmla="*/ 116 w 151"/>
              <a:gd name="T117" fmla="*/ 66 h 171"/>
              <a:gd name="T118" fmla="*/ 122 w 151"/>
              <a:gd name="T119" fmla="*/ 62 h 171"/>
              <a:gd name="T120" fmla="*/ 106 w 151"/>
              <a:gd name="T121" fmla="*/ 39 h 171"/>
              <a:gd name="T122" fmla="*/ 119 w 151"/>
              <a:gd name="T123" fmla="*/ 46 h 171"/>
              <a:gd name="T124" fmla="*/ 126 w 151"/>
              <a:gd name="T125" fmla="*/ 4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" h="171">
                <a:moveTo>
                  <a:pt x="151" y="92"/>
                </a:moveTo>
                <a:cubicBezTo>
                  <a:pt x="151" y="22"/>
                  <a:pt x="151" y="22"/>
                  <a:pt x="151" y="22"/>
                </a:cubicBezTo>
                <a:cubicBezTo>
                  <a:pt x="144" y="19"/>
                  <a:pt x="130" y="8"/>
                  <a:pt x="129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8"/>
                  <a:pt x="6" y="19"/>
                  <a:pt x="0" y="2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6"/>
                  <a:pt x="0" y="100"/>
                  <a:pt x="1" y="105"/>
                </a:cubicBezTo>
                <a:cubicBezTo>
                  <a:pt x="9" y="137"/>
                  <a:pt x="39" y="165"/>
                  <a:pt x="76" y="171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114" y="164"/>
                  <a:pt x="142" y="139"/>
                  <a:pt x="150" y="109"/>
                </a:cubicBezTo>
                <a:cubicBezTo>
                  <a:pt x="151" y="103"/>
                  <a:pt x="151" y="98"/>
                  <a:pt x="151" y="92"/>
                </a:cubicBezTo>
                <a:close/>
                <a:moveTo>
                  <a:pt x="75" y="94"/>
                </a:moveTo>
                <a:cubicBezTo>
                  <a:pt x="75" y="92"/>
                  <a:pt x="75" y="92"/>
                  <a:pt x="75" y="92"/>
                </a:cubicBezTo>
                <a:cubicBezTo>
                  <a:pt x="75" y="92"/>
                  <a:pt x="74" y="92"/>
                  <a:pt x="74" y="92"/>
                </a:cubicBezTo>
                <a:cubicBezTo>
                  <a:pt x="73" y="93"/>
                  <a:pt x="73" y="93"/>
                  <a:pt x="73" y="93"/>
                </a:cubicBezTo>
                <a:cubicBezTo>
                  <a:pt x="73" y="93"/>
                  <a:pt x="72" y="94"/>
                  <a:pt x="72" y="94"/>
                </a:cubicBezTo>
                <a:cubicBezTo>
                  <a:pt x="72" y="94"/>
                  <a:pt x="72" y="95"/>
                  <a:pt x="71" y="95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5"/>
                  <a:pt x="71" y="96"/>
                  <a:pt x="71" y="96"/>
                </a:cubicBezTo>
                <a:cubicBezTo>
                  <a:pt x="70" y="96"/>
                  <a:pt x="70" y="96"/>
                  <a:pt x="70" y="97"/>
                </a:cubicBezTo>
                <a:cubicBezTo>
                  <a:pt x="70" y="97"/>
                  <a:pt x="70" y="97"/>
                  <a:pt x="70" y="97"/>
                </a:cubicBezTo>
                <a:cubicBezTo>
                  <a:pt x="70" y="98"/>
                  <a:pt x="70" y="98"/>
                  <a:pt x="70" y="98"/>
                </a:cubicBezTo>
                <a:cubicBezTo>
                  <a:pt x="70" y="98"/>
                  <a:pt x="70" y="98"/>
                  <a:pt x="70" y="98"/>
                </a:cubicBezTo>
                <a:cubicBezTo>
                  <a:pt x="70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8" y="97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97"/>
                  <a:pt x="68" y="97"/>
                  <a:pt x="69" y="97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96"/>
                  <a:pt x="69" y="96"/>
                  <a:pt x="69" y="96"/>
                </a:cubicBezTo>
                <a:cubicBezTo>
                  <a:pt x="70" y="94"/>
                  <a:pt x="70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0" y="94"/>
                  <a:pt x="70" y="93"/>
                  <a:pt x="71" y="93"/>
                </a:cubicBezTo>
                <a:cubicBezTo>
                  <a:pt x="71" y="93"/>
                  <a:pt x="71" y="93"/>
                  <a:pt x="72" y="92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2"/>
                  <a:pt x="72" y="92"/>
                  <a:pt x="73" y="91"/>
                </a:cubicBezTo>
                <a:cubicBezTo>
                  <a:pt x="73" y="91"/>
                  <a:pt x="73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0"/>
                  <a:pt x="75" y="90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7"/>
                </a:cubicBezTo>
                <a:cubicBezTo>
                  <a:pt x="75" y="87"/>
                  <a:pt x="75" y="87"/>
                  <a:pt x="75" y="87"/>
                </a:cubicBezTo>
                <a:cubicBezTo>
                  <a:pt x="75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7" y="87"/>
                  <a:pt x="77" y="88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90"/>
                  <a:pt x="77" y="90"/>
                  <a:pt x="77" y="90"/>
                </a:cubicBezTo>
                <a:cubicBezTo>
                  <a:pt x="77" y="90"/>
                  <a:pt x="77" y="90"/>
                  <a:pt x="77" y="91"/>
                </a:cubicBezTo>
                <a:cubicBezTo>
                  <a:pt x="77" y="91"/>
                  <a:pt x="77" y="91"/>
                  <a:pt x="77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79" y="91"/>
                  <a:pt x="80" y="91"/>
                  <a:pt x="80" y="92"/>
                </a:cubicBezTo>
                <a:cubicBezTo>
                  <a:pt x="80" y="92"/>
                  <a:pt x="81" y="92"/>
                  <a:pt x="81" y="92"/>
                </a:cubicBezTo>
                <a:cubicBezTo>
                  <a:pt x="81" y="92"/>
                  <a:pt x="81" y="93"/>
                  <a:pt x="81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4"/>
                  <a:pt x="82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5"/>
                  <a:pt x="83" y="95"/>
                  <a:pt x="83" y="95"/>
                </a:cubicBezTo>
                <a:cubicBezTo>
                  <a:pt x="83" y="95"/>
                  <a:pt x="83" y="95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4" y="96"/>
                  <a:pt x="84" y="96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82" y="96"/>
                  <a:pt x="81" y="96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5"/>
                  <a:pt x="81" y="94"/>
                  <a:pt x="81" y="94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94"/>
                  <a:pt x="80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2"/>
                  <a:pt x="78" y="92"/>
                  <a:pt x="78" y="92"/>
                </a:cubicBezTo>
                <a:cubicBezTo>
                  <a:pt x="78" y="92"/>
                  <a:pt x="78" y="92"/>
                  <a:pt x="78" y="92"/>
                </a:cubicBezTo>
                <a:cubicBezTo>
                  <a:pt x="78" y="92"/>
                  <a:pt x="77" y="92"/>
                  <a:pt x="77" y="92"/>
                </a:cubicBezTo>
                <a:cubicBezTo>
                  <a:pt x="77" y="94"/>
                  <a:pt x="77" y="94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78" y="94"/>
                  <a:pt x="78" y="94"/>
                  <a:pt x="78" y="95"/>
                </a:cubicBezTo>
                <a:cubicBezTo>
                  <a:pt x="78" y="95"/>
                  <a:pt x="78" y="95"/>
                  <a:pt x="78" y="95"/>
                </a:cubicBezTo>
                <a:cubicBezTo>
                  <a:pt x="79" y="95"/>
                  <a:pt x="79" y="95"/>
                  <a:pt x="79" y="96"/>
                </a:cubicBezTo>
                <a:cubicBezTo>
                  <a:pt x="79" y="96"/>
                  <a:pt x="79" y="96"/>
                  <a:pt x="79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79" y="99"/>
                  <a:pt x="79" y="100"/>
                  <a:pt x="79" y="100"/>
                </a:cubicBezTo>
                <a:cubicBezTo>
                  <a:pt x="79" y="100"/>
                  <a:pt x="79" y="101"/>
                  <a:pt x="79" y="101"/>
                </a:cubicBezTo>
                <a:cubicBezTo>
                  <a:pt x="78" y="101"/>
                  <a:pt x="78" y="101"/>
                  <a:pt x="78" y="102"/>
                </a:cubicBezTo>
                <a:cubicBezTo>
                  <a:pt x="78" y="102"/>
                  <a:pt x="78" y="103"/>
                  <a:pt x="78" y="103"/>
                </a:cubicBezTo>
                <a:cubicBezTo>
                  <a:pt x="79" y="103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5"/>
                </a:cubicBezTo>
                <a:cubicBezTo>
                  <a:pt x="79" y="105"/>
                  <a:pt x="80" y="106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106"/>
                  <a:pt x="80" y="107"/>
                  <a:pt x="80" y="107"/>
                </a:cubicBezTo>
                <a:cubicBezTo>
                  <a:pt x="80" y="108"/>
                  <a:pt x="80" y="108"/>
                  <a:pt x="80" y="109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1" y="109"/>
                  <a:pt x="81" y="110"/>
                  <a:pt x="81" y="110"/>
                </a:cubicBezTo>
                <a:cubicBezTo>
                  <a:pt x="81" y="111"/>
                  <a:pt x="81" y="111"/>
                  <a:pt x="81" y="112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81" y="112"/>
                  <a:pt x="81" y="113"/>
                  <a:pt x="81" y="113"/>
                </a:cubicBezTo>
                <a:cubicBezTo>
                  <a:pt x="81" y="113"/>
                  <a:pt x="81" y="113"/>
                  <a:pt x="81" y="113"/>
                </a:cubicBezTo>
                <a:cubicBezTo>
                  <a:pt x="81" y="113"/>
                  <a:pt x="81" y="114"/>
                  <a:pt x="81" y="114"/>
                </a:cubicBezTo>
                <a:cubicBezTo>
                  <a:pt x="81" y="114"/>
                  <a:pt x="81" y="114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4"/>
                  <a:pt x="80" y="114"/>
                  <a:pt x="79" y="114"/>
                </a:cubicBezTo>
                <a:cubicBezTo>
                  <a:pt x="79" y="114"/>
                  <a:pt x="79" y="114"/>
                  <a:pt x="79" y="113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79" y="113"/>
                  <a:pt x="79" y="113"/>
                  <a:pt x="79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79" y="111"/>
                  <a:pt x="79" y="110"/>
                </a:cubicBezTo>
                <a:cubicBezTo>
                  <a:pt x="79" y="110"/>
                  <a:pt x="79" y="109"/>
                  <a:pt x="79" y="109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8" y="105"/>
                  <a:pt x="78" y="105"/>
                  <a:pt x="77" y="104"/>
                </a:cubicBezTo>
                <a:cubicBezTo>
                  <a:pt x="77" y="104"/>
                  <a:pt x="77" y="104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6" y="103"/>
                  <a:pt x="75" y="103"/>
                  <a:pt x="75" y="103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4" y="104"/>
                  <a:pt x="74" y="104"/>
                  <a:pt x="74" y="105"/>
                </a:cubicBezTo>
                <a:cubicBezTo>
                  <a:pt x="74" y="105"/>
                  <a:pt x="74" y="105"/>
                  <a:pt x="74" y="106"/>
                </a:cubicBezTo>
                <a:cubicBezTo>
                  <a:pt x="74" y="106"/>
                  <a:pt x="74" y="106"/>
                  <a:pt x="73" y="107"/>
                </a:cubicBezTo>
                <a:cubicBezTo>
                  <a:pt x="73" y="107"/>
                  <a:pt x="73" y="107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3" y="110"/>
                  <a:pt x="73" y="110"/>
                </a:cubicBezTo>
                <a:cubicBezTo>
                  <a:pt x="73" y="110"/>
                  <a:pt x="73" y="110"/>
                  <a:pt x="73" y="11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5"/>
                  <a:pt x="73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5"/>
                  <a:pt x="71" y="115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3"/>
                  <a:pt x="71" y="113"/>
                </a:cubicBezTo>
                <a:cubicBezTo>
                  <a:pt x="71" y="112"/>
                  <a:pt x="71" y="111"/>
                  <a:pt x="71" y="110"/>
                </a:cubicBezTo>
                <a:cubicBezTo>
                  <a:pt x="71" y="110"/>
                  <a:pt x="71" y="109"/>
                  <a:pt x="71" y="109"/>
                </a:cubicBezTo>
                <a:cubicBezTo>
                  <a:pt x="71" y="108"/>
                  <a:pt x="72" y="107"/>
                  <a:pt x="72" y="107"/>
                </a:cubicBezTo>
                <a:cubicBezTo>
                  <a:pt x="72" y="106"/>
                  <a:pt x="72" y="106"/>
                  <a:pt x="72" y="105"/>
                </a:cubicBezTo>
                <a:cubicBezTo>
                  <a:pt x="72" y="105"/>
                  <a:pt x="73" y="104"/>
                  <a:pt x="73" y="104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4"/>
                  <a:pt x="73" y="103"/>
                  <a:pt x="73" y="103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4" y="102"/>
                  <a:pt x="74" y="102"/>
                  <a:pt x="74" y="101"/>
                </a:cubicBezTo>
                <a:cubicBezTo>
                  <a:pt x="74" y="101"/>
                  <a:pt x="74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0"/>
                  <a:pt x="73" y="100"/>
                </a:cubicBezTo>
                <a:cubicBezTo>
                  <a:pt x="72" y="100"/>
                  <a:pt x="72" y="100"/>
                  <a:pt x="72" y="99"/>
                </a:cubicBezTo>
                <a:cubicBezTo>
                  <a:pt x="72" y="99"/>
                  <a:pt x="72" y="99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7"/>
                  <a:pt x="72" y="97"/>
                </a:cubicBezTo>
                <a:cubicBezTo>
                  <a:pt x="72" y="97"/>
                  <a:pt x="73" y="96"/>
                  <a:pt x="73" y="96"/>
                </a:cubicBezTo>
                <a:cubicBezTo>
                  <a:pt x="73" y="96"/>
                  <a:pt x="73" y="95"/>
                  <a:pt x="74" y="95"/>
                </a:cubicBezTo>
                <a:cubicBezTo>
                  <a:pt x="74" y="95"/>
                  <a:pt x="75" y="94"/>
                  <a:pt x="75" y="94"/>
                </a:cubicBezTo>
                <a:close/>
                <a:moveTo>
                  <a:pt x="76" y="101"/>
                </a:moveTo>
                <a:cubicBezTo>
                  <a:pt x="75" y="100"/>
                  <a:pt x="75" y="100"/>
                  <a:pt x="75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5" y="100"/>
                  <a:pt x="75" y="100"/>
                  <a:pt x="74" y="100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4" y="100"/>
                  <a:pt x="74" y="100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8"/>
                  <a:pt x="74" y="98"/>
                  <a:pt x="74" y="98"/>
                </a:cubicBezTo>
                <a:cubicBezTo>
                  <a:pt x="74" y="98"/>
                  <a:pt x="74" y="98"/>
                  <a:pt x="7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7"/>
                  <a:pt x="74" y="97"/>
                  <a:pt x="74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6" y="96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95"/>
                  <a:pt x="76" y="95"/>
                  <a:pt x="76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8" y="96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8"/>
                  <a:pt x="78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78" y="98"/>
                  <a:pt x="78" y="99"/>
                  <a:pt x="78" y="99"/>
                </a:cubicBezTo>
                <a:cubicBezTo>
                  <a:pt x="78" y="99"/>
                  <a:pt x="78" y="99"/>
                  <a:pt x="78" y="99"/>
                </a:cubicBezTo>
                <a:cubicBezTo>
                  <a:pt x="78" y="100"/>
                  <a:pt x="77" y="100"/>
                  <a:pt x="77" y="100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7" y="100"/>
                  <a:pt x="77" y="100"/>
                  <a:pt x="77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6" y="101"/>
                  <a:pt x="76" y="101"/>
                  <a:pt x="76" y="101"/>
                </a:cubicBezTo>
                <a:close/>
                <a:moveTo>
                  <a:pt x="75" y="127"/>
                </a:moveTo>
                <a:cubicBezTo>
                  <a:pt x="75" y="127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3" y="128"/>
                  <a:pt x="73" y="128"/>
                </a:cubicBezTo>
                <a:cubicBezTo>
                  <a:pt x="73" y="129"/>
                  <a:pt x="72" y="129"/>
                  <a:pt x="72" y="129"/>
                </a:cubicBezTo>
                <a:cubicBezTo>
                  <a:pt x="72" y="130"/>
                  <a:pt x="72" y="130"/>
                  <a:pt x="71" y="130"/>
                </a:cubicBezTo>
                <a:cubicBezTo>
                  <a:pt x="71" y="131"/>
                  <a:pt x="71" y="131"/>
                  <a:pt x="71" y="132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1" y="133"/>
                  <a:pt x="71" y="133"/>
                  <a:pt x="70" y="133"/>
                </a:cubicBezTo>
                <a:cubicBezTo>
                  <a:pt x="70" y="134"/>
                  <a:pt x="70" y="134"/>
                  <a:pt x="70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35"/>
                  <a:pt x="70" y="135"/>
                  <a:pt x="70" y="136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0" y="137"/>
                  <a:pt x="70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6"/>
                  <a:pt x="69" y="13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9" y="136"/>
                  <a:pt x="69" y="136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69" y="134"/>
                  <a:pt x="69" y="133"/>
                  <a:pt x="69" y="133"/>
                </a:cubicBezTo>
                <a:cubicBezTo>
                  <a:pt x="69" y="132"/>
                  <a:pt x="69" y="132"/>
                  <a:pt x="69" y="131"/>
                </a:cubicBezTo>
                <a:cubicBezTo>
                  <a:pt x="70" y="131"/>
                  <a:pt x="70" y="130"/>
                  <a:pt x="70" y="130"/>
                </a:cubicBezTo>
                <a:cubicBezTo>
                  <a:pt x="70" y="129"/>
                  <a:pt x="70" y="129"/>
                  <a:pt x="71" y="128"/>
                </a:cubicBezTo>
                <a:cubicBezTo>
                  <a:pt x="71" y="128"/>
                  <a:pt x="71" y="128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3" y="127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73" y="126"/>
                  <a:pt x="73" y="126"/>
                  <a:pt x="74" y="126"/>
                </a:cubicBezTo>
                <a:cubicBezTo>
                  <a:pt x="74" y="126"/>
                  <a:pt x="75" y="126"/>
                  <a:pt x="75" y="126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75" y="123"/>
                  <a:pt x="75" y="123"/>
                  <a:pt x="75" y="123"/>
                </a:cubicBezTo>
                <a:cubicBezTo>
                  <a:pt x="75" y="123"/>
                  <a:pt x="75" y="123"/>
                  <a:pt x="75" y="123"/>
                </a:cubicBezTo>
                <a:cubicBezTo>
                  <a:pt x="75" y="122"/>
                  <a:pt x="75" y="122"/>
                  <a:pt x="75" y="121"/>
                </a:cubicBezTo>
                <a:cubicBezTo>
                  <a:pt x="75" y="121"/>
                  <a:pt x="75" y="121"/>
                  <a:pt x="7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7" y="120"/>
                  <a:pt x="77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7" y="120"/>
                  <a:pt x="77" y="120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5"/>
                  <a:pt x="77" y="125"/>
                  <a:pt x="77" y="125"/>
                </a:cubicBezTo>
                <a:cubicBezTo>
                  <a:pt x="77" y="125"/>
                  <a:pt x="77" y="125"/>
                  <a:pt x="77" y="125"/>
                </a:cubicBezTo>
                <a:cubicBezTo>
                  <a:pt x="77" y="126"/>
                  <a:pt x="77" y="126"/>
                  <a:pt x="77" y="126"/>
                </a:cubicBezTo>
                <a:cubicBezTo>
                  <a:pt x="78" y="126"/>
                  <a:pt x="78" y="126"/>
                  <a:pt x="79" y="126"/>
                </a:cubicBezTo>
                <a:cubicBezTo>
                  <a:pt x="80" y="127"/>
                  <a:pt x="80" y="127"/>
                  <a:pt x="81" y="127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8"/>
                  <a:pt x="82" y="128"/>
                  <a:pt x="82" y="129"/>
                </a:cubicBezTo>
                <a:cubicBezTo>
                  <a:pt x="82" y="130"/>
                  <a:pt x="83" y="130"/>
                  <a:pt x="83" y="131"/>
                </a:cubicBezTo>
                <a:cubicBezTo>
                  <a:pt x="83" y="132"/>
                  <a:pt x="83" y="133"/>
                  <a:pt x="83" y="133"/>
                </a:cubicBezTo>
                <a:cubicBezTo>
                  <a:pt x="84" y="134"/>
                  <a:pt x="84" y="134"/>
                  <a:pt x="84" y="135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6"/>
                  <a:pt x="84" y="136"/>
                  <a:pt x="84" y="137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37"/>
                  <a:pt x="83" y="138"/>
                  <a:pt x="83" y="138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3" y="138"/>
                  <a:pt x="83" y="137"/>
                  <a:pt x="83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82" y="136"/>
                  <a:pt x="82" y="136"/>
                </a:cubicBezTo>
                <a:cubicBezTo>
                  <a:pt x="82" y="136"/>
                  <a:pt x="82" y="136"/>
                  <a:pt x="82" y="136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4"/>
                  <a:pt x="82" y="134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1" y="131"/>
                </a:cubicBezTo>
                <a:cubicBezTo>
                  <a:pt x="81" y="131"/>
                  <a:pt x="81" y="130"/>
                  <a:pt x="81" y="130"/>
                </a:cubicBezTo>
                <a:cubicBezTo>
                  <a:pt x="81" y="129"/>
                  <a:pt x="80" y="129"/>
                  <a:pt x="80" y="129"/>
                </a:cubicBezTo>
                <a:cubicBezTo>
                  <a:pt x="80" y="128"/>
                  <a:pt x="80" y="128"/>
                  <a:pt x="79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9" y="128"/>
                  <a:pt x="79" y="128"/>
                  <a:pt x="78" y="128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7" y="127"/>
                  <a:pt x="77" y="127"/>
                  <a:pt x="77" y="127"/>
                </a:cubicBezTo>
                <a:cubicBezTo>
                  <a:pt x="77" y="127"/>
                  <a:pt x="77" y="128"/>
                  <a:pt x="77" y="128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77" y="130"/>
                  <a:pt x="77" y="130"/>
                  <a:pt x="77" y="131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77" y="132"/>
                  <a:pt x="77" y="132"/>
                  <a:pt x="77" y="133"/>
                </a:cubicBezTo>
                <a:cubicBezTo>
                  <a:pt x="77" y="133"/>
                  <a:pt x="77" y="133"/>
                  <a:pt x="77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77" y="134"/>
                  <a:pt x="77" y="134"/>
                  <a:pt x="77" y="135"/>
                </a:cubicBezTo>
                <a:cubicBezTo>
                  <a:pt x="77" y="135"/>
                  <a:pt x="78" y="136"/>
                  <a:pt x="78" y="136"/>
                </a:cubicBezTo>
                <a:cubicBezTo>
                  <a:pt x="78" y="136"/>
                  <a:pt x="78" y="136"/>
                  <a:pt x="78" y="136"/>
                </a:cubicBezTo>
                <a:cubicBezTo>
                  <a:pt x="78" y="137"/>
                  <a:pt x="78" y="137"/>
                  <a:pt x="78" y="138"/>
                </a:cubicBezTo>
                <a:cubicBezTo>
                  <a:pt x="78" y="138"/>
                  <a:pt x="79" y="139"/>
                  <a:pt x="79" y="139"/>
                </a:cubicBezTo>
                <a:cubicBezTo>
                  <a:pt x="79" y="140"/>
                  <a:pt x="79" y="140"/>
                  <a:pt x="79" y="141"/>
                </a:cubicBezTo>
                <a:cubicBezTo>
                  <a:pt x="80" y="141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3"/>
                  <a:pt x="81" y="143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2" y="144"/>
                  <a:pt x="82" y="145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6"/>
                  <a:pt x="82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1" y="147"/>
                  <a:pt x="81" y="146"/>
                </a:cubicBezTo>
                <a:cubicBezTo>
                  <a:pt x="81" y="146"/>
                  <a:pt x="81" y="146"/>
                  <a:pt x="81" y="146"/>
                </a:cubicBezTo>
                <a:cubicBezTo>
                  <a:pt x="81" y="146"/>
                  <a:pt x="80" y="145"/>
                  <a:pt x="8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9" y="144"/>
                  <a:pt x="79" y="143"/>
                  <a:pt x="79" y="143"/>
                </a:cubicBezTo>
                <a:cubicBezTo>
                  <a:pt x="78" y="142"/>
                  <a:pt x="78" y="141"/>
                  <a:pt x="78" y="140"/>
                </a:cubicBezTo>
                <a:cubicBezTo>
                  <a:pt x="77" y="140"/>
                  <a:pt x="77" y="139"/>
                  <a:pt x="77" y="139"/>
                </a:cubicBezTo>
                <a:cubicBezTo>
                  <a:pt x="77" y="138"/>
                  <a:pt x="76" y="138"/>
                  <a:pt x="76" y="137"/>
                </a:cubicBezTo>
                <a:cubicBezTo>
                  <a:pt x="76" y="136"/>
                  <a:pt x="76" y="136"/>
                  <a:pt x="76" y="136"/>
                </a:cubicBezTo>
                <a:cubicBezTo>
                  <a:pt x="76" y="137"/>
                  <a:pt x="76" y="137"/>
                  <a:pt x="76" y="138"/>
                </a:cubicBezTo>
                <a:cubicBezTo>
                  <a:pt x="76" y="138"/>
                  <a:pt x="75" y="139"/>
                  <a:pt x="75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5" y="139"/>
                  <a:pt x="75" y="139"/>
                  <a:pt x="75" y="140"/>
                </a:cubicBezTo>
                <a:cubicBezTo>
                  <a:pt x="75" y="140"/>
                  <a:pt x="75" y="141"/>
                  <a:pt x="74" y="141"/>
                </a:cubicBezTo>
                <a:cubicBezTo>
                  <a:pt x="74" y="141"/>
                  <a:pt x="74" y="142"/>
                  <a:pt x="74" y="142"/>
                </a:cubicBezTo>
                <a:cubicBezTo>
                  <a:pt x="74" y="142"/>
                  <a:pt x="73" y="143"/>
                  <a:pt x="7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43"/>
                  <a:pt x="73" y="144"/>
                  <a:pt x="73" y="144"/>
                </a:cubicBezTo>
                <a:cubicBezTo>
                  <a:pt x="73" y="144"/>
                  <a:pt x="72" y="144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70" y="14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0" y="145"/>
                  <a:pt x="70" y="144"/>
                  <a:pt x="71" y="144"/>
                </a:cubicBezTo>
                <a:cubicBezTo>
                  <a:pt x="71" y="144"/>
                  <a:pt x="71" y="144"/>
                  <a:pt x="71" y="143"/>
                </a:cubicBezTo>
                <a:cubicBezTo>
                  <a:pt x="71" y="143"/>
                  <a:pt x="71" y="143"/>
                  <a:pt x="71" y="143"/>
                </a:cubicBezTo>
                <a:cubicBezTo>
                  <a:pt x="72" y="143"/>
                  <a:pt x="72" y="142"/>
                  <a:pt x="72" y="142"/>
                </a:cubicBezTo>
                <a:cubicBezTo>
                  <a:pt x="72" y="142"/>
                  <a:pt x="72" y="141"/>
                  <a:pt x="73" y="141"/>
                </a:cubicBezTo>
                <a:cubicBezTo>
                  <a:pt x="73" y="141"/>
                  <a:pt x="73" y="140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3" y="139"/>
                  <a:pt x="74" y="139"/>
                  <a:pt x="74" y="139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4" y="138"/>
                  <a:pt x="74" y="138"/>
                  <a:pt x="74" y="137"/>
                </a:cubicBezTo>
                <a:cubicBezTo>
                  <a:pt x="74" y="137"/>
                  <a:pt x="75" y="137"/>
                  <a:pt x="75" y="136"/>
                </a:cubicBezTo>
                <a:cubicBezTo>
                  <a:pt x="75" y="136"/>
                  <a:pt x="75" y="135"/>
                  <a:pt x="75" y="135"/>
                </a:cubicBezTo>
                <a:cubicBezTo>
                  <a:pt x="75" y="135"/>
                  <a:pt x="75" y="134"/>
                  <a:pt x="75" y="134"/>
                </a:cubicBezTo>
                <a:cubicBezTo>
                  <a:pt x="75" y="134"/>
                  <a:pt x="75" y="134"/>
                  <a:pt x="75" y="134"/>
                </a:cubicBezTo>
                <a:cubicBezTo>
                  <a:pt x="75" y="133"/>
                  <a:pt x="75" y="133"/>
                  <a:pt x="75" y="132"/>
                </a:cubicBezTo>
                <a:cubicBezTo>
                  <a:pt x="75" y="132"/>
                  <a:pt x="75" y="131"/>
                  <a:pt x="75" y="131"/>
                </a:cubicBezTo>
                <a:cubicBezTo>
                  <a:pt x="75" y="131"/>
                  <a:pt x="75" y="131"/>
                  <a:pt x="75" y="131"/>
                </a:cubicBezTo>
                <a:cubicBezTo>
                  <a:pt x="75" y="130"/>
                  <a:pt x="75" y="130"/>
                  <a:pt x="75" y="129"/>
                </a:cubicBezTo>
                <a:cubicBezTo>
                  <a:pt x="75" y="129"/>
                  <a:pt x="75" y="128"/>
                  <a:pt x="75" y="128"/>
                </a:cubicBezTo>
                <a:cubicBezTo>
                  <a:pt x="75" y="127"/>
                  <a:pt x="75" y="127"/>
                  <a:pt x="75" y="127"/>
                </a:cubicBezTo>
                <a:close/>
                <a:moveTo>
                  <a:pt x="107" y="13"/>
                </a:move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6" y="12"/>
                  <a:pt x="106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1" y="12"/>
                  <a:pt x="111" y="12"/>
                </a:cubicBezTo>
                <a:cubicBezTo>
                  <a:pt x="111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4" y="10"/>
                </a:cubicBezTo>
                <a:cubicBezTo>
                  <a:pt x="114" y="10"/>
                  <a:pt x="114" y="10"/>
                  <a:pt x="114" y="11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4" y="11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3" y="12"/>
                  <a:pt x="113" y="12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2" y="14"/>
                  <a:pt x="112" y="14"/>
                </a:cubicBezTo>
                <a:cubicBezTo>
                  <a:pt x="113" y="14"/>
                  <a:pt x="114" y="14"/>
                  <a:pt x="114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5" y="14"/>
                  <a:pt x="115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15"/>
                  <a:pt x="117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4" y="15"/>
                  <a:pt x="113" y="15"/>
                </a:cubicBezTo>
                <a:cubicBezTo>
                  <a:pt x="113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3" y="16"/>
                  <a:pt x="113" y="16"/>
                  <a:pt x="113" y="17"/>
                </a:cubicBezTo>
                <a:cubicBezTo>
                  <a:pt x="113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9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19"/>
                  <a:pt x="115" y="20"/>
                  <a:pt x="114" y="20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5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3"/>
                  <a:pt x="115" y="23"/>
                  <a:pt x="115" y="23"/>
                </a:cubicBezTo>
                <a:cubicBezTo>
                  <a:pt x="115" y="23"/>
                  <a:pt x="115" y="24"/>
                  <a:pt x="115" y="24"/>
                </a:cubicBezTo>
                <a:cubicBezTo>
                  <a:pt x="115" y="24"/>
                  <a:pt x="115" y="24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1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5" y="31"/>
                  <a:pt x="115" y="31"/>
                  <a:pt x="114" y="31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8"/>
                  <a:pt x="114" y="28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5"/>
                  <a:pt x="114" y="25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1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3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7"/>
                  <a:pt x="113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8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6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7" y="26"/>
                  <a:pt x="107" y="26"/>
                  <a:pt x="10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5"/>
                  <a:pt x="107" y="25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3"/>
                  <a:pt x="107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7" y="23"/>
                  <a:pt x="107" y="23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4"/>
                  <a:pt x="109" y="23"/>
                  <a:pt x="109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2"/>
                  <a:pt x="108" y="22"/>
                  <a:pt x="108" y="22"/>
                </a:cubicBezTo>
                <a:cubicBezTo>
                  <a:pt x="108" y="22"/>
                  <a:pt x="107" y="22"/>
                  <a:pt x="107" y="22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1"/>
                  <a:pt x="107" y="22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2"/>
                  <a:pt x="106" y="22"/>
                  <a:pt x="106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3"/>
                  <a:pt x="106" y="23"/>
                  <a:pt x="106" y="24"/>
                </a:cubicBezTo>
                <a:cubicBezTo>
                  <a:pt x="106" y="24"/>
                  <a:pt x="106" y="24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7"/>
                  <a:pt x="106" y="27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5" y="30"/>
                </a:cubicBezTo>
                <a:cubicBezTo>
                  <a:pt x="105" y="30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5" y="27"/>
                  <a:pt x="105" y="26"/>
                  <a:pt x="105" y="26"/>
                </a:cubicBezTo>
                <a:cubicBezTo>
                  <a:pt x="105" y="26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4"/>
                </a:cubicBezTo>
                <a:cubicBezTo>
                  <a:pt x="105" y="24"/>
                  <a:pt x="105" y="24"/>
                  <a:pt x="105" y="23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5" y="23"/>
                  <a:pt x="105" y="23"/>
                  <a:pt x="105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2"/>
                  <a:pt x="105" y="21"/>
                  <a:pt x="105" y="21"/>
                </a:cubicBezTo>
                <a:cubicBezTo>
                  <a:pt x="105" y="21"/>
                  <a:pt x="106" y="21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8" y="17"/>
                  <a:pt x="108" y="16"/>
                  <a:pt x="108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08" y="15"/>
                  <a:pt x="108" y="16"/>
                  <a:pt x="107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8" y="18"/>
                </a:cubicBezTo>
                <a:cubicBezTo>
                  <a:pt x="108" y="18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lose/>
                <a:moveTo>
                  <a:pt x="109" y="19"/>
                </a:move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9" y="19"/>
                  <a:pt x="109" y="19"/>
                  <a:pt x="109" y="19"/>
                </a:cubicBezTo>
                <a:close/>
                <a:moveTo>
                  <a:pt x="112" y="25"/>
                </a:move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6"/>
                  <a:pt x="112" y="26"/>
                </a:cubicBezTo>
                <a:cubicBezTo>
                  <a:pt x="112" y="26"/>
                  <a:pt x="112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7"/>
                  <a:pt x="110" y="27"/>
                  <a:pt x="110" y="27"/>
                </a:cubicBezTo>
                <a:cubicBezTo>
                  <a:pt x="109" y="27"/>
                  <a:pt x="109" y="27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10" y="25"/>
                </a:cubicBezTo>
                <a:cubicBezTo>
                  <a:pt x="110" y="25"/>
                  <a:pt x="110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5"/>
                </a:cubicBezTo>
                <a:cubicBezTo>
                  <a:pt x="111" y="25"/>
                  <a:pt x="112" y="25"/>
                  <a:pt x="112" y="25"/>
                </a:cubicBezTo>
                <a:close/>
                <a:moveTo>
                  <a:pt x="32" y="72"/>
                </a:move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3"/>
                  <a:pt x="29" y="73"/>
                  <a:pt x="29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0" y="71"/>
                  <a:pt x="31" y="71"/>
                  <a:pt x="31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1"/>
                  <a:pt x="34" y="71"/>
                  <a:pt x="34" y="71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69"/>
                  <a:pt x="34" y="69"/>
                </a:cubicBezTo>
                <a:cubicBezTo>
                  <a:pt x="34" y="69"/>
                  <a:pt x="34" y="68"/>
                  <a:pt x="35" y="68"/>
                </a:cubicBezTo>
                <a:cubicBezTo>
                  <a:pt x="35" y="68"/>
                  <a:pt x="35" y="68"/>
                  <a:pt x="35" y="67"/>
                </a:cubicBezTo>
                <a:cubicBezTo>
                  <a:pt x="35" y="67"/>
                  <a:pt x="35" y="67"/>
                  <a:pt x="35" y="66"/>
                </a:cubicBezTo>
                <a:cubicBezTo>
                  <a:pt x="35" y="66"/>
                  <a:pt x="36" y="66"/>
                  <a:pt x="36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6" y="65"/>
                  <a:pt x="36" y="64"/>
                </a:cubicBezTo>
                <a:cubicBezTo>
                  <a:pt x="36" y="64"/>
                  <a:pt x="36" y="65"/>
                  <a:pt x="36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4" y="65"/>
                  <a:pt x="34" y="66"/>
                  <a:pt x="34" y="66"/>
                </a:cubicBezTo>
                <a:cubicBezTo>
                  <a:pt x="34" y="66"/>
                  <a:pt x="33" y="66"/>
                  <a:pt x="33" y="66"/>
                </a:cubicBezTo>
                <a:cubicBezTo>
                  <a:pt x="33" y="66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8"/>
                  <a:pt x="32" y="68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8"/>
                  <a:pt x="32" y="68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1"/>
                </a:cubicBezTo>
                <a:cubicBezTo>
                  <a:pt x="28" y="71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0"/>
                  <a:pt x="28" y="70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7" y="69"/>
                  <a:pt x="27" y="70"/>
                  <a:pt x="27" y="70"/>
                </a:cubicBezTo>
                <a:cubicBezTo>
                  <a:pt x="27" y="70"/>
                  <a:pt x="26" y="71"/>
                  <a:pt x="26" y="71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72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3" y="72"/>
                  <a:pt x="23" y="72"/>
                </a:cubicBezTo>
                <a:cubicBezTo>
                  <a:pt x="23" y="72"/>
                  <a:pt x="23" y="72"/>
                  <a:pt x="23" y="71"/>
                </a:cubicBezTo>
                <a:cubicBezTo>
                  <a:pt x="23" y="72"/>
                  <a:pt x="24" y="71"/>
                  <a:pt x="24" y="71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5" y="70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6" y="70"/>
                  <a:pt x="26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8"/>
                  <a:pt x="27" y="68"/>
                </a:cubicBezTo>
                <a:cubicBezTo>
                  <a:pt x="27" y="68"/>
                  <a:pt x="27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7"/>
                  <a:pt x="29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5"/>
                  <a:pt x="29" y="65"/>
                  <a:pt x="29" y="65"/>
                </a:cubicBezTo>
                <a:cubicBezTo>
                  <a:pt x="29" y="65"/>
                  <a:pt x="29" y="65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29" y="62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30" y="61"/>
                  <a:pt x="3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2" y="61"/>
                  <a:pt x="32" y="61"/>
                </a:cubicBezTo>
                <a:cubicBezTo>
                  <a:pt x="32" y="61"/>
                  <a:pt x="33" y="60"/>
                  <a:pt x="33" y="60"/>
                </a:cubicBezTo>
                <a:cubicBezTo>
                  <a:pt x="33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59"/>
                  <a:pt x="35" y="59"/>
                </a:cubicBezTo>
                <a:cubicBezTo>
                  <a:pt x="35" y="59"/>
                  <a:pt x="35" y="59"/>
                  <a:pt x="36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7" y="60"/>
                  <a:pt x="37" y="60"/>
                </a:cubicBezTo>
                <a:cubicBezTo>
                  <a:pt x="37" y="60"/>
                  <a:pt x="37" y="60"/>
                  <a:pt x="36" y="60"/>
                </a:cubicBezTo>
                <a:cubicBezTo>
                  <a:pt x="36" y="60"/>
                  <a:pt x="36" y="60"/>
                  <a:pt x="36" y="61"/>
                </a:cubicBezTo>
                <a:cubicBezTo>
                  <a:pt x="35" y="61"/>
                  <a:pt x="34" y="61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3"/>
                </a:cubicBezTo>
                <a:cubicBezTo>
                  <a:pt x="34" y="63"/>
                  <a:pt x="34" y="63"/>
                  <a:pt x="34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4"/>
                  <a:pt x="36" y="64"/>
                  <a:pt x="36" y="63"/>
                </a:cubicBezTo>
                <a:cubicBezTo>
                  <a:pt x="36" y="63"/>
                  <a:pt x="37" y="63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9" y="63"/>
                  <a:pt x="39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64"/>
                  <a:pt x="39" y="64"/>
                  <a:pt x="39" y="6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5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67"/>
                  <a:pt x="37" y="68"/>
                  <a:pt x="37" y="68"/>
                </a:cubicBezTo>
                <a:cubicBezTo>
                  <a:pt x="37" y="68"/>
                  <a:pt x="36" y="69"/>
                  <a:pt x="36" y="69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70"/>
                  <a:pt x="36" y="71"/>
                  <a:pt x="36" y="71"/>
                </a:cubicBezTo>
                <a:cubicBezTo>
                  <a:pt x="35" y="71"/>
                  <a:pt x="35" y="72"/>
                  <a:pt x="35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73"/>
                  <a:pt x="34" y="73"/>
                  <a:pt x="34" y="73"/>
                </a:cubicBezTo>
                <a:cubicBezTo>
                  <a:pt x="34" y="73"/>
                  <a:pt x="34" y="73"/>
                  <a:pt x="34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1"/>
                  <a:pt x="32" y="71"/>
                  <a:pt x="32" y="71"/>
                </a:cubicBezTo>
                <a:cubicBezTo>
                  <a:pt x="32" y="71"/>
                  <a:pt x="32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close/>
                <a:moveTo>
                  <a:pt x="30" y="64"/>
                </a:moveTo>
                <a:cubicBezTo>
                  <a:pt x="30" y="64"/>
                  <a:pt x="30" y="64"/>
                  <a:pt x="30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2" y="63"/>
                  <a:pt x="33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3" y="64"/>
                </a:cubicBezTo>
                <a:cubicBezTo>
                  <a:pt x="33" y="64"/>
                  <a:pt x="33" y="65"/>
                  <a:pt x="33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3" y="65"/>
                  <a:pt x="32" y="65"/>
                  <a:pt x="32" y="65"/>
                </a:cubicBezTo>
                <a:cubicBezTo>
                  <a:pt x="31" y="65"/>
                  <a:pt x="31" y="66"/>
                  <a:pt x="31" y="66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6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lose/>
                <a:moveTo>
                  <a:pt x="47" y="72"/>
                </a:moveTo>
                <a:cubicBezTo>
                  <a:pt x="47" y="72"/>
                  <a:pt x="47" y="71"/>
                  <a:pt x="47" y="70"/>
                </a:cubicBezTo>
                <a:cubicBezTo>
                  <a:pt x="47" y="70"/>
                  <a:pt x="47" y="69"/>
                  <a:pt x="47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7" y="69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9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9" y="71"/>
                  <a:pt x="49" y="71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7" y="72"/>
                  <a:pt x="47" y="72"/>
                </a:cubicBezTo>
                <a:close/>
                <a:moveTo>
                  <a:pt x="55" y="69"/>
                </a:moveTo>
                <a:cubicBezTo>
                  <a:pt x="55" y="69"/>
                  <a:pt x="55" y="69"/>
                  <a:pt x="55" y="68"/>
                </a:cubicBezTo>
                <a:cubicBezTo>
                  <a:pt x="55" y="68"/>
                  <a:pt x="55" y="67"/>
                  <a:pt x="55" y="67"/>
                </a:cubicBezTo>
                <a:cubicBezTo>
                  <a:pt x="55" y="67"/>
                  <a:pt x="55" y="66"/>
                  <a:pt x="55" y="66"/>
                </a:cubicBezTo>
                <a:cubicBezTo>
                  <a:pt x="55" y="66"/>
                  <a:pt x="56" y="65"/>
                  <a:pt x="56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6"/>
                  <a:pt x="53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2" y="67"/>
                  <a:pt x="52" y="68"/>
                </a:cubicBezTo>
                <a:cubicBezTo>
                  <a:pt x="51" y="68"/>
                  <a:pt x="51" y="68"/>
                  <a:pt x="51" y="69"/>
                </a:cubicBezTo>
                <a:cubicBezTo>
                  <a:pt x="50" y="69"/>
                  <a:pt x="49" y="69"/>
                  <a:pt x="49" y="69"/>
                </a:cubicBezTo>
                <a:cubicBezTo>
                  <a:pt x="49" y="69"/>
                  <a:pt x="49" y="68"/>
                  <a:pt x="48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8"/>
                  <a:pt x="48" y="67"/>
                  <a:pt x="48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7"/>
                  <a:pt x="49" y="67"/>
                  <a:pt x="50" y="67"/>
                </a:cubicBezTo>
                <a:cubicBezTo>
                  <a:pt x="50" y="67"/>
                  <a:pt x="50" y="67"/>
                  <a:pt x="51" y="67"/>
                </a:cubicBezTo>
                <a:cubicBezTo>
                  <a:pt x="51" y="67"/>
                  <a:pt x="51" y="66"/>
                  <a:pt x="51" y="66"/>
                </a:cubicBezTo>
                <a:cubicBezTo>
                  <a:pt x="51" y="66"/>
                  <a:pt x="51" y="66"/>
                  <a:pt x="51" y="66"/>
                </a:cubicBezTo>
                <a:cubicBezTo>
                  <a:pt x="51" y="66"/>
                  <a:pt x="51" y="66"/>
                  <a:pt x="51" y="65"/>
                </a:cubicBezTo>
                <a:cubicBezTo>
                  <a:pt x="50" y="65"/>
                  <a:pt x="50" y="66"/>
                  <a:pt x="50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49" y="66"/>
                  <a:pt x="49" y="66"/>
                  <a:pt x="49" y="65"/>
                </a:cubicBezTo>
                <a:cubicBezTo>
                  <a:pt x="49" y="65"/>
                  <a:pt x="48" y="65"/>
                  <a:pt x="4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8" y="65"/>
                  <a:pt x="48" y="65"/>
                  <a:pt x="48" y="64"/>
                </a:cubicBezTo>
                <a:cubicBezTo>
                  <a:pt x="49" y="64"/>
                  <a:pt x="48" y="64"/>
                  <a:pt x="49" y="64"/>
                </a:cubicBezTo>
                <a:cubicBezTo>
                  <a:pt x="49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1" y="64"/>
                </a:cubicBezTo>
                <a:cubicBezTo>
                  <a:pt x="51" y="64"/>
                  <a:pt x="52" y="64"/>
                  <a:pt x="52" y="63"/>
                </a:cubicBezTo>
                <a:cubicBezTo>
                  <a:pt x="52" y="63"/>
                  <a:pt x="52" y="63"/>
                  <a:pt x="52" y="62"/>
                </a:cubicBezTo>
                <a:cubicBezTo>
                  <a:pt x="53" y="62"/>
                  <a:pt x="53" y="62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0"/>
                  <a:pt x="53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9"/>
                  <a:pt x="53" y="59"/>
                  <a:pt x="54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61"/>
                  <a:pt x="55" y="62"/>
                </a:cubicBezTo>
                <a:cubicBezTo>
                  <a:pt x="54" y="62"/>
                  <a:pt x="55" y="62"/>
                  <a:pt x="55" y="62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2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7" y="60"/>
                  <a:pt x="57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2"/>
                  <a:pt x="57" y="62"/>
                  <a:pt x="56" y="62"/>
                </a:cubicBezTo>
                <a:cubicBezTo>
                  <a:pt x="55" y="63"/>
                  <a:pt x="54" y="63"/>
                  <a:pt x="54" y="63"/>
                </a:cubicBezTo>
                <a:cubicBezTo>
                  <a:pt x="53" y="63"/>
                  <a:pt x="53" y="64"/>
                  <a:pt x="53" y="64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6"/>
                  <a:pt x="52" y="66"/>
                </a:cubicBezTo>
                <a:cubicBezTo>
                  <a:pt x="53" y="66"/>
                  <a:pt x="53" y="65"/>
                  <a:pt x="54" y="65"/>
                </a:cubicBezTo>
                <a:cubicBezTo>
                  <a:pt x="54" y="65"/>
                  <a:pt x="54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6" y="64"/>
                  <a:pt x="56" y="64"/>
                  <a:pt x="5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63"/>
                  <a:pt x="57" y="63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5"/>
                  <a:pt x="57" y="65"/>
                  <a:pt x="57" y="66"/>
                </a:cubicBezTo>
                <a:cubicBezTo>
                  <a:pt x="57" y="66"/>
                  <a:pt x="57" y="67"/>
                  <a:pt x="56" y="67"/>
                </a:cubicBezTo>
                <a:cubicBezTo>
                  <a:pt x="56" y="69"/>
                  <a:pt x="56" y="71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2"/>
                  <a:pt x="54" y="72"/>
                </a:cubicBezTo>
                <a:cubicBezTo>
                  <a:pt x="54" y="72"/>
                  <a:pt x="54" y="71"/>
                  <a:pt x="54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2" y="71"/>
                </a:cubicBezTo>
                <a:cubicBezTo>
                  <a:pt x="52" y="71"/>
                  <a:pt x="52" y="71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2" y="73"/>
                  <a:pt x="52" y="73"/>
                  <a:pt x="52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2"/>
                  <a:pt x="51" y="72"/>
                  <a:pt x="51" y="71"/>
                </a:cubicBezTo>
                <a:cubicBezTo>
                  <a:pt x="51" y="71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0"/>
                  <a:pt x="50" y="71"/>
                  <a:pt x="51" y="71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0" y="70"/>
                </a:cubicBezTo>
                <a:cubicBezTo>
                  <a:pt x="50" y="70"/>
                  <a:pt x="50" y="69"/>
                  <a:pt x="50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2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54" y="71"/>
                  <a:pt x="54" y="70"/>
                  <a:pt x="55" y="70"/>
                </a:cubicBezTo>
                <a:cubicBezTo>
                  <a:pt x="55" y="70"/>
                  <a:pt x="55" y="70"/>
                  <a:pt x="55" y="69"/>
                </a:cubicBezTo>
                <a:close/>
                <a:moveTo>
                  <a:pt x="84" y="65"/>
                </a:moveTo>
                <a:cubicBezTo>
                  <a:pt x="84" y="65"/>
                  <a:pt x="84" y="66"/>
                  <a:pt x="84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5" y="66"/>
                  <a:pt x="85" y="65"/>
                  <a:pt x="85" y="65"/>
                </a:cubicBezTo>
                <a:cubicBezTo>
                  <a:pt x="86" y="64"/>
                  <a:pt x="87" y="63"/>
                  <a:pt x="87" y="63"/>
                </a:cubicBezTo>
                <a:cubicBezTo>
                  <a:pt x="88" y="63"/>
                  <a:pt x="89" y="62"/>
                  <a:pt x="89" y="63"/>
                </a:cubicBezTo>
                <a:cubicBezTo>
                  <a:pt x="90" y="63"/>
                  <a:pt x="89" y="64"/>
                  <a:pt x="88" y="66"/>
                </a:cubicBezTo>
                <a:cubicBezTo>
                  <a:pt x="88" y="66"/>
                  <a:pt x="88" y="67"/>
                  <a:pt x="88" y="67"/>
                </a:cubicBezTo>
                <a:cubicBezTo>
                  <a:pt x="88" y="68"/>
                  <a:pt x="88" y="68"/>
                  <a:pt x="88" y="69"/>
                </a:cubicBezTo>
                <a:cubicBezTo>
                  <a:pt x="88" y="70"/>
                  <a:pt x="88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0"/>
                  <a:pt x="87" y="70"/>
                  <a:pt x="86" y="70"/>
                </a:cubicBezTo>
                <a:cubicBezTo>
                  <a:pt x="86" y="70"/>
                  <a:pt x="86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6" y="70"/>
                  <a:pt x="86" y="69"/>
                  <a:pt x="86" y="68"/>
                </a:cubicBezTo>
                <a:cubicBezTo>
                  <a:pt x="86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6" y="66"/>
                  <a:pt x="86" y="66"/>
                </a:cubicBezTo>
                <a:cubicBezTo>
                  <a:pt x="85" y="66"/>
                  <a:pt x="85" y="66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6"/>
                  <a:pt x="85" y="67"/>
                  <a:pt x="84" y="68"/>
                </a:cubicBezTo>
                <a:cubicBezTo>
                  <a:pt x="84" y="68"/>
                  <a:pt x="85" y="69"/>
                  <a:pt x="84" y="69"/>
                </a:cubicBezTo>
                <a:cubicBezTo>
                  <a:pt x="84" y="70"/>
                  <a:pt x="84" y="70"/>
                  <a:pt x="84" y="70"/>
                </a:cubicBezTo>
                <a:cubicBezTo>
                  <a:pt x="84" y="69"/>
                  <a:pt x="83" y="69"/>
                  <a:pt x="83" y="69"/>
                </a:cubicBezTo>
                <a:cubicBezTo>
                  <a:pt x="83" y="68"/>
                  <a:pt x="83" y="67"/>
                  <a:pt x="84" y="66"/>
                </a:cubicBezTo>
                <a:cubicBezTo>
                  <a:pt x="84" y="66"/>
                  <a:pt x="84" y="65"/>
                  <a:pt x="84" y="65"/>
                </a:cubicBezTo>
                <a:close/>
                <a:moveTo>
                  <a:pt x="88" y="63"/>
                </a:move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8" y="64"/>
                  <a:pt x="88" y="64"/>
                </a:cubicBezTo>
                <a:cubicBezTo>
                  <a:pt x="88" y="65"/>
                  <a:pt x="88" y="66"/>
                  <a:pt x="87" y="67"/>
                </a:cubicBezTo>
                <a:cubicBezTo>
                  <a:pt x="87" y="66"/>
                  <a:pt x="87" y="66"/>
                  <a:pt x="87" y="66"/>
                </a:cubicBezTo>
                <a:cubicBezTo>
                  <a:pt x="87" y="66"/>
                  <a:pt x="87" y="65"/>
                  <a:pt x="86" y="65"/>
                </a:cubicBezTo>
                <a:cubicBezTo>
                  <a:pt x="86" y="64"/>
                  <a:pt x="86" y="64"/>
                  <a:pt x="86" y="64"/>
                </a:cubicBezTo>
                <a:cubicBezTo>
                  <a:pt x="87" y="64"/>
                  <a:pt x="87" y="64"/>
                  <a:pt x="87" y="63"/>
                </a:cubicBezTo>
                <a:cubicBezTo>
                  <a:pt x="88" y="63"/>
                  <a:pt x="88" y="63"/>
                  <a:pt x="88" y="63"/>
                </a:cubicBezTo>
                <a:close/>
                <a:moveTo>
                  <a:pt x="87" y="67"/>
                </a:moveTo>
                <a:cubicBezTo>
                  <a:pt x="87" y="67"/>
                  <a:pt x="87" y="69"/>
                  <a:pt x="87" y="69"/>
                </a:cubicBezTo>
                <a:cubicBezTo>
                  <a:pt x="87" y="69"/>
                  <a:pt x="87" y="70"/>
                  <a:pt x="87" y="70"/>
                </a:cubicBezTo>
                <a:cubicBezTo>
                  <a:pt x="87" y="70"/>
                  <a:pt x="87" y="70"/>
                  <a:pt x="86" y="70"/>
                </a:cubicBezTo>
                <a:cubicBezTo>
                  <a:pt x="86" y="69"/>
                  <a:pt x="87" y="68"/>
                  <a:pt x="87" y="68"/>
                </a:cubicBezTo>
                <a:cubicBezTo>
                  <a:pt x="87" y="68"/>
                  <a:pt x="87" y="67"/>
                  <a:pt x="87" y="67"/>
                </a:cubicBezTo>
                <a:close/>
                <a:moveTo>
                  <a:pt x="80" y="70"/>
                </a:moveTo>
                <a:cubicBezTo>
                  <a:pt x="80" y="70"/>
                  <a:pt x="81" y="70"/>
                  <a:pt x="82" y="71"/>
                </a:cubicBezTo>
                <a:cubicBezTo>
                  <a:pt x="82" y="71"/>
                  <a:pt x="83" y="71"/>
                  <a:pt x="83" y="71"/>
                </a:cubicBezTo>
                <a:cubicBezTo>
                  <a:pt x="85" y="72"/>
                  <a:pt x="86" y="72"/>
                  <a:pt x="88" y="72"/>
                </a:cubicBezTo>
                <a:cubicBezTo>
                  <a:pt x="88" y="73"/>
                  <a:pt x="90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3"/>
                  <a:pt x="88" y="74"/>
                  <a:pt x="88" y="74"/>
                </a:cubicBezTo>
                <a:cubicBezTo>
                  <a:pt x="86" y="74"/>
                  <a:pt x="86" y="74"/>
                  <a:pt x="85" y="73"/>
                </a:cubicBezTo>
                <a:cubicBezTo>
                  <a:pt x="84" y="72"/>
                  <a:pt x="83" y="72"/>
                  <a:pt x="82" y="71"/>
                </a:cubicBezTo>
                <a:cubicBezTo>
                  <a:pt x="81" y="71"/>
                  <a:pt x="80" y="71"/>
                  <a:pt x="80" y="70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82" y="69"/>
                  <a:pt x="83" y="70"/>
                  <a:pt x="83" y="70"/>
                </a:cubicBezTo>
                <a:cubicBezTo>
                  <a:pt x="83" y="70"/>
                  <a:pt x="83" y="70"/>
                  <a:pt x="83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0"/>
                  <a:pt x="82" y="70"/>
                  <a:pt x="82" y="70"/>
                </a:cubicBezTo>
                <a:cubicBezTo>
                  <a:pt x="82" y="70"/>
                  <a:pt x="82" y="69"/>
                  <a:pt x="82" y="69"/>
                </a:cubicBezTo>
                <a:close/>
                <a:moveTo>
                  <a:pt x="81" y="66"/>
                </a:moveTo>
                <a:cubicBezTo>
                  <a:pt x="82" y="66"/>
                  <a:pt x="83" y="67"/>
                  <a:pt x="83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2" y="68"/>
                  <a:pt x="82" y="68"/>
                  <a:pt x="81" y="68"/>
                </a:cubicBezTo>
                <a:cubicBezTo>
                  <a:pt x="81" y="68"/>
                  <a:pt x="81" y="67"/>
                  <a:pt x="81" y="67"/>
                </a:cubicBezTo>
                <a:cubicBezTo>
                  <a:pt x="81" y="67"/>
                  <a:pt x="81" y="66"/>
                  <a:pt x="81" y="66"/>
                </a:cubicBezTo>
                <a:close/>
                <a:moveTo>
                  <a:pt x="86" y="63"/>
                </a:moveTo>
                <a:cubicBezTo>
                  <a:pt x="86" y="63"/>
                  <a:pt x="86" y="63"/>
                  <a:pt x="86" y="63"/>
                </a:cubicBezTo>
                <a:cubicBezTo>
                  <a:pt x="87" y="62"/>
                  <a:pt x="87" y="62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0"/>
                </a:cubicBezTo>
                <a:cubicBezTo>
                  <a:pt x="88" y="60"/>
                  <a:pt x="88" y="60"/>
                  <a:pt x="8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59"/>
                  <a:pt x="88" y="59"/>
                  <a:pt x="87" y="60"/>
                </a:cubicBezTo>
                <a:cubicBezTo>
                  <a:pt x="87" y="60"/>
                  <a:pt x="86" y="61"/>
                  <a:pt x="86" y="61"/>
                </a:cubicBezTo>
                <a:cubicBezTo>
                  <a:pt x="85" y="61"/>
                  <a:pt x="85" y="62"/>
                  <a:pt x="85" y="62"/>
                </a:cubicBezTo>
                <a:cubicBezTo>
                  <a:pt x="84" y="62"/>
                  <a:pt x="82" y="62"/>
                  <a:pt x="82" y="62"/>
                </a:cubicBezTo>
                <a:cubicBezTo>
                  <a:pt x="83" y="62"/>
                  <a:pt x="84" y="61"/>
                  <a:pt x="85" y="60"/>
                </a:cubicBezTo>
                <a:cubicBezTo>
                  <a:pt x="85" y="60"/>
                  <a:pt x="86" y="59"/>
                  <a:pt x="87" y="58"/>
                </a:cubicBezTo>
                <a:cubicBezTo>
                  <a:pt x="87" y="58"/>
                  <a:pt x="88" y="58"/>
                  <a:pt x="88" y="58"/>
                </a:cubicBezTo>
                <a:cubicBezTo>
                  <a:pt x="88" y="58"/>
                  <a:pt x="88" y="58"/>
                  <a:pt x="89" y="58"/>
                </a:cubicBezTo>
                <a:cubicBezTo>
                  <a:pt x="89" y="58"/>
                  <a:pt x="89" y="57"/>
                  <a:pt x="89" y="57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0" y="57"/>
                  <a:pt x="90" y="57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58"/>
                  <a:pt x="90" y="59"/>
                  <a:pt x="90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89" y="60"/>
                  <a:pt x="89" y="60"/>
                  <a:pt x="88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8" y="61"/>
                  <a:pt x="89" y="61"/>
                  <a:pt x="89" y="61"/>
                </a:cubicBezTo>
                <a:cubicBezTo>
                  <a:pt x="89" y="61"/>
                  <a:pt x="89" y="61"/>
                  <a:pt x="89" y="62"/>
                </a:cubicBezTo>
                <a:cubicBezTo>
                  <a:pt x="88" y="62"/>
                  <a:pt x="87" y="63"/>
                  <a:pt x="86" y="63"/>
                </a:cubicBezTo>
                <a:close/>
                <a:moveTo>
                  <a:pt x="70" y="65"/>
                </a:moveTo>
                <a:cubicBezTo>
                  <a:pt x="70" y="65"/>
                  <a:pt x="70" y="65"/>
                  <a:pt x="70" y="65"/>
                </a:cubicBezTo>
                <a:cubicBezTo>
                  <a:pt x="70" y="66"/>
                  <a:pt x="70" y="66"/>
                  <a:pt x="71" y="66"/>
                </a:cubicBezTo>
                <a:cubicBezTo>
                  <a:pt x="71" y="66"/>
                  <a:pt x="71" y="66"/>
                  <a:pt x="71" y="67"/>
                </a:cubicBezTo>
                <a:cubicBezTo>
                  <a:pt x="71" y="67"/>
                  <a:pt x="71" y="67"/>
                  <a:pt x="71" y="68"/>
                </a:cubicBezTo>
                <a:cubicBezTo>
                  <a:pt x="71" y="68"/>
                  <a:pt x="70" y="68"/>
                  <a:pt x="70" y="68"/>
                </a:cubicBezTo>
                <a:cubicBezTo>
                  <a:pt x="71" y="69"/>
                  <a:pt x="71" y="69"/>
                  <a:pt x="71" y="69"/>
                </a:cubicBezTo>
                <a:cubicBezTo>
                  <a:pt x="71" y="70"/>
                  <a:pt x="72" y="71"/>
                  <a:pt x="73" y="71"/>
                </a:cubicBezTo>
                <a:cubicBezTo>
                  <a:pt x="73" y="71"/>
                  <a:pt x="73" y="72"/>
                  <a:pt x="73" y="72"/>
                </a:cubicBezTo>
                <a:cubicBezTo>
                  <a:pt x="74" y="72"/>
                  <a:pt x="75" y="72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4" y="73"/>
                  <a:pt x="74" y="73"/>
                </a:cubicBezTo>
                <a:cubicBezTo>
                  <a:pt x="74" y="73"/>
                  <a:pt x="73" y="73"/>
                  <a:pt x="73" y="73"/>
                </a:cubicBezTo>
                <a:cubicBezTo>
                  <a:pt x="73" y="74"/>
                  <a:pt x="72" y="73"/>
                  <a:pt x="72" y="73"/>
                </a:cubicBezTo>
                <a:cubicBezTo>
                  <a:pt x="71" y="72"/>
                  <a:pt x="71" y="72"/>
                  <a:pt x="70" y="71"/>
                </a:cubicBezTo>
                <a:cubicBezTo>
                  <a:pt x="70" y="71"/>
                  <a:pt x="70" y="70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71"/>
                  <a:pt x="67" y="71"/>
                  <a:pt x="66" y="72"/>
                </a:cubicBezTo>
                <a:cubicBezTo>
                  <a:pt x="65" y="73"/>
                  <a:pt x="64" y="73"/>
                  <a:pt x="6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3"/>
                  <a:pt x="64" y="73"/>
                  <a:pt x="64" y="73"/>
                </a:cubicBezTo>
                <a:cubicBezTo>
                  <a:pt x="64" y="73"/>
                  <a:pt x="65" y="72"/>
                  <a:pt x="65" y="72"/>
                </a:cubicBezTo>
                <a:cubicBezTo>
                  <a:pt x="66" y="72"/>
                  <a:pt x="66" y="71"/>
                  <a:pt x="66" y="71"/>
                </a:cubicBezTo>
                <a:cubicBezTo>
                  <a:pt x="67" y="70"/>
                  <a:pt x="67" y="70"/>
                  <a:pt x="67" y="70"/>
                </a:cubicBezTo>
                <a:cubicBezTo>
                  <a:pt x="68" y="69"/>
                  <a:pt x="68" y="68"/>
                  <a:pt x="68" y="68"/>
                </a:cubicBezTo>
                <a:cubicBezTo>
                  <a:pt x="68" y="67"/>
                  <a:pt x="67" y="66"/>
                  <a:pt x="67" y="66"/>
                </a:cubicBezTo>
                <a:cubicBezTo>
                  <a:pt x="68" y="66"/>
                  <a:pt x="69" y="67"/>
                  <a:pt x="69" y="67"/>
                </a:cubicBezTo>
                <a:cubicBezTo>
                  <a:pt x="69" y="67"/>
                  <a:pt x="69" y="67"/>
                  <a:pt x="69" y="67"/>
                </a:cubicBezTo>
                <a:cubicBezTo>
                  <a:pt x="69" y="67"/>
                  <a:pt x="69" y="67"/>
                  <a:pt x="69" y="67"/>
                </a:cubicBezTo>
                <a:cubicBezTo>
                  <a:pt x="69" y="67"/>
                  <a:pt x="70" y="66"/>
                  <a:pt x="70" y="65"/>
                </a:cubicBezTo>
                <a:close/>
                <a:moveTo>
                  <a:pt x="71" y="64"/>
                </a:moveTo>
                <a:cubicBezTo>
                  <a:pt x="71" y="64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0" y="63"/>
                  <a:pt x="70" y="64"/>
                  <a:pt x="69" y="64"/>
                </a:cubicBezTo>
                <a:cubicBezTo>
                  <a:pt x="69" y="65"/>
                  <a:pt x="68" y="65"/>
                  <a:pt x="67" y="65"/>
                </a:cubicBezTo>
                <a:cubicBezTo>
                  <a:pt x="67" y="65"/>
                  <a:pt x="66" y="66"/>
                  <a:pt x="66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66" y="64"/>
                  <a:pt x="67" y="64"/>
                  <a:pt x="67" y="64"/>
                </a:cubicBezTo>
                <a:cubicBezTo>
                  <a:pt x="67" y="64"/>
                  <a:pt x="68" y="63"/>
                  <a:pt x="68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70" y="63"/>
                  <a:pt x="71" y="62"/>
                  <a:pt x="72" y="62"/>
                </a:cubicBezTo>
                <a:cubicBezTo>
                  <a:pt x="72" y="62"/>
                  <a:pt x="72" y="63"/>
                  <a:pt x="72" y="63"/>
                </a:cubicBezTo>
                <a:cubicBezTo>
                  <a:pt x="72" y="63"/>
                  <a:pt x="72" y="63"/>
                  <a:pt x="73" y="63"/>
                </a:cubicBezTo>
                <a:cubicBezTo>
                  <a:pt x="73" y="63"/>
                  <a:pt x="72" y="64"/>
                  <a:pt x="72" y="64"/>
                </a:cubicBezTo>
                <a:cubicBezTo>
                  <a:pt x="72" y="64"/>
                  <a:pt x="71" y="64"/>
                  <a:pt x="71" y="64"/>
                </a:cubicBezTo>
                <a:close/>
                <a:moveTo>
                  <a:pt x="69" y="58"/>
                </a:moveTo>
                <a:cubicBezTo>
                  <a:pt x="69" y="58"/>
                  <a:pt x="71" y="58"/>
                  <a:pt x="71" y="59"/>
                </a:cubicBezTo>
                <a:cubicBezTo>
                  <a:pt x="71" y="59"/>
                  <a:pt x="71" y="59"/>
                  <a:pt x="71" y="60"/>
                </a:cubicBezTo>
                <a:cubicBezTo>
                  <a:pt x="71" y="60"/>
                  <a:pt x="72" y="60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4" y="59"/>
                  <a:pt x="74" y="59"/>
                </a:cubicBezTo>
                <a:cubicBezTo>
                  <a:pt x="74" y="59"/>
                  <a:pt x="74" y="59"/>
                  <a:pt x="74" y="60"/>
                </a:cubicBezTo>
                <a:cubicBezTo>
                  <a:pt x="74" y="60"/>
                  <a:pt x="74" y="60"/>
                  <a:pt x="74" y="60"/>
                </a:cubicBezTo>
                <a:cubicBezTo>
                  <a:pt x="73" y="60"/>
                  <a:pt x="72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0" y="61"/>
                  <a:pt x="70" y="61"/>
                </a:cubicBezTo>
                <a:cubicBezTo>
                  <a:pt x="69" y="61"/>
                  <a:pt x="68" y="62"/>
                  <a:pt x="67" y="62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1"/>
                  <a:pt x="69" y="60"/>
                  <a:pt x="69" y="59"/>
                </a:cubicBezTo>
                <a:cubicBezTo>
                  <a:pt x="69" y="59"/>
                  <a:pt x="69" y="58"/>
                  <a:pt x="69" y="58"/>
                </a:cubicBezTo>
                <a:close/>
                <a:moveTo>
                  <a:pt x="104" y="59"/>
                </a:moveTo>
                <a:cubicBezTo>
                  <a:pt x="105" y="59"/>
                  <a:pt x="105" y="59"/>
                  <a:pt x="105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5" y="61"/>
                  <a:pt x="104" y="62"/>
                  <a:pt x="104" y="62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04" y="63"/>
                  <a:pt x="104" y="63"/>
                  <a:pt x="105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5" y="63"/>
                  <a:pt x="106" y="63"/>
                  <a:pt x="106" y="63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6" y="64"/>
                  <a:pt x="105" y="64"/>
                  <a:pt x="105" y="65"/>
                </a:cubicBezTo>
                <a:cubicBezTo>
                  <a:pt x="104" y="65"/>
                  <a:pt x="104" y="65"/>
                  <a:pt x="103" y="65"/>
                </a:cubicBezTo>
                <a:cubicBezTo>
                  <a:pt x="103" y="65"/>
                  <a:pt x="102" y="67"/>
                  <a:pt x="102" y="68"/>
                </a:cubicBezTo>
                <a:cubicBezTo>
                  <a:pt x="103" y="68"/>
                  <a:pt x="103" y="69"/>
                  <a:pt x="105" y="70"/>
                </a:cubicBezTo>
                <a:cubicBezTo>
                  <a:pt x="105" y="70"/>
                  <a:pt x="106" y="70"/>
                  <a:pt x="107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71"/>
                  <a:pt x="106" y="71"/>
                  <a:pt x="106" y="71"/>
                </a:cubicBezTo>
                <a:cubicBezTo>
                  <a:pt x="106" y="71"/>
                  <a:pt x="106" y="71"/>
                  <a:pt x="106" y="72"/>
                </a:cubicBezTo>
                <a:cubicBezTo>
                  <a:pt x="105" y="72"/>
                  <a:pt x="105" y="72"/>
                  <a:pt x="104" y="72"/>
                </a:cubicBezTo>
                <a:cubicBezTo>
                  <a:pt x="104" y="71"/>
                  <a:pt x="103" y="71"/>
                  <a:pt x="103" y="71"/>
                </a:cubicBezTo>
                <a:cubicBezTo>
                  <a:pt x="103" y="71"/>
                  <a:pt x="103" y="70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8"/>
                  <a:pt x="101" y="68"/>
                  <a:pt x="101" y="68"/>
                </a:cubicBezTo>
                <a:cubicBezTo>
                  <a:pt x="101" y="69"/>
                  <a:pt x="100" y="69"/>
                  <a:pt x="100" y="70"/>
                </a:cubicBezTo>
                <a:cubicBezTo>
                  <a:pt x="99" y="71"/>
                  <a:pt x="98" y="71"/>
                  <a:pt x="96" y="72"/>
                </a:cubicBezTo>
                <a:cubicBezTo>
                  <a:pt x="96" y="73"/>
                  <a:pt x="95" y="73"/>
                  <a:pt x="93" y="73"/>
                </a:cubicBezTo>
                <a:cubicBezTo>
                  <a:pt x="93" y="73"/>
                  <a:pt x="93" y="73"/>
                  <a:pt x="93" y="73"/>
                </a:cubicBezTo>
                <a:cubicBezTo>
                  <a:pt x="94" y="73"/>
                  <a:pt x="95" y="72"/>
                  <a:pt x="95" y="72"/>
                </a:cubicBezTo>
                <a:cubicBezTo>
                  <a:pt x="97" y="71"/>
                  <a:pt x="98" y="69"/>
                  <a:pt x="99" y="68"/>
                </a:cubicBezTo>
                <a:cubicBezTo>
                  <a:pt x="100" y="67"/>
                  <a:pt x="100" y="66"/>
                  <a:pt x="100" y="65"/>
                </a:cubicBezTo>
                <a:cubicBezTo>
                  <a:pt x="100" y="65"/>
                  <a:pt x="99" y="64"/>
                  <a:pt x="99" y="64"/>
                </a:cubicBezTo>
                <a:cubicBezTo>
                  <a:pt x="99" y="64"/>
                  <a:pt x="99" y="64"/>
                  <a:pt x="99" y="64"/>
                </a:cubicBezTo>
                <a:cubicBezTo>
                  <a:pt x="100" y="64"/>
                  <a:pt x="101" y="64"/>
                  <a:pt x="102" y="64"/>
                </a:cubicBezTo>
                <a:cubicBezTo>
                  <a:pt x="102" y="63"/>
                  <a:pt x="102" y="63"/>
                  <a:pt x="103" y="62"/>
                </a:cubicBezTo>
                <a:cubicBezTo>
                  <a:pt x="103" y="62"/>
                  <a:pt x="103" y="61"/>
                  <a:pt x="103" y="61"/>
                </a:cubicBezTo>
                <a:cubicBezTo>
                  <a:pt x="103" y="60"/>
                  <a:pt x="104" y="60"/>
                  <a:pt x="104" y="59"/>
                </a:cubicBezTo>
                <a:close/>
                <a:moveTo>
                  <a:pt x="102" y="94"/>
                </a:moveTo>
                <a:cubicBezTo>
                  <a:pt x="102" y="89"/>
                  <a:pt x="102" y="89"/>
                  <a:pt x="102" y="89"/>
                </a:cubicBezTo>
                <a:cubicBezTo>
                  <a:pt x="127" y="89"/>
                  <a:pt x="127" y="89"/>
                  <a:pt x="127" y="89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02" y="94"/>
                  <a:pt x="102" y="94"/>
                  <a:pt x="102" y="94"/>
                </a:cubicBezTo>
                <a:close/>
                <a:moveTo>
                  <a:pt x="112" y="102"/>
                </a:moveTo>
                <a:cubicBezTo>
                  <a:pt x="112" y="98"/>
                  <a:pt x="112" y="98"/>
                  <a:pt x="112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12" y="102"/>
                  <a:pt x="112" y="102"/>
                  <a:pt x="112" y="102"/>
                </a:cubicBezTo>
                <a:close/>
                <a:moveTo>
                  <a:pt x="113" y="20"/>
                </a:moveTo>
                <a:cubicBezTo>
                  <a:pt x="113" y="20"/>
                  <a:pt x="113" y="20"/>
                  <a:pt x="113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19"/>
                  <a:pt x="111" y="19"/>
                  <a:pt x="111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lose/>
                <a:moveTo>
                  <a:pt x="113" y="18"/>
                </a:move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2" y="19"/>
                  <a:pt x="112" y="19"/>
                </a:cubicBezTo>
                <a:cubicBezTo>
                  <a:pt x="112" y="18"/>
                  <a:pt x="112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7"/>
                  <a:pt x="112" y="17"/>
                  <a:pt x="112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lose/>
                <a:moveTo>
                  <a:pt x="92" y="11"/>
                </a:move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88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28"/>
                  <a:pt x="87" y="27"/>
                  <a:pt x="87" y="27"/>
                </a:cubicBezTo>
                <a:cubicBezTo>
                  <a:pt x="87" y="27"/>
                  <a:pt x="87" y="26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7" y="25"/>
                  <a:pt x="86" y="25"/>
                </a:cubicBezTo>
                <a:cubicBezTo>
                  <a:pt x="86" y="25"/>
                  <a:pt x="86" y="24"/>
                  <a:pt x="86" y="24"/>
                </a:cubicBezTo>
                <a:cubicBezTo>
                  <a:pt x="86" y="23"/>
                  <a:pt x="86" y="23"/>
                  <a:pt x="86" y="22"/>
                </a:cubicBezTo>
                <a:cubicBezTo>
                  <a:pt x="86" y="22"/>
                  <a:pt x="86" y="21"/>
                  <a:pt x="86" y="21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5"/>
                  <a:pt x="86" y="15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5"/>
                  <a:pt x="88" y="16"/>
                </a:cubicBezTo>
                <a:cubicBezTo>
                  <a:pt x="88" y="16"/>
                  <a:pt x="88" y="17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8" y="21"/>
                  <a:pt x="88" y="22"/>
                </a:cubicBezTo>
                <a:cubicBezTo>
                  <a:pt x="88" y="23"/>
                  <a:pt x="88" y="23"/>
                  <a:pt x="88" y="24"/>
                </a:cubicBezTo>
                <a:cubicBezTo>
                  <a:pt x="88" y="24"/>
                  <a:pt x="88" y="24"/>
                  <a:pt x="88" y="25"/>
                </a:cubicBezTo>
                <a:cubicBezTo>
                  <a:pt x="88" y="25"/>
                  <a:pt x="88" y="26"/>
                  <a:pt x="88" y="26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7"/>
                  <a:pt x="88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9" y="27"/>
                  <a:pt x="90" y="27"/>
                  <a:pt x="90" y="26"/>
                </a:cubicBezTo>
                <a:cubicBezTo>
                  <a:pt x="90" y="26"/>
                  <a:pt x="90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4"/>
                  <a:pt x="91" y="14"/>
                  <a:pt x="91" y="13"/>
                </a:cubicBezTo>
                <a:cubicBezTo>
                  <a:pt x="91" y="13"/>
                  <a:pt x="91" y="13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1"/>
                  <a:pt x="91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3" y="11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3" y="11"/>
                  <a:pt x="93" y="12"/>
                  <a:pt x="93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3" y="13"/>
                  <a:pt x="93" y="13"/>
                </a:cubicBezTo>
                <a:cubicBezTo>
                  <a:pt x="93" y="13"/>
                  <a:pt x="93" y="13"/>
                  <a:pt x="93" y="14"/>
                </a:cubicBezTo>
                <a:cubicBezTo>
                  <a:pt x="93" y="14"/>
                  <a:pt x="93" y="14"/>
                  <a:pt x="93" y="14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3" y="25"/>
                  <a:pt x="94" y="25"/>
                  <a:pt x="94" y="25"/>
                </a:cubicBezTo>
                <a:cubicBezTo>
                  <a:pt x="94" y="25"/>
                  <a:pt x="94" y="26"/>
                  <a:pt x="94" y="26"/>
                </a:cubicBezTo>
                <a:cubicBezTo>
                  <a:pt x="94" y="26"/>
                  <a:pt x="94" y="26"/>
                  <a:pt x="95" y="27"/>
                </a:cubicBezTo>
                <a:cubicBezTo>
                  <a:pt x="95" y="27"/>
                  <a:pt x="95" y="27"/>
                  <a:pt x="95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6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7"/>
                  <a:pt x="96" y="27"/>
                  <a:pt x="96" y="26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6"/>
                  <a:pt x="96" y="26"/>
                  <a:pt x="96" y="25"/>
                </a:cubicBezTo>
                <a:cubicBezTo>
                  <a:pt x="96" y="25"/>
                  <a:pt x="96" y="24"/>
                  <a:pt x="96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7"/>
                  <a:pt x="97" y="17"/>
                  <a:pt x="97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7" y="17"/>
                  <a:pt x="97" y="17"/>
                  <a:pt x="97" y="18"/>
                </a:cubicBezTo>
                <a:cubicBezTo>
                  <a:pt x="97" y="19"/>
                  <a:pt x="97" y="19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2"/>
                  <a:pt x="97" y="23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5"/>
                </a:cubicBezTo>
                <a:cubicBezTo>
                  <a:pt x="97" y="25"/>
                  <a:pt x="97" y="26"/>
                  <a:pt x="97" y="26"/>
                </a:cubicBezTo>
                <a:cubicBezTo>
                  <a:pt x="97" y="27"/>
                  <a:pt x="97" y="27"/>
                  <a:pt x="97" y="28"/>
                </a:cubicBezTo>
                <a:cubicBezTo>
                  <a:pt x="97" y="28"/>
                  <a:pt x="96" y="29"/>
                  <a:pt x="96" y="29"/>
                </a:cubicBezTo>
                <a:cubicBezTo>
                  <a:pt x="96" y="29"/>
                  <a:pt x="95" y="30"/>
                  <a:pt x="94" y="30"/>
                </a:cubicBezTo>
                <a:cubicBezTo>
                  <a:pt x="94" y="30"/>
                  <a:pt x="93" y="30"/>
                  <a:pt x="92" y="30"/>
                </a:cubicBezTo>
                <a:cubicBezTo>
                  <a:pt x="91" y="30"/>
                  <a:pt x="91" y="30"/>
                  <a:pt x="90" y="30"/>
                </a:cubicBezTo>
                <a:cubicBezTo>
                  <a:pt x="90" y="30"/>
                  <a:pt x="90" y="30"/>
                  <a:pt x="90" y="30"/>
                </a:cubicBezTo>
                <a:cubicBezTo>
                  <a:pt x="90" y="30"/>
                  <a:pt x="89" y="30"/>
                  <a:pt x="89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9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29"/>
                  <a:pt x="88" y="29"/>
                  <a:pt x="88" y="29"/>
                </a:cubicBezTo>
                <a:close/>
                <a:moveTo>
                  <a:pt x="94" y="28"/>
                </a:moveTo>
                <a:cubicBezTo>
                  <a:pt x="94" y="29"/>
                  <a:pt x="94" y="29"/>
                  <a:pt x="93" y="29"/>
                </a:cubicBezTo>
                <a:cubicBezTo>
                  <a:pt x="93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8"/>
                  <a:pt x="90" y="27"/>
                  <a:pt x="91" y="27"/>
                </a:cubicBezTo>
                <a:cubicBezTo>
                  <a:pt x="91" y="27"/>
                  <a:pt x="91" y="26"/>
                  <a:pt x="91" y="26"/>
                </a:cubicBezTo>
                <a:cubicBezTo>
                  <a:pt x="92" y="26"/>
                  <a:pt x="92" y="26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7"/>
                  <a:pt x="93" y="27"/>
                  <a:pt x="94" y="27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lose/>
                <a:moveTo>
                  <a:pt x="17" y="113"/>
                </a:moveTo>
                <a:cubicBezTo>
                  <a:pt x="15" y="112"/>
                  <a:pt x="17" y="108"/>
                  <a:pt x="20" y="108"/>
                </a:cubicBezTo>
                <a:cubicBezTo>
                  <a:pt x="21" y="108"/>
                  <a:pt x="21" y="108"/>
                  <a:pt x="22" y="108"/>
                </a:cubicBezTo>
                <a:cubicBezTo>
                  <a:pt x="22" y="107"/>
                  <a:pt x="22" y="106"/>
                  <a:pt x="21" y="106"/>
                </a:cubicBezTo>
                <a:cubicBezTo>
                  <a:pt x="15" y="105"/>
                  <a:pt x="16" y="90"/>
                  <a:pt x="23" y="89"/>
                </a:cubicBezTo>
                <a:cubicBezTo>
                  <a:pt x="25" y="89"/>
                  <a:pt x="26" y="89"/>
                  <a:pt x="27" y="90"/>
                </a:cubicBezTo>
                <a:cubicBezTo>
                  <a:pt x="28" y="91"/>
                  <a:pt x="27" y="92"/>
                  <a:pt x="26" y="91"/>
                </a:cubicBezTo>
                <a:cubicBezTo>
                  <a:pt x="25" y="90"/>
                  <a:pt x="25" y="90"/>
                  <a:pt x="24" y="90"/>
                </a:cubicBezTo>
                <a:cubicBezTo>
                  <a:pt x="23" y="91"/>
                  <a:pt x="22" y="91"/>
                  <a:pt x="21" y="92"/>
                </a:cubicBezTo>
                <a:cubicBezTo>
                  <a:pt x="21" y="92"/>
                  <a:pt x="20" y="94"/>
                  <a:pt x="20" y="94"/>
                </a:cubicBezTo>
                <a:cubicBezTo>
                  <a:pt x="20" y="95"/>
                  <a:pt x="20" y="95"/>
                  <a:pt x="21" y="96"/>
                </a:cubicBezTo>
                <a:cubicBezTo>
                  <a:pt x="23" y="97"/>
                  <a:pt x="27" y="96"/>
                  <a:pt x="26" y="98"/>
                </a:cubicBezTo>
                <a:cubicBezTo>
                  <a:pt x="26" y="99"/>
                  <a:pt x="24" y="99"/>
                  <a:pt x="23" y="98"/>
                </a:cubicBezTo>
                <a:cubicBezTo>
                  <a:pt x="21" y="97"/>
                  <a:pt x="20" y="98"/>
                  <a:pt x="19" y="100"/>
                </a:cubicBezTo>
                <a:cubicBezTo>
                  <a:pt x="19" y="102"/>
                  <a:pt x="20" y="102"/>
                  <a:pt x="20" y="102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2" y="101"/>
                  <a:pt x="23" y="101"/>
                  <a:pt x="24" y="101"/>
                </a:cubicBezTo>
                <a:cubicBezTo>
                  <a:pt x="24" y="101"/>
                  <a:pt x="25" y="101"/>
                  <a:pt x="24" y="102"/>
                </a:cubicBezTo>
                <a:cubicBezTo>
                  <a:pt x="24" y="103"/>
                  <a:pt x="24" y="104"/>
                  <a:pt x="27" y="105"/>
                </a:cubicBezTo>
                <a:cubicBezTo>
                  <a:pt x="27" y="105"/>
                  <a:pt x="27" y="105"/>
                  <a:pt x="27" y="106"/>
                </a:cubicBezTo>
                <a:cubicBezTo>
                  <a:pt x="27" y="107"/>
                  <a:pt x="26" y="107"/>
                  <a:pt x="25" y="107"/>
                </a:cubicBezTo>
                <a:cubicBezTo>
                  <a:pt x="26" y="110"/>
                  <a:pt x="22" y="111"/>
                  <a:pt x="20" y="110"/>
                </a:cubicBezTo>
                <a:cubicBezTo>
                  <a:pt x="18" y="110"/>
                  <a:pt x="18" y="112"/>
                  <a:pt x="17" y="113"/>
                </a:cubicBezTo>
                <a:close/>
                <a:moveTo>
                  <a:pt x="45" y="108"/>
                </a:moveTo>
                <a:cubicBezTo>
                  <a:pt x="46" y="107"/>
                  <a:pt x="50" y="109"/>
                  <a:pt x="51" y="110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0" y="112"/>
                  <a:pt x="47" y="109"/>
                  <a:pt x="46" y="109"/>
                </a:cubicBezTo>
                <a:cubicBezTo>
                  <a:pt x="45" y="110"/>
                  <a:pt x="44" y="109"/>
                  <a:pt x="45" y="108"/>
                </a:cubicBezTo>
                <a:close/>
                <a:moveTo>
                  <a:pt x="25" y="127"/>
                </a:moveTo>
                <a:cubicBezTo>
                  <a:pt x="24" y="128"/>
                  <a:pt x="24" y="128"/>
                  <a:pt x="24" y="128"/>
                </a:cubicBezTo>
                <a:cubicBezTo>
                  <a:pt x="20" y="129"/>
                  <a:pt x="18" y="126"/>
                  <a:pt x="17" y="125"/>
                </a:cubicBezTo>
                <a:cubicBezTo>
                  <a:pt x="16" y="123"/>
                  <a:pt x="18" y="123"/>
                  <a:pt x="17" y="122"/>
                </a:cubicBezTo>
                <a:cubicBezTo>
                  <a:pt x="15" y="120"/>
                  <a:pt x="12" y="116"/>
                  <a:pt x="16" y="114"/>
                </a:cubicBezTo>
                <a:cubicBezTo>
                  <a:pt x="16" y="114"/>
                  <a:pt x="17" y="115"/>
                  <a:pt x="17" y="116"/>
                </a:cubicBezTo>
                <a:cubicBezTo>
                  <a:pt x="17" y="116"/>
                  <a:pt x="16" y="118"/>
                  <a:pt x="17" y="119"/>
                </a:cubicBezTo>
                <a:cubicBezTo>
                  <a:pt x="18" y="119"/>
                  <a:pt x="19" y="120"/>
                  <a:pt x="20" y="121"/>
                </a:cubicBezTo>
                <a:cubicBezTo>
                  <a:pt x="22" y="122"/>
                  <a:pt x="21" y="123"/>
                  <a:pt x="21" y="124"/>
                </a:cubicBezTo>
                <a:cubicBezTo>
                  <a:pt x="22" y="126"/>
                  <a:pt x="23" y="126"/>
                  <a:pt x="25" y="126"/>
                </a:cubicBezTo>
                <a:cubicBezTo>
                  <a:pt x="26" y="126"/>
                  <a:pt x="26" y="127"/>
                  <a:pt x="25" y="127"/>
                </a:cubicBezTo>
                <a:close/>
                <a:moveTo>
                  <a:pt x="41" y="96"/>
                </a:moveTo>
                <a:cubicBezTo>
                  <a:pt x="41" y="95"/>
                  <a:pt x="42" y="95"/>
                  <a:pt x="41" y="94"/>
                </a:cubicBezTo>
                <a:cubicBezTo>
                  <a:pt x="38" y="88"/>
                  <a:pt x="42" y="89"/>
                  <a:pt x="42" y="86"/>
                </a:cubicBezTo>
                <a:cubicBezTo>
                  <a:pt x="42" y="85"/>
                  <a:pt x="42" y="85"/>
                  <a:pt x="41" y="85"/>
                </a:cubicBezTo>
                <a:cubicBezTo>
                  <a:pt x="40" y="84"/>
                  <a:pt x="39" y="85"/>
                  <a:pt x="38" y="85"/>
                </a:cubicBezTo>
                <a:cubicBezTo>
                  <a:pt x="37" y="85"/>
                  <a:pt x="37" y="83"/>
                  <a:pt x="36" y="83"/>
                </a:cubicBezTo>
                <a:cubicBezTo>
                  <a:pt x="35" y="83"/>
                  <a:pt x="34" y="84"/>
                  <a:pt x="33" y="83"/>
                </a:cubicBezTo>
                <a:cubicBezTo>
                  <a:pt x="31" y="82"/>
                  <a:pt x="32" y="83"/>
                  <a:pt x="29" y="83"/>
                </a:cubicBezTo>
                <a:cubicBezTo>
                  <a:pt x="27" y="83"/>
                  <a:pt x="26" y="84"/>
                  <a:pt x="25" y="87"/>
                </a:cubicBezTo>
                <a:cubicBezTo>
                  <a:pt x="25" y="88"/>
                  <a:pt x="24" y="88"/>
                  <a:pt x="24" y="88"/>
                </a:cubicBezTo>
                <a:cubicBezTo>
                  <a:pt x="24" y="87"/>
                  <a:pt x="23" y="85"/>
                  <a:pt x="25" y="83"/>
                </a:cubicBezTo>
                <a:cubicBezTo>
                  <a:pt x="26" y="82"/>
                  <a:pt x="28" y="82"/>
                  <a:pt x="29" y="81"/>
                </a:cubicBezTo>
                <a:cubicBezTo>
                  <a:pt x="31" y="80"/>
                  <a:pt x="33" y="80"/>
                  <a:pt x="35" y="81"/>
                </a:cubicBezTo>
                <a:cubicBezTo>
                  <a:pt x="37" y="81"/>
                  <a:pt x="38" y="82"/>
                  <a:pt x="39" y="84"/>
                </a:cubicBezTo>
                <a:cubicBezTo>
                  <a:pt x="39" y="85"/>
                  <a:pt x="41" y="83"/>
                  <a:pt x="42" y="84"/>
                </a:cubicBezTo>
                <a:cubicBezTo>
                  <a:pt x="43" y="84"/>
                  <a:pt x="44" y="84"/>
                  <a:pt x="44" y="86"/>
                </a:cubicBezTo>
                <a:cubicBezTo>
                  <a:pt x="45" y="87"/>
                  <a:pt x="44" y="89"/>
                  <a:pt x="43" y="90"/>
                </a:cubicBezTo>
                <a:cubicBezTo>
                  <a:pt x="43" y="91"/>
                  <a:pt x="43" y="91"/>
                  <a:pt x="43" y="91"/>
                </a:cubicBezTo>
                <a:cubicBezTo>
                  <a:pt x="44" y="93"/>
                  <a:pt x="46" y="90"/>
                  <a:pt x="48" y="88"/>
                </a:cubicBezTo>
                <a:cubicBezTo>
                  <a:pt x="49" y="86"/>
                  <a:pt x="50" y="86"/>
                  <a:pt x="51" y="86"/>
                </a:cubicBezTo>
                <a:cubicBezTo>
                  <a:pt x="52" y="86"/>
                  <a:pt x="53" y="87"/>
                  <a:pt x="54" y="88"/>
                </a:cubicBezTo>
                <a:cubicBezTo>
                  <a:pt x="55" y="89"/>
                  <a:pt x="55" y="90"/>
                  <a:pt x="54" y="90"/>
                </a:cubicBezTo>
                <a:cubicBezTo>
                  <a:pt x="52" y="90"/>
                  <a:pt x="51" y="90"/>
                  <a:pt x="49" y="88"/>
                </a:cubicBezTo>
                <a:cubicBezTo>
                  <a:pt x="48" y="88"/>
                  <a:pt x="48" y="90"/>
                  <a:pt x="47" y="91"/>
                </a:cubicBezTo>
                <a:cubicBezTo>
                  <a:pt x="47" y="94"/>
                  <a:pt x="43" y="94"/>
                  <a:pt x="42" y="98"/>
                </a:cubicBezTo>
                <a:cubicBezTo>
                  <a:pt x="42" y="98"/>
                  <a:pt x="42" y="98"/>
                  <a:pt x="41" y="99"/>
                </a:cubicBezTo>
                <a:cubicBezTo>
                  <a:pt x="41" y="100"/>
                  <a:pt x="40" y="100"/>
                  <a:pt x="41" y="99"/>
                </a:cubicBezTo>
                <a:cubicBezTo>
                  <a:pt x="41" y="97"/>
                  <a:pt x="41" y="98"/>
                  <a:pt x="41" y="97"/>
                </a:cubicBezTo>
                <a:cubicBezTo>
                  <a:pt x="41" y="97"/>
                  <a:pt x="41" y="96"/>
                  <a:pt x="41" y="96"/>
                </a:cubicBezTo>
                <a:close/>
                <a:moveTo>
                  <a:pt x="39" y="111"/>
                </a:moveTo>
                <a:cubicBezTo>
                  <a:pt x="38" y="111"/>
                  <a:pt x="36" y="110"/>
                  <a:pt x="35" y="109"/>
                </a:cubicBezTo>
                <a:cubicBezTo>
                  <a:pt x="35" y="108"/>
                  <a:pt x="34" y="107"/>
                  <a:pt x="34" y="106"/>
                </a:cubicBezTo>
                <a:cubicBezTo>
                  <a:pt x="29" y="105"/>
                  <a:pt x="27" y="102"/>
                  <a:pt x="27" y="101"/>
                </a:cubicBezTo>
                <a:cubicBezTo>
                  <a:pt x="27" y="101"/>
                  <a:pt x="28" y="101"/>
                  <a:pt x="29" y="102"/>
                </a:cubicBezTo>
                <a:cubicBezTo>
                  <a:pt x="30" y="104"/>
                  <a:pt x="34" y="104"/>
                  <a:pt x="34" y="104"/>
                </a:cubicBezTo>
                <a:cubicBezTo>
                  <a:pt x="33" y="103"/>
                  <a:pt x="33" y="101"/>
                  <a:pt x="34" y="100"/>
                </a:cubicBezTo>
                <a:cubicBezTo>
                  <a:pt x="34" y="99"/>
                  <a:pt x="34" y="99"/>
                  <a:pt x="33" y="99"/>
                </a:cubicBezTo>
                <a:cubicBezTo>
                  <a:pt x="31" y="97"/>
                  <a:pt x="29" y="98"/>
                  <a:pt x="28" y="97"/>
                </a:cubicBezTo>
                <a:cubicBezTo>
                  <a:pt x="27" y="96"/>
                  <a:pt x="28" y="94"/>
                  <a:pt x="30" y="95"/>
                </a:cubicBezTo>
                <a:cubicBezTo>
                  <a:pt x="30" y="95"/>
                  <a:pt x="31" y="96"/>
                  <a:pt x="32" y="96"/>
                </a:cubicBezTo>
                <a:cubicBezTo>
                  <a:pt x="33" y="97"/>
                  <a:pt x="33" y="96"/>
                  <a:pt x="33" y="95"/>
                </a:cubicBezTo>
                <a:cubicBezTo>
                  <a:pt x="33" y="93"/>
                  <a:pt x="34" y="89"/>
                  <a:pt x="34" y="88"/>
                </a:cubicBezTo>
                <a:cubicBezTo>
                  <a:pt x="34" y="87"/>
                  <a:pt x="34" y="87"/>
                  <a:pt x="35" y="87"/>
                </a:cubicBezTo>
                <a:cubicBezTo>
                  <a:pt x="36" y="87"/>
                  <a:pt x="37" y="88"/>
                  <a:pt x="38" y="89"/>
                </a:cubicBezTo>
                <a:cubicBezTo>
                  <a:pt x="38" y="89"/>
                  <a:pt x="38" y="90"/>
                  <a:pt x="38" y="90"/>
                </a:cubicBezTo>
                <a:cubicBezTo>
                  <a:pt x="36" y="93"/>
                  <a:pt x="35" y="94"/>
                  <a:pt x="36" y="96"/>
                </a:cubicBezTo>
                <a:cubicBezTo>
                  <a:pt x="36" y="96"/>
                  <a:pt x="36" y="98"/>
                  <a:pt x="36" y="99"/>
                </a:cubicBezTo>
                <a:cubicBezTo>
                  <a:pt x="37" y="99"/>
                  <a:pt x="38" y="99"/>
                  <a:pt x="39" y="98"/>
                </a:cubicBezTo>
                <a:cubicBezTo>
                  <a:pt x="39" y="97"/>
                  <a:pt x="40" y="98"/>
                  <a:pt x="39" y="99"/>
                </a:cubicBezTo>
                <a:cubicBezTo>
                  <a:pt x="39" y="100"/>
                  <a:pt x="37" y="101"/>
                  <a:pt x="37" y="101"/>
                </a:cubicBezTo>
                <a:cubicBezTo>
                  <a:pt x="36" y="103"/>
                  <a:pt x="37" y="109"/>
                  <a:pt x="38" y="107"/>
                </a:cubicBezTo>
                <a:cubicBezTo>
                  <a:pt x="40" y="105"/>
                  <a:pt x="41" y="103"/>
                  <a:pt x="45" y="104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3" y="104"/>
                  <a:pt x="39" y="106"/>
                  <a:pt x="40" y="108"/>
                </a:cubicBezTo>
                <a:cubicBezTo>
                  <a:pt x="40" y="109"/>
                  <a:pt x="41" y="109"/>
                  <a:pt x="41" y="110"/>
                </a:cubicBezTo>
                <a:cubicBezTo>
                  <a:pt x="40" y="111"/>
                  <a:pt x="40" y="112"/>
                  <a:pt x="39" y="111"/>
                </a:cubicBezTo>
                <a:close/>
                <a:moveTo>
                  <a:pt x="55" y="122"/>
                </a:moveTo>
                <a:cubicBezTo>
                  <a:pt x="54" y="121"/>
                  <a:pt x="54" y="121"/>
                  <a:pt x="55" y="120"/>
                </a:cubicBezTo>
                <a:cubicBezTo>
                  <a:pt x="55" y="119"/>
                  <a:pt x="57" y="120"/>
                  <a:pt x="58" y="120"/>
                </a:cubicBezTo>
                <a:cubicBezTo>
                  <a:pt x="61" y="120"/>
                  <a:pt x="60" y="117"/>
                  <a:pt x="61" y="117"/>
                </a:cubicBezTo>
                <a:cubicBezTo>
                  <a:pt x="63" y="114"/>
                  <a:pt x="61" y="125"/>
                  <a:pt x="55" y="122"/>
                </a:cubicBezTo>
                <a:close/>
                <a:moveTo>
                  <a:pt x="58" y="115"/>
                </a:moveTo>
                <a:cubicBezTo>
                  <a:pt x="59" y="113"/>
                  <a:pt x="61" y="110"/>
                  <a:pt x="59" y="108"/>
                </a:cubicBezTo>
                <a:cubicBezTo>
                  <a:pt x="58" y="108"/>
                  <a:pt x="58" y="106"/>
                  <a:pt x="59" y="106"/>
                </a:cubicBezTo>
                <a:cubicBezTo>
                  <a:pt x="61" y="106"/>
                  <a:pt x="64" y="107"/>
                  <a:pt x="64" y="109"/>
                </a:cubicBezTo>
                <a:cubicBezTo>
                  <a:pt x="64" y="113"/>
                  <a:pt x="60" y="114"/>
                  <a:pt x="60" y="115"/>
                </a:cubicBezTo>
                <a:cubicBezTo>
                  <a:pt x="60" y="116"/>
                  <a:pt x="59" y="116"/>
                  <a:pt x="58" y="116"/>
                </a:cubicBezTo>
                <a:cubicBezTo>
                  <a:pt x="57" y="115"/>
                  <a:pt x="57" y="115"/>
                  <a:pt x="58" y="115"/>
                </a:cubicBezTo>
                <a:close/>
                <a:moveTo>
                  <a:pt x="52" y="111"/>
                </a:moveTo>
                <a:cubicBezTo>
                  <a:pt x="54" y="106"/>
                  <a:pt x="48" y="101"/>
                  <a:pt x="47" y="101"/>
                </a:cubicBezTo>
                <a:cubicBezTo>
                  <a:pt x="46" y="101"/>
                  <a:pt x="47" y="100"/>
                  <a:pt x="47" y="100"/>
                </a:cubicBezTo>
                <a:cubicBezTo>
                  <a:pt x="53" y="103"/>
                  <a:pt x="51" y="101"/>
                  <a:pt x="51" y="97"/>
                </a:cubicBezTo>
                <a:cubicBezTo>
                  <a:pt x="51" y="95"/>
                  <a:pt x="51" y="92"/>
                  <a:pt x="52" y="92"/>
                </a:cubicBezTo>
                <a:cubicBezTo>
                  <a:pt x="52" y="92"/>
                  <a:pt x="51" y="97"/>
                  <a:pt x="53" y="98"/>
                </a:cubicBezTo>
                <a:cubicBezTo>
                  <a:pt x="53" y="99"/>
                  <a:pt x="54" y="96"/>
                  <a:pt x="54" y="96"/>
                </a:cubicBezTo>
                <a:cubicBezTo>
                  <a:pt x="55" y="95"/>
                  <a:pt x="55" y="96"/>
                  <a:pt x="55" y="97"/>
                </a:cubicBezTo>
                <a:cubicBezTo>
                  <a:pt x="54" y="101"/>
                  <a:pt x="56" y="109"/>
                  <a:pt x="54" y="113"/>
                </a:cubicBezTo>
                <a:cubicBezTo>
                  <a:pt x="53" y="114"/>
                  <a:pt x="51" y="114"/>
                  <a:pt x="52" y="111"/>
                </a:cubicBezTo>
                <a:close/>
                <a:moveTo>
                  <a:pt x="56" y="107"/>
                </a:moveTo>
                <a:cubicBezTo>
                  <a:pt x="55" y="107"/>
                  <a:pt x="55" y="106"/>
                  <a:pt x="55" y="106"/>
                </a:cubicBezTo>
                <a:cubicBezTo>
                  <a:pt x="56" y="105"/>
                  <a:pt x="58" y="104"/>
                  <a:pt x="58" y="104"/>
                </a:cubicBezTo>
                <a:cubicBezTo>
                  <a:pt x="59" y="103"/>
                  <a:pt x="58" y="103"/>
                  <a:pt x="58" y="102"/>
                </a:cubicBezTo>
                <a:cubicBezTo>
                  <a:pt x="58" y="102"/>
                  <a:pt x="57" y="102"/>
                  <a:pt x="57" y="101"/>
                </a:cubicBezTo>
                <a:cubicBezTo>
                  <a:pt x="57" y="100"/>
                  <a:pt x="59" y="100"/>
                  <a:pt x="59" y="99"/>
                </a:cubicBezTo>
                <a:cubicBezTo>
                  <a:pt x="59" y="96"/>
                  <a:pt x="58" y="97"/>
                  <a:pt x="58" y="95"/>
                </a:cubicBezTo>
                <a:cubicBezTo>
                  <a:pt x="58" y="93"/>
                  <a:pt x="56" y="92"/>
                  <a:pt x="56" y="92"/>
                </a:cubicBezTo>
                <a:cubicBezTo>
                  <a:pt x="55" y="91"/>
                  <a:pt x="56" y="90"/>
                  <a:pt x="57" y="91"/>
                </a:cubicBezTo>
                <a:cubicBezTo>
                  <a:pt x="62" y="92"/>
                  <a:pt x="63" y="96"/>
                  <a:pt x="60" y="99"/>
                </a:cubicBezTo>
                <a:cubicBezTo>
                  <a:pt x="62" y="102"/>
                  <a:pt x="59" y="106"/>
                  <a:pt x="56" y="107"/>
                </a:cubicBezTo>
                <a:close/>
                <a:moveTo>
                  <a:pt x="76" y="8"/>
                </a:move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20"/>
                  <a:pt x="22" y="12"/>
                  <a:pt x="2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30" y="12"/>
                  <a:pt x="140" y="21"/>
                  <a:pt x="147" y="24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31" y="46"/>
                  <a:pt x="131" y="46"/>
                  <a:pt x="131" y="46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46"/>
                  <a:pt x="86" y="46"/>
                  <a:pt x="86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33"/>
                  <a:pt x="86" y="33"/>
                  <a:pt x="86" y="33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36" y="30"/>
                  <a:pt x="122" y="20"/>
                  <a:pt x="118" y="8"/>
                </a:cubicBezTo>
                <a:cubicBezTo>
                  <a:pt x="76" y="8"/>
                  <a:pt x="76" y="8"/>
                  <a:pt x="76" y="8"/>
                </a:cubicBezTo>
                <a:close/>
                <a:moveTo>
                  <a:pt x="49" y="141"/>
                </a:moveTo>
                <a:cubicBezTo>
                  <a:pt x="48" y="142"/>
                  <a:pt x="50" y="143"/>
                  <a:pt x="51" y="143"/>
                </a:cubicBezTo>
                <a:cubicBezTo>
                  <a:pt x="54" y="142"/>
                  <a:pt x="60" y="144"/>
                  <a:pt x="59" y="142"/>
                </a:cubicBezTo>
                <a:cubicBezTo>
                  <a:pt x="54" y="141"/>
                  <a:pt x="52" y="133"/>
                  <a:pt x="54" y="130"/>
                </a:cubicBezTo>
                <a:cubicBezTo>
                  <a:pt x="55" y="127"/>
                  <a:pt x="61" y="127"/>
                  <a:pt x="62" y="123"/>
                </a:cubicBezTo>
                <a:cubicBezTo>
                  <a:pt x="62" y="123"/>
                  <a:pt x="62" y="122"/>
                  <a:pt x="61" y="123"/>
                </a:cubicBezTo>
                <a:cubicBezTo>
                  <a:pt x="59" y="123"/>
                  <a:pt x="57" y="125"/>
                  <a:pt x="56" y="125"/>
                </a:cubicBezTo>
                <a:cubicBezTo>
                  <a:pt x="53" y="125"/>
                  <a:pt x="54" y="122"/>
                  <a:pt x="55" y="118"/>
                </a:cubicBezTo>
                <a:cubicBezTo>
                  <a:pt x="55" y="117"/>
                  <a:pt x="56" y="114"/>
                  <a:pt x="56" y="114"/>
                </a:cubicBezTo>
                <a:cubicBezTo>
                  <a:pt x="55" y="112"/>
                  <a:pt x="54" y="112"/>
                  <a:pt x="54" y="114"/>
                </a:cubicBezTo>
                <a:cubicBezTo>
                  <a:pt x="54" y="115"/>
                  <a:pt x="52" y="120"/>
                  <a:pt x="50" y="119"/>
                </a:cubicBezTo>
                <a:cubicBezTo>
                  <a:pt x="47" y="118"/>
                  <a:pt x="47" y="118"/>
                  <a:pt x="47" y="117"/>
                </a:cubicBezTo>
                <a:cubicBezTo>
                  <a:pt x="45" y="114"/>
                  <a:pt x="44" y="114"/>
                  <a:pt x="44" y="114"/>
                </a:cubicBezTo>
                <a:cubicBezTo>
                  <a:pt x="42" y="114"/>
                  <a:pt x="44" y="116"/>
                  <a:pt x="44" y="117"/>
                </a:cubicBezTo>
                <a:cubicBezTo>
                  <a:pt x="44" y="118"/>
                  <a:pt x="42" y="119"/>
                  <a:pt x="41" y="118"/>
                </a:cubicBezTo>
                <a:cubicBezTo>
                  <a:pt x="40" y="117"/>
                  <a:pt x="39" y="116"/>
                  <a:pt x="39" y="113"/>
                </a:cubicBezTo>
                <a:cubicBezTo>
                  <a:pt x="37" y="111"/>
                  <a:pt x="37" y="111"/>
                  <a:pt x="35" y="112"/>
                </a:cubicBezTo>
                <a:cubicBezTo>
                  <a:pt x="33" y="109"/>
                  <a:pt x="29" y="114"/>
                  <a:pt x="30" y="114"/>
                </a:cubicBezTo>
                <a:cubicBezTo>
                  <a:pt x="29" y="114"/>
                  <a:pt x="27" y="112"/>
                  <a:pt x="27" y="113"/>
                </a:cubicBezTo>
                <a:cubicBezTo>
                  <a:pt x="26" y="113"/>
                  <a:pt x="25" y="113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3" y="112"/>
                  <a:pt x="24" y="113"/>
                  <a:pt x="24" y="113"/>
                </a:cubicBezTo>
                <a:cubicBezTo>
                  <a:pt x="21" y="114"/>
                  <a:pt x="18" y="115"/>
                  <a:pt x="20" y="119"/>
                </a:cubicBezTo>
                <a:cubicBezTo>
                  <a:pt x="24" y="121"/>
                  <a:pt x="24" y="117"/>
                  <a:pt x="24" y="116"/>
                </a:cubicBezTo>
                <a:cubicBezTo>
                  <a:pt x="27" y="111"/>
                  <a:pt x="28" y="118"/>
                  <a:pt x="31" y="116"/>
                </a:cubicBezTo>
                <a:cubicBezTo>
                  <a:pt x="31" y="116"/>
                  <a:pt x="31" y="116"/>
                  <a:pt x="31" y="115"/>
                </a:cubicBezTo>
                <a:cubicBezTo>
                  <a:pt x="30" y="114"/>
                  <a:pt x="33" y="112"/>
                  <a:pt x="34" y="113"/>
                </a:cubicBezTo>
                <a:cubicBezTo>
                  <a:pt x="36" y="114"/>
                  <a:pt x="36" y="118"/>
                  <a:pt x="36" y="120"/>
                </a:cubicBezTo>
                <a:cubicBezTo>
                  <a:pt x="36" y="121"/>
                  <a:pt x="32" y="120"/>
                  <a:pt x="31" y="118"/>
                </a:cubicBezTo>
                <a:cubicBezTo>
                  <a:pt x="30" y="117"/>
                  <a:pt x="31" y="118"/>
                  <a:pt x="31" y="120"/>
                </a:cubicBezTo>
                <a:cubicBezTo>
                  <a:pt x="32" y="120"/>
                  <a:pt x="31" y="120"/>
                  <a:pt x="27" y="119"/>
                </a:cubicBezTo>
                <a:cubicBezTo>
                  <a:pt x="26" y="119"/>
                  <a:pt x="26" y="120"/>
                  <a:pt x="26" y="120"/>
                </a:cubicBezTo>
                <a:cubicBezTo>
                  <a:pt x="28" y="122"/>
                  <a:pt x="33" y="121"/>
                  <a:pt x="33" y="121"/>
                </a:cubicBezTo>
                <a:cubicBezTo>
                  <a:pt x="34" y="121"/>
                  <a:pt x="34" y="122"/>
                  <a:pt x="36" y="123"/>
                </a:cubicBezTo>
                <a:cubicBezTo>
                  <a:pt x="36" y="124"/>
                  <a:pt x="36" y="124"/>
                  <a:pt x="36" y="125"/>
                </a:cubicBezTo>
                <a:cubicBezTo>
                  <a:pt x="35" y="126"/>
                  <a:pt x="34" y="126"/>
                  <a:pt x="34" y="125"/>
                </a:cubicBezTo>
                <a:cubicBezTo>
                  <a:pt x="33" y="124"/>
                  <a:pt x="33" y="124"/>
                  <a:pt x="31" y="124"/>
                </a:cubicBezTo>
                <a:cubicBezTo>
                  <a:pt x="30" y="124"/>
                  <a:pt x="28" y="124"/>
                  <a:pt x="27" y="125"/>
                </a:cubicBezTo>
                <a:cubicBezTo>
                  <a:pt x="25" y="126"/>
                  <a:pt x="26" y="129"/>
                  <a:pt x="27" y="128"/>
                </a:cubicBezTo>
                <a:cubicBezTo>
                  <a:pt x="29" y="126"/>
                  <a:pt x="30" y="128"/>
                  <a:pt x="34" y="128"/>
                </a:cubicBezTo>
                <a:cubicBezTo>
                  <a:pt x="35" y="128"/>
                  <a:pt x="36" y="132"/>
                  <a:pt x="35" y="137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4" y="138"/>
                  <a:pt x="33" y="139"/>
                  <a:pt x="32" y="139"/>
                </a:cubicBezTo>
                <a:cubicBezTo>
                  <a:pt x="30" y="140"/>
                  <a:pt x="29" y="142"/>
                  <a:pt x="27" y="141"/>
                </a:cubicBezTo>
                <a:cubicBezTo>
                  <a:pt x="17" y="131"/>
                  <a:pt x="8" y="117"/>
                  <a:pt x="5" y="103"/>
                </a:cubicBezTo>
                <a:cubicBezTo>
                  <a:pt x="4" y="100"/>
                  <a:pt x="4" y="97"/>
                  <a:pt x="4" y="93"/>
                </a:cubicBezTo>
                <a:cubicBezTo>
                  <a:pt x="4" y="76"/>
                  <a:pt x="4" y="76"/>
                  <a:pt x="4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164"/>
                  <a:pt x="66" y="164"/>
                  <a:pt x="66" y="164"/>
                </a:cubicBezTo>
                <a:cubicBezTo>
                  <a:pt x="55" y="162"/>
                  <a:pt x="42" y="155"/>
                  <a:pt x="31" y="144"/>
                </a:cubicBezTo>
                <a:cubicBezTo>
                  <a:pt x="30" y="144"/>
                  <a:pt x="29" y="143"/>
                  <a:pt x="29" y="143"/>
                </a:cubicBezTo>
                <a:cubicBezTo>
                  <a:pt x="32" y="140"/>
                  <a:pt x="31" y="143"/>
                  <a:pt x="34" y="142"/>
                </a:cubicBezTo>
                <a:cubicBezTo>
                  <a:pt x="35" y="142"/>
                  <a:pt x="35" y="142"/>
                  <a:pt x="36" y="143"/>
                </a:cubicBezTo>
                <a:cubicBezTo>
                  <a:pt x="36" y="143"/>
                  <a:pt x="38" y="144"/>
                  <a:pt x="38" y="143"/>
                </a:cubicBezTo>
                <a:cubicBezTo>
                  <a:pt x="38" y="142"/>
                  <a:pt x="39" y="142"/>
                  <a:pt x="39" y="142"/>
                </a:cubicBezTo>
                <a:cubicBezTo>
                  <a:pt x="43" y="144"/>
                  <a:pt x="43" y="140"/>
                  <a:pt x="46" y="141"/>
                </a:cubicBezTo>
                <a:cubicBezTo>
                  <a:pt x="48" y="141"/>
                  <a:pt x="50" y="141"/>
                  <a:pt x="48" y="140"/>
                </a:cubicBezTo>
                <a:cubicBezTo>
                  <a:pt x="46" y="139"/>
                  <a:pt x="45" y="138"/>
                  <a:pt x="44" y="138"/>
                </a:cubicBezTo>
                <a:cubicBezTo>
                  <a:pt x="42" y="138"/>
                  <a:pt x="41" y="139"/>
                  <a:pt x="40" y="136"/>
                </a:cubicBezTo>
                <a:cubicBezTo>
                  <a:pt x="40" y="135"/>
                  <a:pt x="40" y="132"/>
                  <a:pt x="40" y="131"/>
                </a:cubicBezTo>
                <a:cubicBezTo>
                  <a:pt x="40" y="128"/>
                  <a:pt x="41" y="129"/>
                  <a:pt x="43" y="129"/>
                </a:cubicBezTo>
                <a:cubicBezTo>
                  <a:pt x="46" y="129"/>
                  <a:pt x="46" y="129"/>
                  <a:pt x="49" y="128"/>
                </a:cubicBezTo>
                <a:cubicBezTo>
                  <a:pt x="49" y="128"/>
                  <a:pt x="49" y="128"/>
                  <a:pt x="50" y="128"/>
                </a:cubicBezTo>
                <a:cubicBezTo>
                  <a:pt x="50" y="130"/>
                  <a:pt x="50" y="139"/>
                  <a:pt x="49" y="141"/>
                </a:cubicBezTo>
                <a:close/>
                <a:moveTo>
                  <a:pt x="46" y="127"/>
                </a:moveTo>
                <a:cubicBezTo>
                  <a:pt x="43" y="127"/>
                  <a:pt x="44" y="124"/>
                  <a:pt x="44" y="124"/>
                </a:cubicBezTo>
                <a:cubicBezTo>
                  <a:pt x="43" y="123"/>
                  <a:pt x="42" y="125"/>
                  <a:pt x="41" y="124"/>
                </a:cubicBezTo>
                <a:cubicBezTo>
                  <a:pt x="39" y="124"/>
                  <a:pt x="40" y="123"/>
                  <a:pt x="40" y="122"/>
                </a:cubicBezTo>
                <a:cubicBezTo>
                  <a:pt x="39" y="120"/>
                  <a:pt x="39" y="120"/>
                  <a:pt x="41" y="121"/>
                </a:cubicBezTo>
                <a:cubicBezTo>
                  <a:pt x="42" y="121"/>
                  <a:pt x="43" y="120"/>
                  <a:pt x="44" y="119"/>
                </a:cubicBezTo>
                <a:cubicBezTo>
                  <a:pt x="45" y="118"/>
                  <a:pt x="47" y="119"/>
                  <a:pt x="48" y="121"/>
                </a:cubicBezTo>
                <a:cubicBezTo>
                  <a:pt x="49" y="123"/>
                  <a:pt x="48" y="123"/>
                  <a:pt x="47" y="123"/>
                </a:cubicBezTo>
                <a:cubicBezTo>
                  <a:pt x="47" y="123"/>
                  <a:pt x="47" y="124"/>
                  <a:pt x="48" y="124"/>
                </a:cubicBezTo>
                <a:cubicBezTo>
                  <a:pt x="48" y="124"/>
                  <a:pt x="49" y="124"/>
                  <a:pt x="50" y="125"/>
                </a:cubicBezTo>
                <a:cubicBezTo>
                  <a:pt x="50" y="126"/>
                  <a:pt x="49" y="126"/>
                  <a:pt x="49" y="126"/>
                </a:cubicBezTo>
                <a:cubicBezTo>
                  <a:pt x="48" y="127"/>
                  <a:pt x="47" y="127"/>
                  <a:pt x="46" y="127"/>
                </a:cubicBezTo>
                <a:close/>
                <a:moveTo>
                  <a:pt x="118" y="143"/>
                </a:moveTo>
                <a:cubicBezTo>
                  <a:pt x="117" y="143"/>
                  <a:pt x="117" y="143"/>
                  <a:pt x="117" y="143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01" y="138"/>
                  <a:pt x="101" y="138"/>
                  <a:pt x="101" y="138"/>
                </a:cubicBezTo>
                <a:cubicBezTo>
                  <a:pt x="100" y="138"/>
                  <a:pt x="100" y="138"/>
                  <a:pt x="100" y="138"/>
                </a:cubicBezTo>
                <a:cubicBezTo>
                  <a:pt x="111" y="105"/>
                  <a:pt x="111" y="105"/>
                  <a:pt x="111" y="105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08" y="98"/>
                  <a:pt x="108" y="98"/>
                  <a:pt x="108" y="98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8" y="96"/>
                  <a:pt x="98" y="96"/>
                  <a:pt x="98" y="96"/>
                </a:cubicBezTo>
                <a:cubicBezTo>
                  <a:pt x="98" y="89"/>
                  <a:pt x="98" y="89"/>
                  <a:pt x="98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2" y="85"/>
                  <a:pt x="92" y="85"/>
                  <a:pt x="92" y="85"/>
                </a:cubicBezTo>
                <a:cubicBezTo>
                  <a:pt x="138" y="85"/>
                  <a:pt x="138" y="85"/>
                  <a:pt x="138" y="85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2" y="89"/>
                  <a:pt x="132" y="89"/>
                  <a:pt x="132" y="89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30" y="98"/>
                  <a:pt x="130" y="98"/>
                  <a:pt x="130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17" y="109"/>
                  <a:pt x="117" y="109"/>
                  <a:pt x="117" y="109"/>
                </a:cubicBezTo>
                <a:cubicBezTo>
                  <a:pt x="118" y="143"/>
                  <a:pt x="118" y="143"/>
                  <a:pt x="118" y="143"/>
                </a:cubicBezTo>
                <a:close/>
                <a:moveTo>
                  <a:pt x="86" y="164"/>
                </a:moveTo>
                <a:cubicBezTo>
                  <a:pt x="86" y="76"/>
                  <a:pt x="86" y="76"/>
                  <a:pt x="86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47" y="102"/>
                  <a:pt x="147" y="104"/>
                  <a:pt x="146" y="109"/>
                </a:cubicBezTo>
                <a:cubicBezTo>
                  <a:pt x="139" y="135"/>
                  <a:pt x="112" y="158"/>
                  <a:pt x="86" y="164"/>
                </a:cubicBezTo>
                <a:close/>
                <a:moveTo>
                  <a:pt x="11" y="53"/>
                </a:moveTo>
                <a:cubicBezTo>
                  <a:pt x="10" y="52"/>
                  <a:pt x="9" y="50"/>
                  <a:pt x="9" y="49"/>
                </a:cubicBezTo>
                <a:cubicBezTo>
                  <a:pt x="9" y="48"/>
                  <a:pt x="9" y="47"/>
                  <a:pt x="9" y="47"/>
                </a:cubicBezTo>
                <a:cubicBezTo>
                  <a:pt x="17" y="43"/>
                  <a:pt x="31" y="34"/>
                  <a:pt x="39" y="30"/>
                </a:cubicBezTo>
                <a:cubicBezTo>
                  <a:pt x="39" y="30"/>
                  <a:pt x="40" y="29"/>
                  <a:pt x="40" y="28"/>
                </a:cubicBezTo>
                <a:cubicBezTo>
                  <a:pt x="42" y="27"/>
                  <a:pt x="52" y="21"/>
                  <a:pt x="52" y="20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ubicBezTo>
                  <a:pt x="52" y="7"/>
                  <a:pt x="52" y="7"/>
                  <a:pt x="52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1"/>
                  <a:pt x="64" y="22"/>
                  <a:pt x="64" y="23"/>
                </a:cubicBezTo>
                <a:cubicBezTo>
                  <a:pt x="66" y="27"/>
                  <a:pt x="69" y="33"/>
                  <a:pt x="70" y="38"/>
                </a:cubicBezTo>
                <a:cubicBezTo>
                  <a:pt x="70" y="40"/>
                  <a:pt x="69" y="48"/>
                  <a:pt x="66" y="50"/>
                </a:cubicBezTo>
                <a:cubicBezTo>
                  <a:pt x="66" y="50"/>
                  <a:pt x="65" y="50"/>
                  <a:pt x="65" y="49"/>
                </a:cubicBezTo>
                <a:cubicBezTo>
                  <a:pt x="65" y="42"/>
                  <a:pt x="63" y="35"/>
                  <a:pt x="57" y="27"/>
                </a:cubicBezTo>
                <a:cubicBezTo>
                  <a:pt x="56" y="27"/>
                  <a:pt x="35" y="39"/>
                  <a:pt x="34" y="40"/>
                </a:cubicBezTo>
                <a:cubicBezTo>
                  <a:pt x="27" y="44"/>
                  <a:pt x="20" y="47"/>
                  <a:pt x="15" y="51"/>
                </a:cubicBezTo>
                <a:cubicBezTo>
                  <a:pt x="13" y="52"/>
                  <a:pt x="12" y="52"/>
                  <a:pt x="11" y="53"/>
                </a:cubicBezTo>
                <a:close/>
                <a:moveTo>
                  <a:pt x="114" y="61"/>
                </a:moveTo>
                <a:cubicBezTo>
                  <a:pt x="114" y="61"/>
                  <a:pt x="115" y="61"/>
                  <a:pt x="115" y="61"/>
                </a:cubicBezTo>
                <a:cubicBezTo>
                  <a:pt x="115" y="62"/>
                  <a:pt x="116" y="62"/>
                  <a:pt x="116" y="62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5" y="63"/>
                  <a:pt x="114" y="62"/>
                  <a:pt x="114" y="61"/>
                </a:cubicBezTo>
                <a:close/>
                <a:moveTo>
                  <a:pt x="117" y="67"/>
                </a:moveTo>
                <a:cubicBezTo>
                  <a:pt x="118" y="67"/>
                  <a:pt x="118" y="67"/>
                  <a:pt x="119" y="67"/>
                </a:cubicBezTo>
                <a:cubicBezTo>
                  <a:pt x="119" y="67"/>
                  <a:pt x="119" y="67"/>
                  <a:pt x="120" y="66"/>
                </a:cubicBezTo>
                <a:cubicBezTo>
                  <a:pt x="120" y="66"/>
                  <a:pt x="120" y="67"/>
                  <a:pt x="120" y="67"/>
                </a:cubicBezTo>
                <a:cubicBezTo>
                  <a:pt x="120" y="67"/>
                  <a:pt x="121" y="67"/>
                  <a:pt x="120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68"/>
                  <a:pt x="120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8" y="68"/>
                  <a:pt x="117" y="68"/>
                  <a:pt x="117" y="67"/>
                </a:cubicBezTo>
                <a:close/>
                <a:moveTo>
                  <a:pt x="120" y="69"/>
                </a:move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1" y="69"/>
                </a:cubicBezTo>
                <a:cubicBezTo>
                  <a:pt x="121" y="69"/>
                  <a:pt x="121" y="69"/>
                  <a:pt x="121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70"/>
                  <a:pt x="120" y="70"/>
                </a:cubicBezTo>
                <a:cubicBezTo>
                  <a:pt x="120" y="71"/>
                  <a:pt x="120" y="72"/>
                  <a:pt x="120" y="73"/>
                </a:cubicBezTo>
                <a:cubicBezTo>
                  <a:pt x="120" y="73"/>
                  <a:pt x="120" y="74"/>
                  <a:pt x="120" y="75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75"/>
                  <a:pt x="119" y="75"/>
                  <a:pt x="119" y="75"/>
                </a:cubicBezTo>
                <a:cubicBezTo>
                  <a:pt x="119" y="75"/>
                  <a:pt x="119" y="75"/>
                  <a:pt x="118" y="74"/>
                </a:cubicBezTo>
                <a:cubicBezTo>
                  <a:pt x="117" y="74"/>
                  <a:pt x="116" y="73"/>
                  <a:pt x="116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5" y="72"/>
                  <a:pt x="116" y="73"/>
                  <a:pt x="116" y="73"/>
                </a:cubicBezTo>
                <a:cubicBezTo>
                  <a:pt x="117" y="73"/>
                  <a:pt x="117" y="73"/>
                  <a:pt x="118" y="73"/>
                </a:cubicBezTo>
                <a:cubicBezTo>
                  <a:pt x="118" y="73"/>
                  <a:pt x="119" y="73"/>
                  <a:pt x="119" y="73"/>
                </a:cubicBezTo>
                <a:cubicBezTo>
                  <a:pt x="119" y="73"/>
                  <a:pt x="119" y="72"/>
                  <a:pt x="119" y="72"/>
                </a:cubicBezTo>
                <a:cubicBezTo>
                  <a:pt x="119" y="71"/>
                  <a:pt x="119" y="70"/>
                  <a:pt x="119" y="69"/>
                </a:cubicBezTo>
                <a:cubicBezTo>
                  <a:pt x="119" y="69"/>
                  <a:pt x="119" y="69"/>
                  <a:pt x="119" y="69"/>
                </a:cubicBezTo>
                <a:cubicBezTo>
                  <a:pt x="119" y="69"/>
                  <a:pt x="119" y="70"/>
                  <a:pt x="118" y="70"/>
                </a:cubicBezTo>
                <a:cubicBezTo>
                  <a:pt x="118" y="70"/>
                  <a:pt x="117" y="71"/>
                  <a:pt x="116" y="71"/>
                </a:cubicBezTo>
                <a:cubicBezTo>
                  <a:pt x="115" y="70"/>
                  <a:pt x="115" y="70"/>
                  <a:pt x="115" y="70"/>
                </a:cubicBezTo>
                <a:cubicBezTo>
                  <a:pt x="116" y="70"/>
                  <a:pt x="116" y="70"/>
                  <a:pt x="116" y="70"/>
                </a:cubicBezTo>
                <a:cubicBezTo>
                  <a:pt x="116" y="70"/>
                  <a:pt x="117" y="69"/>
                  <a:pt x="117" y="69"/>
                </a:cubicBezTo>
                <a:cubicBezTo>
                  <a:pt x="118" y="69"/>
                  <a:pt x="118" y="69"/>
                  <a:pt x="119" y="69"/>
                </a:cubicBezTo>
                <a:cubicBezTo>
                  <a:pt x="119" y="68"/>
                  <a:pt x="120" y="68"/>
                  <a:pt x="121" y="68"/>
                </a:cubicBezTo>
                <a:cubicBezTo>
                  <a:pt x="121" y="68"/>
                  <a:pt x="121" y="68"/>
                  <a:pt x="122" y="68"/>
                </a:cubicBezTo>
                <a:cubicBezTo>
                  <a:pt x="122" y="68"/>
                  <a:pt x="122" y="68"/>
                  <a:pt x="123" y="68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3" y="68"/>
                  <a:pt x="123" y="69"/>
                  <a:pt x="123" y="69"/>
                </a:cubicBezTo>
                <a:cubicBezTo>
                  <a:pt x="122" y="69"/>
                  <a:pt x="121" y="69"/>
                  <a:pt x="120" y="69"/>
                </a:cubicBezTo>
                <a:close/>
                <a:moveTo>
                  <a:pt x="120" y="56"/>
                </a:moveTo>
                <a:cubicBezTo>
                  <a:pt x="121" y="56"/>
                  <a:pt x="122" y="56"/>
                  <a:pt x="122" y="57"/>
                </a:cubicBezTo>
                <a:cubicBezTo>
                  <a:pt x="122" y="57"/>
                  <a:pt x="122" y="58"/>
                  <a:pt x="121" y="58"/>
                </a:cubicBezTo>
                <a:cubicBezTo>
                  <a:pt x="121" y="58"/>
                  <a:pt x="120" y="58"/>
                  <a:pt x="120" y="59"/>
                </a:cubicBezTo>
                <a:cubicBezTo>
                  <a:pt x="120" y="59"/>
                  <a:pt x="119" y="59"/>
                  <a:pt x="119" y="59"/>
                </a:cubicBezTo>
                <a:cubicBezTo>
                  <a:pt x="119" y="59"/>
                  <a:pt x="119" y="59"/>
                  <a:pt x="119" y="59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22" y="58"/>
                  <a:pt x="122" y="58"/>
                  <a:pt x="124" y="58"/>
                </a:cubicBezTo>
                <a:cubicBezTo>
                  <a:pt x="124" y="58"/>
                  <a:pt x="125" y="57"/>
                  <a:pt x="125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9"/>
                  <a:pt x="125" y="59"/>
                  <a:pt x="124" y="60"/>
                </a:cubicBezTo>
                <a:cubicBezTo>
                  <a:pt x="124" y="60"/>
                  <a:pt x="123" y="61"/>
                  <a:pt x="122" y="62"/>
                </a:cubicBezTo>
                <a:cubicBezTo>
                  <a:pt x="122" y="62"/>
                  <a:pt x="122" y="62"/>
                  <a:pt x="122" y="63"/>
                </a:cubicBezTo>
                <a:cubicBezTo>
                  <a:pt x="122" y="63"/>
                  <a:pt x="122" y="63"/>
                  <a:pt x="122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63"/>
                  <a:pt x="124" y="63"/>
                  <a:pt x="124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4"/>
                  <a:pt x="125" y="64"/>
                  <a:pt x="124" y="65"/>
                </a:cubicBezTo>
                <a:cubicBezTo>
                  <a:pt x="124" y="65"/>
                  <a:pt x="123" y="65"/>
                  <a:pt x="122" y="65"/>
                </a:cubicBezTo>
                <a:cubicBezTo>
                  <a:pt x="122" y="65"/>
                  <a:pt x="122" y="66"/>
                  <a:pt x="121" y="66"/>
                </a:cubicBezTo>
                <a:cubicBezTo>
                  <a:pt x="120" y="66"/>
                  <a:pt x="120" y="66"/>
                  <a:pt x="119" y="66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19" y="66"/>
                  <a:pt x="120" y="66"/>
                </a:cubicBezTo>
                <a:cubicBezTo>
                  <a:pt x="121" y="65"/>
                  <a:pt x="122" y="65"/>
                  <a:pt x="123" y="64"/>
                </a:cubicBezTo>
                <a:cubicBezTo>
                  <a:pt x="123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3" y="64"/>
                </a:cubicBezTo>
                <a:cubicBezTo>
                  <a:pt x="123" y="64"/>
                  <a:pt x="122" y="64"/>
                  <a:pt x="122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1" y="65"/>
                  <a:pt x="121" y="65"/>
                  <a:pt x="120" y="65"/>
                </a:cubicBezTo>
                <a:cubicBezTo>
                  <a:pt x="120" y="65"/>
                  <a:pt x="120" y="65"/>
                  <a:pt x="119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5"/>
                  <a:pt x="117" y="66"/>
                  <a:pt x="116" y="66"/>
                </a:cubicBezTo>
                <a:cubicBezTo>
                  <a:pt x="115" y="67"/>
                  <a:pt x="115" y="69"/>
                  <a:pt x="113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3" y="69"/>
                  <a:pt x="113" y="68"/>
                  <a:pt x="113" y="68"/>
                </a:cubicBezTo>
                <a:cubicBezTo>
                  <a:pt x="114" y="67"/>
                  <a:pt x="114" y="67"/>
                  <a:pt x="115" y="66"/>
                </a:cubicBezTo>
                <a:cubicBezTo>
                  <a:pt x="115" y="66"/>
                  <a:pt x="115" y="65"/>
                  <a:pt x="115" y="65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4" y="67"/>
                  <a:pt x="114" y="67"/>
                  <a:pt x="114" y="68"/>
                </a:cubicBezTo>
                <a:cubicBezTo>
                  <a:pt x="114" y="68"/>
                  <a:pt x="114" y="68"/>
                  <a:pt x="114" y="68"/>
                </a:cubicBezTo>
                <a:cubicBezTo>
                  <a:pt x="114" y="68"/>
                  <a:pt x="114" y="68"/>
                  <a:pt x="115" y="67"/>
                </a:cubicBezTo>
                <a:cubicBezTo>
                  <a:pt x="115" y="67"/>
                  <a:pt x="115" y="67"/>
                  <a:pt x="116" y="66"/>
                </a:cubicBezTo>
                <a:cubicBezTo>
                  <a:pt x="116" y="66"/>
                  <a:pt x="117" y="65"/>
                  <a:pt x="117" y="65"/>
                </a:cubicBezTo>
                <a:cubicBezTo>
                  <a:pt x="118" y="65"/>
                  <a:pt x="118" y="65"/>
                  <a:pt x="119" y="65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3"/>
                  <a:pt x="118" y="63"/>
                  <a:pt x="118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63"/>
                  <a:pt x="117" y="64"/>
                  <a:pt x="116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4"/>
                  <a:pt x="117" y="63"/>
                  <a:pt x="117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62"/>
                  <a:pt x="116" y="63"/>
                  <a:pt x="116" y="62"/>
                </a:cubicBezTo>
                <a:cubicBezTo>
                  <a:pt x="117" y="62"/>
                  <a:pt x="116" y="61"/>
                  <a:pt x="116" y="61"/>
                </a:cubicBezTo>
                <a:cubicBezTo>
                  <a:pt x="116" y="61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7" y="60"/>
                  <a:pt x="117" y="60"/>
                </a:cubicBezTo>
                <a:cubicBezTo>
                  <a:pt x="117" y="61"/>
                  <a:pt x="117" y="61"/>
                  <a:pt x="118" y="62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8" y="61"/>
                  <a:pt x="118" y="61"/>
                  <a:pt x="119" y="60"/>
                </a:cubicBezTo>
                <a:cubicBezTo>
                  <a:pt x="118" y="60"/>
                  <a:pt x="118" y="60"/>
                  <a:pt x="118" y="59"/>
                </a:cubicBezTo>
                <a:cubicBezTo>
                  <a:pt x="118" y="59"/>
                  <a:pt x="118" y="59"/>
                  <a:pt x="119" y="59"/>
                </a:cubicBezTo>
                <a:cubicBezTo>
                  <a:pt x="119" y="58"/>
                  <a:pt x="120" y="57"/>
                  <a:pt x="121" y="56"/>
                </a:cubicBezTo>
                <a:cubicBezTo>
                  <a:pt x="120" y="56"/>
                  <a:pt x="120" y="56"/>
                  <a:pt x="120" y="56"/>
                </a:cubicBezTo>
                <a:close/>
                <a:moveTo>
                  <a:pt x="124" y="58"/>
                </a:moveTo>
                <a:cubicBezTo>
                  <a:pt x="124" y="59"/>
                  <a:pt x="124" y="59"/>
                  <a:pt x="124" y="59"/>
                </a:cubicBezTo>
                <a:cubicBezTo>
                  <a:pt x="123" y="60"/>
                  <a:pt x="123" y="60"/>
                  <a:pt x="122" y="61"/>
                </a:cubicBezTo>
                <a:cubicBezTo>
                  <a:pt x="122" y="61"/>
                  <a:pt x="122" y="61"/>
                  <a:pt x="122" y="62"/>
                </a:cubicBezTo>
                <a:cubicBezTo>
                  <a:pt x="122" y="62"/>
                  <a:pt x="122" y="62"/>
                  <a:pt x="122" y="62"/>
                </a:cubicBezTo>
                <a:cubicBezTo>
                  <a:pt x="122" y="62"/>
                  <a:pt x="122" y="62"/>
                  <a:pt x="122" y="62"/>
                </a:cubicBezTo>
                <a:cubicBezTo>
                  <a:pt x="122" y="60"/>
                  <a:pt x="121" y="60"/>
                  <a:pt x="121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59"/>
                  <a:pt x="122" y="59"/>
                  <a:pt x="122" y="59"/>
                </a:cubicBezTo>
                <a:cubicBezTo>
                  <a:pt x="123" y="59"/>
                  <a:pt x="123" y="58"/>
                  <a:pt x="124" y="58"/>
                </a:cubicBezTo>
                <a:close/>
                <a:moveTo>
                  <a:pt x="122" y="62"/>
                </a:moveTo>
                <a:cubicBezTo>
                  <a:pt x="122" y="62"/>
                  <a:pt x="122" y="62"/>
                  <a:pt x="122" y="62"/>
                </a:cubicBezTo>
                <a:cubicBezTo>
                  <a:pt x="121" y="63"/>
                  <a:pt x="120" y="63"/>
                  <a:pt x="120" y="64"/>
                </a:cubicBezTo>
                <a:cubicBezTo>
                  <a:pt x="120" y="64"/>
                  <a:pt x="120" y="63"/>
                  <a:pt x="120" y="63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0" y="62"/>
                  <a:pt x="122" y="62"/>
                  <a:pt x="122" y="62"/>
                </a:cubicBezTo>
                <a:close/>
                <a:moveTo>
                  <a:pt x="119" y="62"/>
                </a:move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20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60"/>
                  <a:pt x="121" y="60"/>
                  <a:pt x="121" y="60"/>
                </a:cubicBezTo>
                <a:cubicBezTo>
                  <a:pt x="121" y="60"/>
                  <a:pt x="121" y="61"/>
                  <a:pt x="121" y="61"/>
                </a:cubicBezTo>
                <a:cubicBezTo>
                  <a:pt x="121" y="62"/>
                  <a:pt x="120" y="62"/>
                  <a:pt x="120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lose/>
                <a:moveTo>
                  <a:pt x="108" y="46"/>
                </a:moveTo>
                <a:cubicBezTo>
                  <a:pt x="105" y="46"/>
                  <a:pt x="105" y="46"/>
                  <a:pt x="105" y="46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5" y="46"/>
                  <a:pt x="105" y="46"/>
                  <a:pt x="105" y="45"/>
                </a:cubicBezTo>
                <a:cubicBezTo>
                  <a:pt x="105" y="41"/>
                  <a:pt x="105" y="41"/>
                  <a:pt x="105" y="41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105" y="39"/>
                  <a:pt x="105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7" y="45"/>
                  <a:pt x="107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lose/>
                <a:moveTo>
                  <a:pt x="115" y="44"/>
                </a:moveTo>
                <a:cubicBezTo>
                  <a:pt x="115" y="45"/>
                  <a:pt x="115" y="45"/>
                  <a:pt x="114" y="46"/>
                </a:cubicBezTo>
                <a:cubicBezTo>
                  <a:pt x="114" y="46"/>
                  <a:pt x="113" y="46"/>
                  <a:pt x="112" y="46"/>
                </a:cubicBezTo>
                <a:cubicBezTo>
                  <a:pt x="112" y="46"/>
                  <a:pt x="111" y="46"/>
                  <a:pt x="111" y="46"/>
                </a:cubicBezTo>
                <a:cubicBezTo>
                  <a:pt x="110" y="46"/>
                  <a:pt x="110" y="45"/>
                  <a:pt x="110" y="45"/>
                </a:cubicBezTo>
                <a:cubicBezTo>
                  <a:pt x="110" y="44"/>
                  <a:pt x="110" y="43"/>
                  <a:pt x="111" y="43"/>
                </a:cubicBezTo>
                <a:cubicBezTo>
                  <a:pt x="110" y="42"/>
                  <a:pt x="110" y="41"/>
                  <a:pt x="110" y="41"/>
                </a:cubicBezTo>
                <a:cubicBezTo>
                  <a:pt x="110" y="40"/>
                  <a:pt x="110" y="40"/>
                  <a:pt x="111" y="39"/>
                </a:cubicBezTo>
                <a:cubicBezTo>
                  <a:pt x="111" y="39"/>
                  <a:pt x="112" y="39"/>
                  <a:pt x="112" y="39"/>
                </a:cubicBezTo>
                <a:cubicBezTo>
                  <a:pt x="113" y="39"/>
                  <a:pt x="114" y="39"/>
                  <a:pt x="114" y="39"/>
                </a:cubicBezTo>
                <a:cubicBezTo>
                  <a:pt x="115" y="39"/>
                  <a:pt x="115" y="40"/>
                  <a:pt x="115" y="40"/>
                </a:cubicBezTo>
                <a:cubicBezTo>
                  <a:pt x="115" y="41"/>
                  <a:pt x="114" y="42"/>
                  <a:pt x="114" y="42"/>
                </a:cubicBezTo>
                <a:cubicBezTo>
                  <a:pt x="115" y="43"/>
                  <a:pt x="115" y="44"/>
                  <a:pt x="115" y="44"/>
                </a:cubicBezTo>
                <a:close/>
                <a:moveTo>
                  <a:pt x="113" y="40"/>
                </a:moveTo>
                <a:cubicBezTo>
                  <a:pt x="113" y="41"/>
                  <a:pt x="113" y="41"/>
                  <a:pt x="113" y="42"/>
                </a:cubicBezTo>
                <a:cubicBezTo>
                  <a:pt x="113" y="41"/>
                  <a:pt x="112" y="41"/>
                  <a:pt x="112" y="41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40"/>
                </a:cubicBezTo>
                <a:close/>
                <a:moveTo>
                  <a:pt x="113" y="45"/>
                </a:moveTo>
                <a:cubicBezTo>
                  <a:pt x="113" y="45"/>
                  <a:pt x="113" y="46"/>
                  <a:pt x="113" y="46"/>
                </a:cubicBezTo>
                <a:cubicBezTo>
                  <a:pt x="113" y="46"/>
                  <a:pt x="113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4"/>
                  <a:pt x="112" y="43"/>
                  <a:pt x="112" y="43"/>
                </a:cubicBezTo>
                <a:cubicBezTo>
                  <a:pt x="112" y="43"/>
                  <a:pt x="113" y="44"/>
                  <a:pt x="113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45"/>
                  <a:pt x="113" y="45"/>
                  <a:pt x="113" y="45"/>
                </a:cubicBezTo>
                <a:close/>
                <a:moveTo>
                  <a:pt x="122" y="42"/>
                </a:moveTo>
                <a:cubicBezTo>
                  <a:pt x="122" y="44"/>
                  <a:pt x="122" y="45"/>
                  <a:pt x="121" y="45"/>
                </a:cubicBezTo>
                <a:cubicBezTo>
                  <a:pt x="121" y="46"/>
                  <a:pt x="120" y="46"/>
                  <a:pt x="119" y="46"/>
                </a:cubicBezTo>
                <a:cubicBezTo>
                  <a:pt x="118" y="46"/>
                  <a:pt x="118" y="46"/>
                  <a:pt x="117" y="46"/>
                </a:cubicBezTo>
                <a:cubicBezTo>
                  <a:pt x="117" y="46"/>
                  <a:pt x="117" y="45"/>
                  <a:pt x="117" y="45"/>
                </a:cubicBezTo>
                <a:cubicBezTo>
                  <a:pt x="117" y="45"/>
                  <a:pt x="117" y="44"/>
                  <a:pt x="117" y="44"/>
                </a:cubicBezTo>
                <a:cubicBezTo>
                  <a:pt x="117" y="44"/>
                  <a:pt x="118" y="44"/>
                  <a:pt x="118" y="44"/>
                </a:cubicBezTo>
                <a:cubicBezTo>
                  <a:pt x="118" y="44"/>
                  <a:pt x="118" y="44"/>
                  <a:pt x="119" y="44"/>
                </a:cubicBezTo>
                <a:cubicBezTo>
                  <a:pt x="119" y="44"/>
                  <a:pt x="119" y="45"/>
                  <a:pt x="119" y="45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46"/>
                  <a:pt x="118" y="46"/>
                  <a:pt x="118" y="46"/>
                </a:cubicBezTo>
                <a:cubicBezTo>
                  <a:pt x="118" y="46"/>
                  <a:pt x="118" y="46"/>
                  <a:pt x="119" y="46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20" y="46"/>
                  <a:pt x="120" y="44"/>
                  <a:pt x="120" y="43"/>
                </a:cubicBezTo>
                <a:cubicBezTo>
                  <a:pt x="120" y="43"/>
                  <a:pt x="119" y="43"/>
                  <a:pt x="119" y="43"/>
                </a:cubicBezTo>
                <a:cubicBezTo>
                  <a:pt x="118" y="43"/>
                  <a:pt x="118" y="43"/>
                  <a:pt x="117" y="43"/>
                </a:cubicBezTo>
                <a:cubicBezTo>
                  <a:pt x="117" y="42"/>
                  <a:pt x="117" y="42"/>
                  <a:pt x="117" y="41"/>
                </a:cubicBezTo>
                <a:cubicBezTo>
                  <a:pt x="117" y="40"/>
                  <a:pt x="117" y="40"/>
                  <a:pt x="117" y="39"/>
                </a:cubicBezTo>
                <a:cubicBezTo>
                  <a:pt x="118" y="39"/>
                  <a:pt x="119" y="39"/>
                  <a:pt x="119" y="39"/>
                </a:cubicBezTo>
                <a:cubicBezTo>
                  <a:pt x="120" y="39"/>
                  <a:pt x="121" y="39"/>
                  <a:pt x="121" y="40"/>
                </a:cubicBezTo>
                <a:cubicBezTo>
                  <a:pt x="122" y="40"/>
                  <a:pt x="122" y="41"/>
                  <a:pt x="122" y="42"/>
                </a:cubicBezTo>
                <a:close/>
                <a:moveTo>
                  <a:pt x="120" y="43"/>
                </a:moveTo>
                <a:cubicBezTo>
                  <a:pt x="120" y="43"/>
                  <a:pt x="120" y="43"/>
                  <a:pt x="119" y="43"/>
                </a:cubicBezTo>
                <a:cubicBezTo>
                  <a:pt x="119" y="43"/>
                  <a:pt x="119" y="43"/>
                  <a:pt x="119" y="41"/>
                </a:cubicBezTo>
                <a:cubicBezTo>
                  <a:pt x="119" y="41"/>
                  <a:pt x="119" y="40"/>
                  <a:pt x="119" y="40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0" y="39"/>
                  <a:pt x="120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lose/>
                <a:moveTo>
                  <a:pt x="129" y="44"/>
                </a:moveTo>
                <a:cubicBezTo>
                  <a:pt x="129" y="45"/>
                  <a:pt x="128" y="45"/>
                  <a:pt x="128" y="46"/>
                </a:cubicBezTo>
                <a:cubicBezTo>
                  <a:pt x="128" y="46"/>
                  <a:pt x="127" y="46"/>
                  <a:pt x="126" y="46"/>
                </a:cubicBezTo>
                <a:cubicBezTo>
                  <a:pt x="125" y="46"/>
                  <a:pt x="125" y="46"/>
                  <a:pt x="124" y="45"/>
                </a:cubicBezTo>
                <a:cubicBezTo>
                  <a:pt x="124" y="45"/>
                  <a:pt x="124" y="44"/>
                  <a:pt x="124" y="43"/>
                </a:cubicBezTo>
                <a:cubicBezTo>
                  <a:pt x="124" y="41"/>
                  <a:pt x="124" y="41"/>
                  <a:pt x="124" y="40"/>
                </a:cubicBezTo>
                <a:cubicBezTo>
                  <a:pt x="125" y="39"/>
                  <a:pt x="126" y="39"/>
                  <a:pt x="127" y="39"/>
                </a:cubicBezTo>
                <a:cubicBezTo>
                  <a:pt x="127" y="39"/>
                  <a:pt x="128" y="39"/>
                  <a:pt x="128" y="39"/>
                </a:cubicBezTo>
                <a:cubicBezTo>
                  <a:pt x="128" y="39"/>
                  <a:pt x="129" y="40"/>
                  <a:pt x="129" y="40"/>
                </a:cubicBezTo>
                <a:cubicBezTo>
                  <a:pt x="129" y="40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7" y="41"/>
                  <a:pt x="127" y="41"/>
                  <a:pt x="127" y="41"/>
                </a:cubicBezTo>
                <a:cubicBezTo>
                  <a:pt x="127" y="41"/>
                  <a:pt x="126" y="40"/>
                  <a:pt x="126" y="40"/>
                </a:cubicBezTo>
                <a:cubicBezTo>
                  <a:pt x="126" y="40"/>
                  <a:pt x="127" y="40"/>
                  <a:pt x="127" y="40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6" y="39"/>
                  <a:pt x="125" y="40"/>
                  <a:pt x="125" y="42"/>
                </a:cubicBezTo>
                <a:cubicBezTo>
                  <a:pt x="126" y="42"/>
                  <a:pt x="126" y="42"/>
                  <a:pt x="127" y="42"/>
                </a:cubicBezTo>
                <a:cubicBezTo>
                  <a:pt x="127" y="42"/>
                  <a:pt x="128" y="42"/>
                  <a:pt x="128" y="42"/>
                </a:cubicBezTo>
                <a:cubicBezTo>
                  <a:pt x="128" y="43"/>
                  <a:pt x="129" y="43"/>
                  <a:pt x="129" y="44"/>
                </a:cubicBezTo>
                <a:close/>
                <a:moveTo>
                  <a:pt x="127" y="44"/>
                </a:moveTo>
                <a:cubicBezTo>
                  <a:pt x="127" y="44"/>
                  <a:pt x="127" y="45"/>
                  <a:pt x="127" y="45"/>
                </a:cubicBezTo>
                <a:cubicBezTo>
                  <a:pt x="127" y="46"/>
                  <a:pt x="127" y="46"/>
                  <a:pt x="126" y="46"/>
                </a:cubicBezTo>
                <a:cubicBezTo>
                  <a:pt x="126" y="46"/>
                  <a:pt x="125" y="45"/>
                  <a:pt x="125" y="44"/>
                </a:cubicBezTo>
                <a:cubicBezTo>
                  <a:pt x="125" y="44"/>
                  <a:pt x="125" y="43"/>
                  <a:pt x="125" y="43"/>
                </a:cubicBezTo>
                <a:cubicBezTo>
                  <a:pt x="125" y="43"/>
                  <a:pt x="125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7" y="42"/>
                  <a:pt x="127" y="43"/>
                  <a:pt x="127" y="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053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401328"/>
          </a:xfrm>
          <a:prstGeom prst="rect">
            <a:avLst/>
          </a:prstGeom>
          <a:gradFill rotWithShape="0">
            <a:gsLst>
              <a:gs pos="0">
                <a:srgbClr val="F8F0F7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kumimoji="0" lang="zh-CN" altLang="en-US" sz="1800" i="1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                                                 第</a:t>
            </a:r>
            <a:r>
              <a:rPr kumimoji="0" lang="en-US" altLang="zh-CN" sz="1800" i="1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kumimoji="0" lang="zh-CN" altLang="en-US" sz="1800" i="1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章  存储系统和结构</a:t>
            </a:r>
          </a:p>
        </p:txBody>
      </p:sp>
      <p:sp>
        <p:nvSpPr>
          <p:cNvPr id="7" name="Rectangle 33"/>
          <p:cNvSpPr>
            <a:spLocks noChangeArrowheads="1"/>
          </p:cNvSpPr>
          <p:nvPr userDrawn="1"/>
        </p:nvSpPr>
        <p:spPr bwMode="auto">
          <a:xfrm flipH="1">
            <a:off x="0" y="6513513"/>
            <a:ext cx="9144000" cy="344487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rgbClr val="EED0E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160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kumimoji="0" lang="zh-CN" altLang="en-US" sz="16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西南</a:t>
            </a:r>
            <a:r>
              <a:rPr kumimoji="0" lang="zh-CN" altLang="en-US" sz="16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交通</a:t>
            </a:r>
            <a:r>
              <a:rPr kumimoji="0" lang="zh-CN" altLang="en-US" sz="16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大学计算机与人工智能学院</a:t>
            </a:r>
            <a:r>
              <a:rPr kumimoji="0" lang="zh-CN" altLang="en-US" sz="1800" b="0" i="1" dirty="0" smtClean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“</a:t>
            </a:r>
            <a:r>
              <a:rPr kumimoji="0" lang="zh-CN" altLang="en-US" sz="160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计算机组成原理</a:t>
            </a:r>
            <a:r>
              <a:rPr kumimoji="0" lang="en-US" altLang="zh-CN" sz="18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”</a:t>
            </a:r>
            <a:r>
              <a:rPr kumimoji="0" lang="zh-CN" altLang="en-US" sz="1600" b="0" i="1" dirty="0">
                <a:solidFill>
                  <a:srgbClr val="333333"/>
                </a:solidFill>
                <a:latin typeface="黑体" pitchFamily="2" charset="-122"/>
                <a:ea typeface="黑体" pitchFamily="2" charset="-122"/>
              </a:rPr>
              <a:t>教案</a:t>
            </a:r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7977808" y="6502400"/>
            <a:ext cx="99060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anchor="b"/>
          <a:lstStyle>
            <a:lvl1pPr>
              <a:defRPr/>
            </a:lvl1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6E18FAC9-112F-4F97-BD56-9ADF18D9DD67}" type="slidenum">
              <a:rPr kumimoji="0" lang="zh-CN" altLang="en-US" sz="160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kumimoji="0" lang="en-US" altLang="zh-CN" sz="1800" dirty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íṥļíḋè"/>
          <p:cNvSpPr>
            <a:spLocks noChangeAspect="1"/>
          </p:cNvSpPr>
          <p:nvPr userDrawn="1"/>
        </p:nvSpPr>
        <p:spPr bwMode="auto">
          <a:xfrm>
            <a:off x="426945" y="6553269"/>
            <a:ext cx="284027" cy="324000"/>
          </a:xfrm>
          <a:custGeom>
            <a:avLst/>
            <a:gdLst>
              <a:gd name="T0" fmla="*/ 72 w 151"/>
              <a:gd name="T1" fmla="*/ 92 h 171"/>
              <a:gd name="T2" fmla="*/ 83 w 151"/>
              <a:gd name="T3" fmla="*/ 96 h 171"/>
              <a:gd name="T4" fmla="*/ 77 w 151"/>
              <a:gd name="T5" fmla="*/ 92 h 171"/>
              <a:gd name="T6" fmla="*/ 80 w 151"/>
              <a:gd name="T7" fmla="*/ 115 h 171"/>
              <a:gd name="T8" fmla="*/ 72 w 151"/>
              <a:gd name="T9" fmla="*/ 115 h 171"/>
              <a:gd name="T10" fmla="*/ 74 w 151"/>
              <a:gd name="T11" fmla="*/ 97 h 171"/>
              <a:gd name="T12" fmla="*/ 69 w 151"/>
              <a:gd name="T13" fmla="*/ 137 h 171"/>
              <a:gd name="T14" fmla="*/ 77 w 151"/>
              <a:gd name="T15" fmla="*/ 121 h 171"/>
              <a:gd name="T16" fmla="*/ 77 w 151"/>
              <a:gd name="T17" fmla="*/ 127 h 171"/>
              <a:gd name="T18" fmla="*/ 80 w 151"/>
              <a:gd name="T19" fmla="*/ 145 h 171"/>
              <a:gd name="T20" fmla="*/ 71 w 151"/>
              <a:gd name="T21" fmla="*/ 144 h 171"/>
              <a:gd name="T22" fmla="*/ 107 w 151"/>
              <a:gd name="T23" fmla="*/ 13 h 171"/>
              <a:gd name="T24" fmla="*/ 106 w 151"/>
              <a:gd name="T25" fmla="*/ 11 h 171"/>
              <a:gd name="T26" fmla="*/ 113 w 151"/>
              <a:gd name="T27" fmla="*/ 10 h 171"/>
              <a:gd name="T28" fmla="*/ 111 w 151"/>
              <a:gd name="T29" fmla="*/ 15 h 171"/>
              <a:gd name="T30" fmla="*/ 115 w 151"/>
              <a:gd name="T31" fmla="*/ 26 h 171"/>
              <a:gd name="T32" fmla="*/ 114 w 151"/>
              <a:gd name="T33" fmla="*/ 30 h 171"/>
              <a:gd name="T34" fmla="*/ 112 w 151"/>
              <a:gd name="T35" fmla="*/ 22 h 171"/>
              <a:gd name="T36" fmla="*/ 108 w 151"/>
              <a:gd name="T37" fmla="*/ 27 h 171"/>
              <a:gd name="T38" fmla="*/ 107 w 151"/>
              <a:gd name="T39" fmla="*/ 27 h 171"/>
              <a:gd name="T40" fmla="*/ 108 w 151"/>
              <a:gd name="T41" fmla="*/ 22 h 171"/>
              <a:gd name="T42" fmla="*/ 106 w 151"/>
              <a:gd name="T43" fmla="*/ 28 h 171"/>
              <a:gd name="T44" fmla="*/ 105 w 151"/>
              <a:gd name="T45" fmla="*/ 30 h 171"/>
              <a:gd name="T46" fmla="*/ 107 w 151"/>
              <a:gd name="T47" fmla="*/ 16 h 171"/>
              <a:gd name="T48" fmla="*/ 107 w 151"/>
              <a:gd name="T49" fmla="*/ 18 h 171"/>
              <a:gd name="T50" fmla="*/ 108 w 151"/>
              <a:gd name="T51" fmla="*/ 25 h 171"/>
              <a:gd name="T52" fmla="*/ 36 w 151"/>
              <a:gd name="T53" fmla="*/ 65 h 171"/>
              <a:gd name="T54" fmla="*/ 28 w 151"/>
              <a:gd name="T55" fmla="*/ 69 h 171"/>
              <a:gd name="T56" fmla="*/ 30 w 151"/>
              <a:gd name="T57" fmla="*/ 63 h 171"/>
              <a:gd name="T58" fmla="*/ 39 w 151"/>
              <a:gd name="T59" fmla="*/ 65 h 171"/>
              <a:gd name="T60" fmla="*/ 47 w 151"/>
              <a:gd name="T61" fmla="*/ 69 h 171"/>
              <a:gd name="T62" fmla="*/ 49 w 151"/>
              <a:gd name="T63" fmla="*/ 65 h 171"/>
              <a:gd name="T64" fmla="*/ 57 w 151"/>
              <a:gd name="T65" fmla="*/ 66 h 171"/>
              <a:gd name="T66" fmla="*/ 87 w 151"/>
              <a:gd name="T67" fmla="*/ 71 h 171"/>
              <a:gd name="T68" fmla="*/ 91 w 151"/>
              <a:gd name="T69" fmla="*/ 72 h 171"/>
              <a:gd name="T70" fmla="*/ 90 w 151"/>
              <a:gd name="T71" fmla="*/ 57 h 171"/>
              <a:gd name="T72" fmla="*/ 69 w 151"/>
              <a:gd name="T73" fmla="*/ 67 h 171"/>
              <a:gd name="T74" fmla="*/ 104 w 151"/>
              <a:gd name="T75" fmla="*/ 59 h 171"/>
              <a:gd name="T76" fmla="*/ 102 w 151"/>
              <a:gd name="T77" fmla="*/ 94 h 171"/>
              <a:gd name="T78" fmla="*/ 112 w 151"/>
              <a:gd name="T79" fmla="*/ 20 h 171"/>
              <a:gd name="T80" fmla="*/ 113 w 151"/>
              <a:gd name="T81" fmla="*/ 18 h 171"/>
              <a:gd name="T82" fmla="*/ 113 w 151"/>
              <a:gd name="T83" fmla="*/ 18 h 171"/>
              <a:gd name="T84" fmla="*/ 88 w 151"/>
              <a:gd name="T85" fmla="*/ 29 h 171"/>
              <a:gd name="T86" fmla="*/ 88 w 151"/>
              <a:gd name="T87" fmla="*/ 29 h 171"/>
              <a:gd name="T88" fmla="*/ 86 w 151"/>
              <a:gd name="T89" fmla="*/ 17 h 171"/>
              <a:gd name="T90" fmla="*/ 91 w 151"/>
              <a:gd name="T91" fmla="*/ 25 h 171"/>
              <a:gd name="T92" fmla="*/ 93 w 151"/>
              <a:gd name="T93" fmla="*/ 22 h 171"/>
              <a:gd name="T94" fmla="*/ 97 w 151"/>
              <a:gd name="T95" fmla="*/ 14 h 171"/>
              <a:gd name="T96" fmla="*/ 92 w 151"/>
              <a:gd name="T97" fmla="*/ 25 h 171"/>
              <a:gd name="T98" fmla="*/ 20 w 151"/>
              <a:gd name="T99" fmla="*/ 110 h 171"/>
              <a:gd name="T100" fmla="*/ 54 w 151"/>
              <a:gd name="T101" fmla="*/ 88 h 171"/>
              <a:gd name="T102" fmla="*/ 58 w 151"/>
              <a:gd name="T103" fmla="*/ 120 h 171"/>
              <a:gd name="T104" fmla="*/ 125 w 151"/>
              <a:gd name="T105" fmla="*/ 4 h 171"/>
              <a:gd name="T106" fmla="*/ 20 w 151"/>
              <a:gd name="T107" fmla="*/ 119 h 171"/>
              <a:gd name="T108" fmla="*/ 43 w 151"/>
              <a:gd name="T109" fmla="*/ 129 h 171"/>
              <a:gd name="T110" fmla="*/ 125 w 151"/>
              <a:gd name="T111" fmla="*/ 134 h 171"/>
              <a:gd name="T112" fmla="*/ 119 w 151"/>
              <a:gd name="T113" fmla="*/ 67 h 171"/>
              <a:gd name="T114" fmla="*/ 121 w 151"/>
              <a:gd name="T115" fmla="*/ 68 h 171"/>
              <a:gd name="T116" fmla="*/ 116 w 151"/>
              <a:gd name="T117" fmla="*/ 66 h 171"/>
              <a:gd name="T118" fmla="*/ 122 w 151"/>
              <a:gd name="T119" fmla="*/ 62 h 171"/>
              <a:gd name="T120" fmla="*/ 106 w 151"/>
              <a:gd name="T121" fmla="*/ 39 h 171"/>
              <a:gd name="T122" fmla="*/ 119 w 151"/>
              <a:gd name="T123" fmla="*/ 46 h 171"/>
              <a:gd name="T124" fmla="*/ 126 w 151"/>
              <a:gd name="T125" fmla="*/ 4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" h="171">
                <a:moveTo>
                  <a:pt x="151" y="92"/>
                </a:moveTo>
                <a:cubicBezTo>
                  <a:pt x="151" y="22"/>
                  <a:pt x="151" y="22"/>
                  <a:pt x="151" y="22"/>
                </a:cubicBezTo>
                <a:cubicBezTo>
                  <a:pt x="144" y="19"/>
                  <a:pt x="130" y="8"/>
                  <a:pt x="129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8"/>
                  <a:pt x="6" y="19"/>
                  <a:pt x="0" y="2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6"/>
                  <a:pt x="0" y="100"/>
                  <a:pt x="1" y="105"/>
                </a:cubicBezTo>
                <a:cubicBezTo>
                  <a:pt x="9" y="137"/>
                  <a:pt x="39" y="165"/>
                  <a:pt x="76" y="171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114" y="164"/>
                  <a:pt x="142" y="139"/>
                  <a:pt x="150" y="109"/>
                </a:cubicBezTo>
                <a:cubicBezTo>
                  <a:pt x="151" y="103"/>
                  <a:pt x="151" y="98"/>
                  <a:pt x="151" y="92"/>
                </a:cubicBezTo>
                <a:close/>
                <a:moveTo>
                  <a:pt x="75" y="94"/>
                </a:moveTo>
                <a:cubicBezTo>
                  <a:pt x="75" y="92"/>
                  <a:pt x="75" y="92"/>
                  <a:pt x="75" y="92"/>
                </a:cubicBezTo>
                <a:cubicBezTo>
                  <a:pt x="75" y="92"/>
                  <a:pt x="74" y="92"/>
                  <a:pt x="74" y="92"/>
                </a:cubicBezTo>
                <a:cubicBezTo>
                  <a:pt x="73" y="93"/>
                  <a:pt x="73" y="93"/>
                  <a:pt x="73" y="93"/>
                </a:cubicBezTo>
                <a:cubicBezTo>
                  <a:pt x="73" y="93"/>
                  <a:pt x="72" y="94"/>
                  <a:pt x="72" y="94"/>
                </a:cubicBezTo>
                <a:cubicBezTo>
                  <a:pt x="72" y="94"/>
                  <a:pt x="72" y="95"/>
                  <a:pt x="71" y="95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5"/>
                  <a:pt x="71" y="96"/>
                  <a:pt x="71" y="96"/>
                </a:cubicBezTo>
                <a:cubicBezTo>
                  <a:pt x="70" y="96"/>
                  <a:pt x="70" y="96"/>
                  <a:pt x="70" y="97"/>
                </a:cubicBezTo>
                <a:cubicBezTo>
                  <a:pt x="70" y="97"/>
                  <a:pt x="70" y="97"/>
                  <a:pt x="70" y="97"/>
                </a:cubicBezTo>
                <a:cubicBezTo>
                  <a:pt x="70" y="98"/>
                  <a:pt x="70" y="98"/>
                  <a:pt x="70" y="98"/>
                </a:cubicBezTo>
                <a:cubicBezTo>
                  <a:pt x="70" y="98"/>
                  <a:pt x="70" y="98"/>
                  <a:pt x="70" y="98"/>
                </a:cubicBezTo>
                <a:cubicBezTo>
                  <a:pt x="70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69" y="98"/>
                  <a:pt x="69" y="98"/>
                  <a:pt x="68" y="97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97"/>
                  <a:pt x="68" y="97"/>
                  <a:pt x="69" y="97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96"/>
                  <a:pt x="69" y="96"/>
                  <a:pt x="69" y="96"/>
                </a:cubicBezTo>
                <a:cubicBezTo>
                  <a:pt x="70" y="94"/>
                  <a:pt x="70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0" y="94"/>
                  <a:pt x="70" y="93"/>
                  <a:pt x="71" y="93"/>
                </a:cubicBezTo>
                <a:cubicBezTo>
                  <a:pt x="71" y="93"/>
                  <a:pt x="71" y="93"/>
                  <a:pt x="72" y="92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2"/>
                  <a:pt x="72" y="92"/>
                  <a:pt x="73" y="91"/>
                </a:cubicBezTo>
                <a:cubicBezTo>
                  <a:pt x="73" y="91"/>
                  <a:pt x="73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0"/>
                  <a:pt x="75" y="90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88"/>
                  <a:pt x="75" y="88"/>
                  <a:pt x="75" y="87"/>
                </a:cubicBezTo>
                <a:cubicBezTo>
                  <a:pt x="75" y="87"/>
                  <a:pt x="75" y="87"/>
                  <a:pt x="75" y="87"/>
                </a:cubicBezTo>
                <a:cubicBezTo>
                  <a:pt x="75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7" y="87"/>
                  <a:pt x="77" y="88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90"/>
                  <a:pt x="77" y="90"/>
                  <a:pt x="77" y="90"/>
                </a:cubicBezTo>
                <a:cubicBezTo>
                  <a:pt x="77" y="90"/>
                  <a:pt x="77" y="90"/>
                  <a:pt x="77" y="91"/>
                </a:cubicBezTo>
                <a:cubicBezTo>
                  <a:pt x="77" y="91"/>
                  <a:pt x="77" y="91"/>
                  <a:pt x="77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79" y="91"/>
                  <a:pt x="80" y="91"/>
                  <a:pt x="80" y="92"/>
                </a:cubicBezTo>
                <a:cubicBezTo>
                  <a:pt x="80" y="92"/>
                  <a:pt x="81" y="92"/>
                  <a:pt x="81" y="92"/>
                </a:cubicBezTo>
                <a:cubicBezTo>
                  <a:pt x="81" y="92"/>
                  <a:pt x="81" y="93"/>
                  <a:pt x="81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4"/>
                  <a:pt x="82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5"/>
                  <a:pt x="83" y="95"/>
                  <a:pt x="83" y="95"/>
                </a:cubicBezTo>
                <a:cubicBezTo>
                  <a:pt x="83" y="95"/>
                  <a:pt x="83" y="95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4" y="96"/>
                  <a:pt x="84" y="96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82" y="96"/>
                  <a:pt x="81" y="96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5"/>
                  <a:pt x="81" y="94"/>
                  <a:pt x="81" y="94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94"/>
                  <a:pt x="80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2"/>
                  <a:pt x="78" y="92"/>
                  <a:pt x="78" y="92"/>
                </a:cubicBezTo>
                <a:cubicBezTo>
                  <a:pt x="78" y="92"/>
                  <a:pt x="78" y="92"/>
                  <a:pt x="78" y="92"/>
                </a:cubicBezTo>
                <a:cubicBezTo>
                  <a:pt x="78" y="92"/>
                  <a:pt x="77" y="92"/>
                  <a:pt x="77" y="92"/>
                </a:cubicBezTo>
                <a:cubicBezTo>
                  <a:pt x="77" y="94"/>
                  <a:pt x="77" y="94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78" y="94"/>
                  <a:pt x="78" y="94"/>
                  <a:pt x="78" y="95"/>
                </a:cubicBezTo>
                <a:cubicBezTo>
                  <a:pt x="78" y="95"/>
                  <a:pt x="78" y="95"/>
                  <a:pt x="78" y="95"/>
                </a:cubicBezTo>
                <a:cubicBezTo>
                  <a:pt x="79" y="95"/>
                  <a:pt x="79" y="95"/>
                  <a:pt x="79" y="96"/>
                </a:cubicBezTo>
                <a:cubicBezTo>
                  <a:pt x="79" y="96"/>
                  <a:pt x="79" y="96"/>
                  <a:pt x="79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79" y="99"/>
                  <a:pt x="79" y="100"/>
                  <a:pt x="79" y="100"/>
                </a:cubicBezTo>
                <a:cubicBezTo>
                  <a:pt x="79" y="100"/>
                  <a:pt x="79" y="101"/>
                  <a:pt x="79" y="101"/>
                </a:cubicBezTo>
                <a:cubicBezTo>
                  <a:pt x="78" y="101"/>
                  <a:pt x="78" y="101"/>
                  <a:pt x="78" y="102"/>
                </a:cubicBezTo>
                <a:cubicBezTo>
                  <a:pt x="78" y="102"/>
                  <a:pt x="78" y="103"/>
                  <a:pt x="78" y="103"/>
                </a:cubicBezTo>
                <a:cubicBezTo>
                  <a:pt x="79" y="103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5"/>
                </a:cubicBezTo>
                <a:cubicBezTo>
                  <a:pt x="79" y="105"/>
                  <a:pt x="80" y="106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106"/>
                  <a:pt x="80" y="107"/>
                  <a:pt x="80" y="107"/>
                </a:cubicBezTo>
                <a:cubicBezTo>
                  <a:pt x="80" y="108"/>
                  <a:pt x="80" y="108"/>
                  <a:pt x="80" y="109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1" y="109"/>
                  <a:pt x="81" y="110"/>
                  <a:pt x="81" y="110"/>
                </a:cubicBezTo>
                <a:cubicBezTo>
                  <a:pt x="81" y="111"/>
                  <a:pt x="81" y="111"/>
                  <a:pt x="81" y="112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81" y="112"/>
                  <a:pt x="81" y="113"/>
                  <a:pt x="81" y="113"/>
                </a:cubicBezTo>
                <a:cubicBezTo>
                  <a:pt x="81" y="113"/>
                  <a:pt x="81" y="113"/>
                  <a:pt x="81" y="113"/>
                </a:cubicBezTo>
                <a:cubicBezTo>
                  <a:pt x="81" y="113"/>
                  <a:pt x="81" y="114"/>
                  <a:pt x="81" y="114"/>
                </a:cubicBezTo>
                <a:cubicBezTo>
                  <a:pt x="81" y="114"/>
                  <a:pt x="81" y="114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81" y="115"/>
                  <a:pt x="81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4"/>
                  <a:pt x="80" y="114"/>
                  <a:pt x="79" y="114"/>
                </a:cubicBezTo>
                <a:cubicBezTo>
                  <a:pt x="79" y="114"/>
                  <a:pt x="79" y="114"/>
                  <a:pt x="79" y="113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79" y="113"/>
                  <a:pt x="79" y="113"/>
                  <a:pt x="79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79" y="111"/>
                  <a:pt x="79" y="110"/>
                </a:cubicBezTo>
                <a:cubicBezTo>
                  <a:pt x="79" y="110"/>
                  <a:pt x="79" y="109"/>
                  <a:pt x="79" y="109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8" y="105"/>
                  <a:pt x="78" y="105"/>
                  <a:pt x="77" y="104"/>
                </a:cubicBezTo>
                <a:cubicBezTo>
                  <a:pt x="77" y="104"/>
                  <a:pt x="77" y="104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6" y="103"/>
                  <a:pt x="75" y="103"/>
                  <a:pt x="75" y="103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4" y="104"/>
                  <a:pt x="74" y="104"/>
                  <a:pt x="74" y="105"/>
                </a:cubicBezTo>
                <a:cubicBezTo>
                  <a:pt x="74" y="105"/>
                  <a:pt x="74" y="105"/>
                  <a:pt x="74" y="106"/>
                </a:cubicBezTo>
                <a:cubicBezTo>
                  <a:pt x="74" y="106"/>
                  <a:pt x="74" y="106"/>
                  <a:pt x="73" y="107"/>
                </a:cubicBezTo>
                <a:cubicBezTo>
                  <a:pt x="73" y="107"/>
                  <a:pt x="73" y="107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3" y="110"/>
                  <a:pt x="73" y="110"/>
                </a:cubicBezTo>
                <a:cubicBezTo>
                  <a:pt x="73" y="110"/>
                  <a:pt x="73" y="110"/>
                  <a:pt x="73" y="11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5"/>
                  <a:pt x="73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5"/>
                  <a:pt x="71" y="115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3"/>
                  <a:pt x="71" y="113"/>
                </a:cubicBezTo>
                <a:cubicBezTo>
                  <a:pt x="71" y="112"/>
                  <a:pt x="71" y="111"/>
                  <a:pt x="71" y="110"/>
                </a:cubicBezTo>
                <a:cubicBezTo>
                  <a:pt x="71" y="110"/>
                  <a:pt x="71" y="109"/>
                  <a:pt x="71" y="109"/>
                </a:cubicBezTo>
                <a:cubicBezTo>
                  <a:pt x="71" y="108"/>
                  <a:pt x="72" y="107"/>
                  <a:pt x="72" y="107"/>
                </a:cubicBezTo>
                <a:cubicBezTo>
                  <a:pt x="72" y="106"/>
                  <a:pt x="72" y="106"/>
                  <a:pt x="72" y="105"/>
                </a:cubicBezTo>
                <a:cubicBezTo>
                  <a:pt x="72" y="105"/>
                  <a:pt x="73" y="104"/>
                  <a:pt x="73" y="104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4"/>
                  <a:pt x="73" y="103"/>
                  <a:pt x="73" y="103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4" y="102"/>
                  <a:pt x="74" y="102"/>
                  <a:pt x="74" y="101"/>
                </a:cubicBezTo>
                <a:cubicBezTo>
                  <a:pt x="74" y="101"/>
                  <a:pt x="74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0"/>
                  <a:pt x="73" y="100"/>
                </a:cubicBezTo>
                <a:cubicBezTo>
                  <a:pt x="72" y="100"/>
                  <a:pt x="72" y="100"/>
                  <a:pt x="72" y="99"/>
                </a:cubicBezTo>
                <a:cubicBezTo>
                  <a:pt x="72" y="99"/>
                  <a:pt x="72" y="99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7"/>
                  <a:pt x="72" y="97"/>
                </a:cubicBezTo>
                <a:cubicBezTo>
                  <a:pt x="72" y="97"/>
                  <a:pt x="73" y="96"/>
                  <a:pt x="73" y="96"/>
                </a:cubicBezTo>
                <a:cubicBezTo>
                  <a:pt x="73" y="96"/>
                  <a:pt x="73" y="95"/>
                  <a:pt x="74" y="95"/>
                </a:cubicBezTo>
                <a:cubicBezTo>
                  <a:pt x="74" y="95"/>
                  <a:pt x="75" y="94"/>
                  <a:pt x="75" y="94"/>
                </a:cubicBezTo>
                <a:close/>
                <a:moveTo>
                  <a:pt x="76" y="101"/>
                </a:moveTo>
                <a:cubicBezTo>
                  <a:pt x="75" y="100"/>
                  <a:pt x="75" y="100"/>
                  <a:pt x="75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5" y="100"/>
                  <a:pt x="75" y="100"/>
                  <a:pt x="74" y="100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4" y="100"/>
                  <a:pt x="74" y="100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8"/>
                  <a:pt x="74" y="98"/>
                  <a:pt x="74" y="98"/>
                </a:cubicBezTo>
                <a:cubicBezTo>
                  <a:pt x="74" y="98"/>
                  <a:pt x="74" y="98"/>
                  <a:pt x="7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97"/>
                  <a:pt x="74" y="97"/>
                  <a:pt x="74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6" y="96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95"/>
                  <a:pt x="76" y="95"/>
                  <a:pt x="76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8" y="96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8"/>
                  <a:pt x="78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78" y="98"/>
                  <a:pt x="78" y="99"/>
                  <a:pt x="78" y="99"/>
                </a:cubicBezTo>
                <a:cubicBezTo>
                  <a:pt x="78" y="99"/>
                  <a:pt x="78" y="99"/>
                  <a:pt x="78" y="99"/>
                </a:cubicBezTo>
                <a:cubicBezTo>
                  <a:pt x="78" y="100"/>
                  <a:pt x="77" y="100"/>
                  <a:pt x="77" y="100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7" y="100"/>
                  <a:pt x="77" y="100"/>
                  <a:pt x="77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6" y="101"/>
                  <a:pt x="76" y="101"/>
                  <a:pt x="76" y="101"/>
                </a:cubicBezTo>
                <a:close/>
                <a:moveTo>
                  <a:pt x="75" y="127"/>
                </a:moveTo>
                <a:cubicBezTo>
                  <a:pt x="75" y="127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3" y="128"/>
                  <a:pt x="73" y="128"/>
                </a:cubicBezTo>
                <a:cubicBezTo>
                  <a:pt x="73" y="129"/>
                  <a:pt x="72" y="129"/>
                  <a:pt x="72" y="129"/>
                </a:cubicBezTo>
                <a:cubicBezTo>
                  <a:pt x="72" y="130"/>
                  <a:pt x="72" y="130"/>
                  <a:pt x="71" y="130"/>
                </a:cubicBezTo>
                <a:cubicBezTo>
                  <a:pt x="71" y="131"/>
                  <a:pt x="71" y="131"/>
                  <a:pt x="71" y="132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1" y="133"/>
                  <a:pt x="71" y="133"/>
                  <a:pt x="70" y="133"/>
                </a:cubicBezTo>
                <a:cubicBezTo>
                  <a:pt x="70" y="134"/>
                  <a:pt x="70" y="134"/>
                  <a:pt x="70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35"/>
                  <a:pt x="70" y="135"/>
                  <a:pt x="70" y="136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0" y="137"/>
                  <a:pt x="70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7"/>
                  <a:pt x="69" y="136"/>
                  <a:pt x="69" y="13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9" y="136"/>
                  <a:pt x="69" y="136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69" y="134"/>
                  <a:pt x="69" y="133"/>
                  <a:pt x="69" y="133"/>
                </a:cubicBezTo>
                <a:cubicBezTo>
                  <a:pt x="69" y="132"/>
                  <a:pt x="69" y="132"/>
                  <a:pt x="69" y="131"/>
                </a:cubicBezTo>
                <a:cubicBezTo>
                  <a:pt x="70" y="131"/>
                  <a:pt x="70" y="130"/>
                  <a:pt x="70" y="130"/>
                </a:cubicBezTo>
                <a:cubicBezTo>
                  <a:pt x="70" y="129"/>
                  <a:pt x="70" y="129"/>
                  <a:pt x="71" y="128"/>
                </a:cubicBezTo>
                <a:cubicBezTo>
                  <a:pt x="71" y="128"/>
                  <a:pt x="71" y="128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3" y="127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73" y="126"/>
                  <a:pt x="73" y="126"/>
                  <a:pt x="74" y="126"/>
                </a:cubicBezTo>
                <a:cubicBezTo>
                  <a:pt x="74" y="126"/>
                  <a:pt x="75" y="126"/>
                  <a:pt x="75" y="126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5" y="125"/>
                  <a:pt x="75" y="125"/>
                  <a:pt x="75" y="125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75" y="123"/>
                  <a:pt x="75" y="123"/>
                  <a:pt x="75" y="123"/>
                </a:cubicBezTo>
                <a:cubicBezTo>
                  <a:pt x="75" y="123"/>
                  <a:pt x="75" y="123"/>
                  <a:pt x="75" y="123"/>
                </a:cubicBezTo>
                <a:cubicBezTo>
                  <a:pt x="75" y="122"/>
                  <a:pt x="75" y="122"/>
                  <a:pt x="75" y="121"/>
                </a:cubicBezTo>
                <a:cubicBezTo>
                  <a:pt x="75" y="121"/>
                  <a:pt x="75" y="121"/>
                  <a:pt x="7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6" y="120"/>
                  <a:pt x="77" y="120"/>
                  <a:pt x="77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7" y="120"/>
                  <a:pt x="77" y="120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5"/>
                  <a:pt x="77" y="125"/>
                  <a:pt x="77" y="125"/>
                </a:cubicBezTo>
                <a:cubicBezTo>
                  <a:pt x="77" y="125"/>
                  <a:pt x="77" y="125"/>
                  <a:pt x="77" y="125"/>
                </a:cubicBezTo>
                <a:cubicBezTo>
                  <a:pt x="77" y="126"/>
                  <a:pt x="77" y="126"/>
                  <a:pt x="77" y="126"/>
                </a:cubicBezTo>
                <a:cubicBezTo>
                  <a:pt x="78" y="126"/>
                  <a:pt x="78" y="126"/>
                  <a:pt x="79" y="126"/>
                </a:cubicBezTo>
                <a:cubicBezTo>
                  <a:pt x="80" y="127"/>
                  <a:pt x="80" y="127"/>
                  <a:pt x="81" y="127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8"/>
                  <a:pt x="82" y="128"/>
                  <a:pt x="82" y="129"/>
                </a:cubicBezTo>
                <a:cubicBezTo>
                  <a:pt x="82" y="130"/>
                  <a:pt x="83" y="130"/>
                  <a:pt x="83" y="131"/>
                </a:cubicBezTo>
                <a:cubicBezTo>
                  <a:pt x="83" y="132"/>
                  <a:pt x="83" y="133"/>
                  <a:pt x="83" y="133"/>
                </a:cubicBezTo>
                <a:cubicBezTo>
                  <a:pt x="84" y="134"/>
                  <a:pt x="84" y="134"/>
                  <a:pt x="84" y="135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6"/>
                  <a:pt x="84" y="136"/>
                  <a:pt x="84" y="137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37"/>
                  <a:pt x="83" y="138"/>
                  <a:pt x="83" y="138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3" y="138"/>
                  <a:pt x="83" y="137"/>
                  <a:pt x="83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82" y="136"/>
                  <a:pt x="82" y="136"/>
                </a:cubicBezTo>
                <a:cubicBezTo>
                  <a:pt x="82" y="136"/>
                  <a:pt x="82" y="136"/>
                  <a:pt x="82" y="136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4"/>
                  <a:pt x="82" y="134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1" y="131"/>
                </a:cubicBezTo>
                <a:cubicBezTo>
                  <a:pt x="81" y="131"/>
                  <a:pt x="81" y="130"/>
                  <a:pt x="81" y="130"/>
                </a:cubicBezTo>
                <a:cubicBezTo>
                  <a:pt x="81" y="129"/>
                  <a:pt x="80" y="129"/>
                  <a:pt x="80" y="129"/>
                </a:cubicBezTo>
                <a:cubicBezTo>
                  <a:pt x="80" y="128"/>
                  <a:pt x="80" y="128"/>
                  <a:pt x="79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9" y="128"/>
                  <a:pt x="79" y="128"/>
                  <a:pt x="78" y="128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7" y="127"/>
                  <a:pt x="77" y="127"/>
                  <a:pt x="77" y="127"/>
                </a:cubicBezTo>
                <a:cubicBezTo>
                  <a:pt x="77" y="127"/>
                  <a:pt x="77" y="128"/>
                  <a:pt x="77" y="128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77" y="130"/>
                  <a:pt x="77" y="130"/>
                  <a:pt x="77" y="131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77" y="132"/>
                  <a:pt x="77" y="132"/>
                  <a:pt x="77" y="133"/>
                </a:cubicBezTo>
                <a:cubicBezTo>
                  <a:pt x="77" y="133"/>
                  <a:pt x="77" y="133"/>
                  <a:pt x="77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77" y="134"/>
                  <a:pt x="77" y="134"/>
                  <a:pt x="77" y="135"/>
                </a:cubicBezTo>
                <a:cubicBezTo>
                  <a:pt x="77" y="135"/>
                  <a:pt x="78" y="136"/>
                  <a:pt x="78" y="136"/>
                </a:cubicBezTo>
                <a:cubicBezTo>
                  <a:pt x="78" y="136"/>
                  <a:pt x="78" y="136"/>
                  <a:pt x="78" y="136"/>
                </a:cubicBezTo>
                <a:cubicBezTo>
                  <a:pt x="78" y="137"/>
                  <a:pt x="78" y="137"/>
                  <a:pt x="78" y="138"/>
                </a:cubicBezTo>
                <a:cubicBezTo>
                  <a:pt x="78" y="138"/>
                  <a:pt x="79" y="139"/>
                  <a:pt x="79" y="139"/>
                </a:cubicBezTo>
                <a:cubicBezTo>
                  <a:pt x="79" y="140"/>
                  <a:pt x="79" y="140"/>
                  <a:pt x="79" y="141"/>
                </a:cubicBezTo>
                <a:cubicBezTo>
                  <a:pt x="80" y="141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3"/>
                  <a:pt x="81" y="143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2" y="144"/>
                  <a:pt x="82" y="145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6"/>
                  <a:pt x="82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2" y="147"/>
                  <a:pt x="81" y="147"/>
                  <a:pt x="81" y="146"/>
                </a:cubicBezTo>
                <a:cubicBezTo>
                  <a:pt x="81" y="146"/>
                  <a:pt x="81" y="146"/>
                  <a:pt x="81" y="146"/>
                </a:cubicBezTo>
                <a:cubicBezTo>
                  <a:pt x="81" y="146"/>
                  <a:pt x="80" y="145"/>
                  <a:pt x="8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9" y="144"/>
                  <a:pt x="79" y="143"/>
                  <a:pt x="79" y="143"/>
                </a:cubicBezTo>
                <a:cubicBezTo>
                  <a:pt x="78" y="142"/>
                  <a:pt x="78" y="141"/>
                  <a:pt x="78" y="140"/>
                </a:cubicBezTo>
                <a:cubicBezTo>
                  <a:pt x="77" y="140"/>
                  <a:pt x="77" y="139"/>
                  <a:pt x="77" y="139"/>
                </a:cubicBezTo>
                <a:cubicBezTo>
                  <a:pt x="77" y="138"/>
                  <a:pt x="76" y="138"/>
                  <a:pt x="76" y="137"/>
                </a:cubicBezTo>
                <a:cubicBezTo>
                  <a:pt x="76" y="136"/>
                  <a:pt x="76" y="136"/>
                  <a:pt x="76" y="136"/>
                </a:cubicBezTo>
                <a:cubicBezTo>
                  <a:pt x="76" y="137"/>
                  <a:pt x="76" y="137"/>
                  <a:pt x="76" y="138"/>
                </a:cubicBezTo>
                <a:cubicBezTo>
                  <a:pt x="76" y="138"/>
                  <a:pt x="75" y="139"/>
                  <a:pt x="75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5" y="139"/>
                  <a:pt x="75" y="139"/>
                  <a:pt x="75" y="140"/>
                </a:cubicBezTo>
                <a:cubicBezTo>
                  <a:pt x="75" y="140"/>
                  <a:pt x="75" y="141"/>
                  <a:pt x="74" y="141"/>
                </a:cubicBezTo>
                <a:cubicBezTo>
                  <a:pt x="74" y="141"/>
                  <a:pt x="74" y="142"/>
                  <a:pt x="74" y="142"/>
                </a:cubicBezTo>
                <a:cubicBezTo>
                  <a:pt x="74" y="142"/>
                  <a:pt x="73" y="143"/>
                  <a:pt x="7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43"/>
                  <a:pt x="73" y="144"/>
                  <a:pt x="73" y="144"/>
                </a:cubicBezTo>
                <a:cubicBezTo>
                  <a:pt x="73" y="144"/>
                  <a:pt x="72" y="144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70" y="14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0" y="145"/>
                  <a:pt x="70" y="144"/>
                  <a:pt x="71" y="144"/>
                </a:cubicBezTo>
                <a:cubicBezTo>
                  <a:pt x="71" y="144"/>
                  <a:pt x="71" y="144"/>
                  <a:pt x="71" y="143"/>
                </a:cubicBezTo>
                <a:cubicBezTo>
                  <a:pt x="71" y="143"/>
                  <a:pt x="71" y="143"/>
                  <a:pt x="71" y="143"/>
                </a:cubicBezTo>
                <a:cubicBezTo>
                  <a:pt x="72" y="143"/>
                  <a:pt x="72" y="142"/>
                  <a:pt x="72" y="142"/>
                </a:cubicBezTo>
                <a:cubicBezTo>
                  <a:pt x="72" y="142"/>
                  <a:pt x="72" y="141"/>
                  <a:pt x="73" y="141"/>
                </a:cubicBezTo>
                <a:cubicBezTo>
                  <a:pt x="73" y="141"/>
                  <a:pt x="73" y="140"/>
                  <a:pt x="73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3" y="139"/>
                  <a:pt x="74" y="139"/>
                  <a:pt x="74" y="139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4" y="138"/>
                  <a:pt x="74" y="138"/>
                  <a:pt x="74" y="137"/>
                </a:cubicBezTo>
                <a:cubicBezTo>
                  <a:pt x="74" y="137"/>
                  <a:pt x="75" y="137"/>
                  <a:pt x="75" y="136"/>
                </a:cubicBezTo>
                <a:cubicBezTo>
                  <a:pt x="75" y="136"/>
                  <a:pt x="75" y="135"/>
                  <a:pt x="75" y="135"/>
                </a:cubicBezTo>
                <a:cubicBezTo>
                  <a:pt x="75" y="135"/>
                  <a:pt x="75" y="134"/>
                  <a:pt x="75" y="134"/>
                </a:cubicBezTo>
                <a:cubicBezTo>
                  <a:pt x="75" y="134"/>
                  <a:pt x="75" y="134"/>
                  <a:pt x="75" y="134"/>
                </a:cubicBezTo>
                <a:cubicBezTo>
                  <a:pt x="75" y="133"/>
                  <a:pt x="75" y="133"/>
                  <a:pt x="75" y="132"/>
                </a:cubicBezTo>
                <a:cubicBezTo>
                  <a:pt x="75" y="132"/>
                  <a:pt x="75" y="131"/>
                  <a:pt x="75" y="131"/>
                </a:cubicBezTo>
                <a:cubicBezTo>
                  <a:pt x="75" y="131"/>
                  <a:pt x="75" y="131"/>
                  <a:pt x="75" y="131"/>
                </a:cubicBezTo>
                <a:cubicBezTo>
                  <a:pt x="75" y="130"/>
                  <a:pt x="75" y="130"/>
                  <a:pt x="75" y="129"/>
                </a:cubicBezTo>
                <a:cubicBezTo>
                  <a:pt x="75" y="129"/>
                  <a:pt x="75" y="128"/>
                  <a:pt x="75" y="128"/>
                </a:cubicBezTo>
                <a:cubicBezTo>
                  <a:pt x="75" y="127"/>
                  <a:pt x="75" y="127"/>
                  <a:pt x="75" y="127"/>
                </a:cubicBezTo>
                <a:close/>
                <a:moveTo>
                  <a:pt x="107" y="13"/>
                </a:move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6" y="12"/>
                  <a:pt x="106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2"/>
                  <a:pt x="109" y="12"/>
                  <a:pt x="109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1" y="12"/>
                  <a:pt x="111" y="12"/>
                </a:cubicBezTo>
                <a:cubicBezTo>
                  <a:pt x="111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4" y="10"/>
                </a:cubicBezTo>
                <a:cubicBezTo>
                  <a:pt x="114" y="10"/>
                  <a:pt x="114" y="10"/>
                  <a:pt x="114" y="11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4" y="11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3" y="12"/>
                  <a:pt x="113" y="12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2" y="14"/>
                  <a:pt x="112" y="14"/>
                </a:cubicBezTo>
                <a:cubicBezTo>
                  <a:pt x="113" y="14"/>
                  <a:pt x="114" y="14"/>
                  <a:pt x="114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5" y="14"/>
                  <a:pt x="115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14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15"/>
                  <a:pt x="117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4" y="15"/>
                  <a:pt x="113" y="15"/>
                </a:cubicBezTo>
                <a:cubicBezTo>
                  <a:pt x="113" y="15"/>
                  <a:pt x="112" y="15"/>
                  <a:pt x="112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3" y="16"/>
                  <a:pt x="113" y="16"/>
                  <a:pt x="113" y="17"/>
                </a:cubicBezTo>
                <a:cubicBezTo>
                  <a:pt x="113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9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19"/>
                  <a:pt x="115" y="20"/>
                  <a:pt x="114" y="20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14" y="21"/>
                  <a:pt x="114" y="21"/>
                  <a:pt x="115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3"/>
                  <a:pt x="115" y="23"/>
                  <a:pt x="115" y="23"/>
                </a:cubicBezTo>
                <a:cubicBezTo>
                  <a:pt x="115" y="23"/>
                  <a:pt x="115" y="24"/>
                  <a:pt x="115" y="24"/>
                </a:cubicBezTo>
                <a:cubicBezTo>
                  <a:pt x="115" y="24"/>
                  <a:pt x="115" y="24"/>
                  <a:pt x="115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5"/>
                  <a:pt x="115" y="25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8"/>
                  <a:pt x="115" y="29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30"/>
                  <a:pt x="115" y="30"/>
                  <a:pt x="115" y="31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5" y="31"/>
                  <a:pt x="115" y="31"/>
                  <a:pt x="114" y="31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29"/>
                  <a:pt x="114" y="28"/>
                  <a:pt x="114" y="28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26"/>
                  <a:pt x="114" y="25"/>
                  <a:pt x="114" y="25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1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3" y="22"/>
                  <a:pt x="113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3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7"/>
                  <a:pt x="113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8" y="28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7"/>
                  <a:pt x="107" y="27"/>
                  <a:pt x="107" y="26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7" y="26"/>
                  <a:pt x="107" y="26"/>
                  <a:pt x="10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5"/>
                  <a:pt x="107" y="25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7" y="23"/>
                  <a:pt x="107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7" y="23"/>
                  <a:pt x="107" y="23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24"/>
                  <a:pt x="109" y="23"/>
                  <a:pt x="109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2"/>
                  <a:pt x="108" y="22"/>
                  <a:pt x="108" y="22"/>
                </a:cubicBezTo>
                <a:cubicBezTo>
                  <a:pt x="108" y="22"/>
                  <a:pt x="107" y="22"/>
                  <a:pt x="107" y="22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107" y="21"/>
                  <a:pt x="107" y="22"/>
                  <a:pt x="107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22"/>
                  <a:pt x="106" y="22"/>
                  <a:pt x="106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3"/>
                  <a:pt x="106" y="23"/>
                  <a:pt x="106" y="24"/>
                </a:cubicBezTo>
                <a:cubicBezTo>
                  <a:pt x="106" y="24"/>
                  <a:pt x="106" y="24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6" y="27"/>
                  <a:pt x="106" y="27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30"/>
                  <a:pt x="106" y="30"/>
                  <a:pt x="105" y="30"/>
                </a:cubicBezTo>
                <a:cubicBezTo>
                  <a:pt x="105" y="30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30"/>
                  <a:pt x="105" y="30"/>
                </a:cubicBezTo>
                <a:cubicBezTo>
                  <a:pt x="105" y="30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5" y="27"/>
                  <a:pt x="105" y="26"/>
                  <a:pt x="105" y="26"/>
                </a:cubicBezTo>
                <a:cubicBezTo>
                  <a:pt x="105" y="26"/>
                  <a:pt x="105" y="25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25"/>
                  <a:pt x="105" y="25"/>
                  <a:pt x="105" y="24"/>
                </a:cubicBezTo>
                <a:cubicBezTo>
                  <a:pt x="105" y="24"/>
                  <a:pt x="105" y="24"/>
                  <a:pt x="105" y="23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5" y="23"/>
                  <a:pt x="105" y="23"/>
                  <a:pt x="105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2"/>
                  <a:pt x="105" y="21"/>
                  <a:pt x="105" y="21"/>
                </a:cubicBezTo>
                <a:cubicBezTo>
                  <a:pt x="105" y="21"/>
                  <a:pt x="106" y="21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8" y="17"/>
                  <a:pt x="108" y="16"/>
                  <a:pt x="108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0" y="15"/>
                  <a:pt x="110" y="15"/>
                  <a:pt x="110" y="15"/>
                </a:cubicBezTo>
                <a:cubicBezTo>
                  <a:pt x="108" y="15"/>
                  <a:pt x="108" y="16"/>
                  <a:pt x="107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5" y="14"/>
                  <a:pt x="105" y="14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8" y="18"/>
                </a:cubicBezTo>
                <a:cubicBezTo>
                  <a:pt x="108" y="18"/>
                  <a:pt x="109" y="17"/>
                  <a:pt x="109" y="17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8" y="18"/>
                  <a:pt x="108" y="18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lose/>
                <a:moveTo>
                  <a:pt x="109" y="19"/>
                </a:moveTo>
                <a:cubicBezTo>
                  <a:pt x="109" y="21"/>
                  <a:pt x="109" y="21"/>
                  <a:pt x="109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9" y="19"/>
                  <a:pt x="109" y="19"/>
                  <a:pt x="109" y="19"/>
                </a:cubicBezTo>
                <a:close/>
                <a:moveTo>
                  <a:pt x="112" y="25"/>
                </a:move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2" y="25"/>
                  <a:pt x="112" y="26"/>
                  <a:pt x="112" y="26"/>
                </a:cubicBezTo>
                <a:cubicBezTo>
                  <a:pt x="112" y="26"/>
                  <a:pt x="112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7"/>
                  <a:pt x="110" y="27"/>
                  <a:pt x="110" y="27"/>
                </a:cubicBezTo>
                <a:cubicBezTo>
                  <a:pt x="109" y="27"/>
                  <a:pt x="109" y="27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9" y="25"/>
                  <a:pt x="109" y="25"/>
                  <a:pt x="110" y="25"/>
                </a:cubicBezTo>
                <a:cubicBezTo>
                  <a:pt x="110" y="25"/>
                  <a:pt x="110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5"/>
                </a:cubicBezTo>
                <a:cubicBezTo>
                  <a:pt x="111" y="25"/>
                  <a:pt x="112" y="25"/>
                  <a:pt x="112" y="25"/>
                </a:cubicBezTo>
                <a:close/>
                <a:moveTo>
                  <a:pt x="32" y="72"/>
                </a:move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3"/>
                  <a:pt x="29" y="73"/>
                  <a:pt x="29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0" y="71"/>
                  <a:pt x="31" y="71"/>
                  <a:pt x="31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1"/>
                  <a:pt x="34" y="71"/>
                  <a:pt x="34" y="71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69"/>
                  <a:pt x="34" y="69"/>
                </a:cubicBezTo>
                <a:cubicBezTo>
                  <a:pt x="34" y="69"/>
                  <a:pt x="34" y="68"/>
                  <a:pt x="35" y="68"/>
                </a:cubicBezTo>
                <a:cubicBezTo>
                  <a:pt x="35" y="68"/>
                  <a:pt x="35" y="68"/>
                  <a:pt x="35" y="67"/>
                </a:cubicBezTo>
                <a:cubicBezTo>
                  <a:pt x="35" y="67"/>
                  <a:pt x="35" y="67"/>
                  <a:pt x="35" y="66"/>
                </a:cubicBezTo>
                <a:cubicBezTo>
                  <a:pt x="35" y="66"/>
                  <a:pt x="36" y="66"/>
                  <a:pt x="36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6" y="65"/>
                  <a:pt x="36" y="64"/>
                </a:cubicBezTo>
                <a:cubicBezTo>
                  <a:pt x="36" y="64"/>
                  <a:pt x="36" y="65"/>
                  <a:pt x="36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4" y="65"/>
                  <a:pt x="34" y="66"/>
                  <a:pt x="34" y="66"/>
                </a:cubicBezTo>
                <a:cubicBezTo>
                  <a:pt x="34" y="66"/>
                  <a:pt x="33" y="66"/>
                  <a:pt x="33" y="66"/>
                </a:cubicBezTo>
                <a:cubicBezTo>
                  <a:pt x="33" y="66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8"/>
                  <a:pt x="32" y="68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8"/>
                  <a:pt x="32" y="68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1"/>
                </a:cubicBezTo>
                <a:cubicBezTo>
                  <a:pt x="28" y="71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0"/>
                  <a:pt x="28" y="70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7" y="69"/>
                  <a:pt x="27" y="70"/>
                  <a:pt x="27" y="70"/>
                </a:cubicBezTo>
                <a:cubicBezTo>
                  <a:pt x="27" y="70"/>
                  <a:pt x="26" y="71"/>
                  <a:pt x="26" y="71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72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3" y="72"/>
                  <a:pt x="23" y="72"/>
                </a:cubicBezTo>
                <a:cubicBezTo>
                  <a:pt x="23" y="72"/>
                  <a:pt x="23" y="72"/>
                  <a:pt x="23" y="71"/>
                </a:cubicBezTo>
                <a:cubicBezTo>
                  <a:pt x="23" y="72"/>
                  <a:pt x="24" y="71"/>
                  <a:pt x="24" y="71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5" y="70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6" y="70"/>
                  <a:pt x="26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8"/>
                  <a:pt x="27" y="68"/>
                </a:cubicBezTo>
                <a:cubicBezTo>
                  <a:pt x="27" y="68"/>
                  <a:pt x="27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7"/>
                  <a:pt x="29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5"/>
                  <a:pt x="29" y="65"/>
                  <a:pt x="29" y="65"/>
                </a:cubicBezTo>
                <a:cubicBezTo>
                  <a:pt x="29" y="65"/>
                  <a:pt x="29" y="65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29" y="62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30" y="61"/>
                  <a:pt x="3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2" y="61"/>
                  <a:pt x="32" y="61"/>
                </a:cubicBezTo>
                <a:cubicBezTo>
                  <a:pt x="32" y="61"/>
                  <a:pt x="33" y="60"/>
                  <a:pt x="33" y="60"/>
                </a:cubicBezTo>
                <a:cubicBezTo>
                  <a:pt x="33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59"/>
                  <a:pt x="35" y="59"/>
                </a:cubicBezTo>
                <a:cubicBezTo>
                  <a:pt x="35" y="59"/>
                  <a:pt x="35" y="59"/>
                  <a:pt x="36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7" y="60"/>
                  <a:pt x="37" y="60"/>
                </a:cubicBezTo>
                <a:cubicBezTo>
                  <a:pt x="37" y="60"/>
                  <a:pt x="37" y="60"/>
                  <a:pt x="36" y="60"/>
                </a:cubicBezTo>
                <a:cubicBezTo>
                  <a:pt x="36" y="60"/>
                  <a:pt x="36" y="60"/>
                  <a:pt x="36" y="61"/>
                </a:cubicBezTo>
                <a:cubicBezTo>
                  <a:pt x="35" y="61"/>
                  <a:pt x="34" y="61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3"/>
                </a:cubicBezTo>
                <a:cubicBezTo>
                  <a:pt x="34" y="63"/>
                  <a:pt x="34" y="63"/>
                  <a:pt x="34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4"/>
                  <a:pt x="36" y="64"/>
                  <a:pt x="36" y="63"/>
                </a:cubicBezTo>
                <a:cubicBezTo>
                  <a:pt x="36" y="63"/>
                  <a:pt x="37" y="63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9" y="63"/>
                  <a:pt x="39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64"/>
                  <a:pt x="39" y="64"/>
                  <a:pt x="39" y="6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5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67"/>
                  <a:pt x="37" y="68"/>
                  <a:pt x="37" y="68"/>
                </a:cubicBezTo>
                <a:cubicBezTo>
                  <a:pt x="37" y="68"/>
                  <a:pt x="36" y="69"/>
                  <a:pt x="36" y="69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70"/>
                  <a:pt x="36" y="71"/>
                  <a:pt x="36" y="71"/>
                </a:cubicBezTo>
                <a:cubicBezTo>
                  <a:pt x="35" y="71"/>
                  <a:pt x="35" y="72"/>
                  <a:pt x="35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73"/>
                  <a:pt x="34" y="73"/>
                  <a:pt x="34" y="73"/>
                </a:cubicBezTo>
                <a:cubicBezTo>
                  <a:pt x="34" y="73"/>
                  <a:pt x="34" y="73"/>
                  <a:pt x="34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1"/>
                  <a:pt x="32" y="71"/>
                  <a:pt x="32" y="71"/>
                </a:cubicBezTo>
                <a:cubicBezTo>
                  <a:pt x="32" y="71"/>
                  <a:pt x="32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close/>
                <a:moveTo>
                  <a:pt x="30" y="64"/>
                </a:moveTo>
                <a:cubicBezTo>
                  <a:pt x="30" y="64"/>
                  <a:pt x="30" y="64"/>
                  <a:pt x="30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2" y="63"/>
                  <a:pt x="33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3" y="64"/>
                </a:cubicBezTo>
                <a:cubicBezTo>
                  <a:pt x="33" y="64"/>
                  <a:pt x="33" y="65"/>
                  <a:pt x="33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3" y="65"/>
                  <a:pt x="32" y="65"/>
                  <a:pt x="32" y="65"/>
                </a:cubicBezTo>
                <a:cubicBezTo>
                  <a:pt x="31" y="65"/>
                  <a:pt x="31" y="66"/>
                  <a:pt x="31" y="66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6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lose/>
                <a:moveTo>
                  <a:pt x="47" y="72"/>
                </a:moveTo>
                <a:cubicBezTo>
                  <a:pt x="47" y="72"/>
                  <a:pt x="47" y="71"/>
                  <a:pt x="47" y="70"/>
                </a:cubicBezTo>
                <a:cubicBezTo>
                  <a:pt x="47" y="70"/>
                  <a:pt x="47" y="69"/>
                  <a:pt x="47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7" y="69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9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9" y="71"/>
                  <a:pt x="49" y="71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48" y="73"/>
                  <a:pt x="48" y="73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7" y="72"/>
                  <a:pt x="47" y="72"/>
                </a:cubicBezTo>
                <a:close/>
                <a:moveTo>
                  <a:pt x="55" y="69"/>
                </a:moveTo>
                <a:cubicBezTo>
                  <a:pt x="55" y="69"/>
                  <a:pt x="55" y="69"/>
                  <a:pt x="55" y="68"/>
                </a:cubicBezTo>
                <a:cubicBezTo>
                  <a:pt x="55" y="68"/>
                  <a:pt x="55" y="67"/>
                  <a:pt x="55" y="67"/>
                </a:cubicBezTo>
                <a:cubicBezTo>
                  <a:pt x="55" y="67"/>
                  <a:pt x="55" y="66"/>
                  <a:pt x="55" y="66"/>
                </a:cubicBezTo>
                <a:cubicBezTo>
                  <a:pt x="55" y="66"/>
                  <a:pt x="56" y="65"/>
                  <a:pt x="56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6"/>
                  <a:pt x="53" y="66"/>
                </a:cubicBezTo>
                <a:cubicBezTo>
                  <a:pt x="53" y="66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2" y="67"/>
                  <a:pt x="52" y="68"/>
                </a:cubicBezTo>
                <a:cubicBezTo>
                  <a:pt x="51" y="68"/>
                  <a:pt x="51" y="68"/>
                  <a:pt x="51" y="69"/>
                </a:cubicBezTo>
                <a:cubicBezTo>
                  <a:pt x="50" y="69"/>
                  <a:pt x="49" y="69"/>
                  <a:pt x="49" y="69"/>
                </a:cubicBezTo>
                <a:cubicBezTo>
                  <a:pt x="49" y="69"/>
                  <a:pt x="49" y="68"/>
                  <a:pt x="48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8"/>
                  <a:pt x="48" y="67"/>
                  <a:pt x="48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7"/>
                  <a:pt x="49" y="67"/>
                  <a:pt x="50" y="67"/>
                </a:cubicBezTo>
                <a:cubicBezTo>
                  <a:pt x="50" y="67"/>
                  <a:pt x="50" y="67"/>
                  <a:pt x="51" y="67"/>
                </a:cubicBezTo>
                <a:cubicBezTo>
                  <a:pt x="51" y="67"/>
                  <a:pt x="51" y="66"/>
                  <a:pt x="51" y="66"/>
                </a:cubicBezTo>
                <a:cubicBezTo>
                  <a:pt x="51" y="66"/>
                  <a:pt x="51" y="66"/>
                  <a:pt x="51" y="66"/>
                </a:cubicBezTo>
                <a:cubicBezTo>
                  <a:pt x="51" y="66"/>
                  <a:pt x="51" y="66"/>
                  <a:pt x="51" y="65"/>
                </a:cubicBezTo>
                <a:cubicBezTo>
                  <a:pt x="50" y="65"/>
                  <a:pt x="50" y="66"/>
                  <a:pt x="50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49" y="66"/>
                  <a:pt x="49" y="66"/>
                  <a:pt x="49" y="65"/>
                </a:cubicBezTo>
                <a:cubicBezTo>
                  <a:pt x="49" y="65"/>
                  <a:pt x="48" y="65"/>
                  <a:pt x="4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8" y="65"/>
                  <a:pt x="48" y="65"/>
                  <a:pt x="48" y="64"/>
                </a:cubicBezTo>
                <a:cubicBezTo>
                  <a:pt x="49" y="64"/>
                  <a:pt x="48" y="64"/>
                  <a:pt x="49" y="64"/>
                </a:cubicBezTo>
                <a:cubicBezTo>
                  <a:pt x="49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1" y="64"/>
                </a:cubicBezTo>
                <a:cubicBezTo>
                  <a:pt x="51" y="64"/>
                  <a:pt x="52" y="64"/>
                  <a:pt x="52" y="63"/>
                </a:cubicBezTo>
                <a:cubicBezTo>
                  <a:pt x="52" y="63"/>
                  <a:pt x="52" y="63"/>
                  <a:pt x="52" y="62"/>
                </a:cubicBezTo>
                <a:cubicBezTo>
                  <a:pt x="53" y="62"/>
                  <a:pt x="53" y="62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0"/>
                  <a:pt x="53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9"/>
                  <a:pt x="53" y="59"/>
                  <a:pt x="54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61"/>
                  <a:pt x="55" y="62"/>
                </a:cubicBezTo>
                <a:cubicBezTo>
                  <a:pt x="54" y="62"/>
                  <a:pt x="55" y="62"/>
                  <a:pt x="55" y="62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2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7" y="60"/>
                  <a:pt x="57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2"/>
                  <a:pt x="57" y="62"/>
                  <a:pt x="56" y="62"/>
                </a:cubicBezTo>
                <a:cubicBezTo>
                  <a:pt x="55" y="63"/>
                  <a:pt x="54" y="63"/>
                  <a:pt x="54" y="63"/>
                </a:cubicBezTo>
                <a:cubicBezTo>
                  <a:pt x="53" y="63"/>
                  <a:pt x="53" y="64"/>
                  <a:pt x="53" y="64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6"/>
                  <a:pt x="52" y="66"/>
                </a:cubicBezTo>
                <a:cubicBezTo>
                  <a:pt x="53" y="66"/>
                  <a:pt x="53" y="65"/>
                  <a:pt x="54" y="65"/>
                </a:cubicBezTo>
                <a:cubicBezTo>
                  <a:pt x="54" y="65"/>
                  <a:pt x="54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6" y="64"/>
                  <a:pt x="56" y="64"/>
                  <a:pt x="5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63"/>
                  <a:pt x="57" y="63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5"/>
                  <a:pt x="57" y="65"/>
                  <a:pt x="57" y="66"/>
                </a:cubicBezTo>
                <a:cubicBezTo>
                  <a:pt x="57" y="66"/>
                  <a:pt x="57" y="67"/>
                  <a:pt x="56" y="67"/>
                </a:cubicBezTo>
                <a:cubicBezTo>
                  <a:pt x="56" y="69"/>
                  <a:pt x="56" y="71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2"/>
                  <a:pt x="54" y="72"/>
                </a:cubicBezTo>
                <a:cubicBezTo>
                  <a:pt x="54" y="72"/>
                  <a:pt x="54" y="71"/>
                  <a:pt x="54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2" y="71"/>
                </a:cubicBezTo>
                <a:cubicBezTo>
                  <a:pt x="52" y="71"/>
                  <a:pt x="52" y="71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2" y="73"/>
                  <a:pt x="52" y="73"/>
                  <a:pt x="52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2"/>
                  <a:pt x="51" y="72"/>
                  <a:pt x="51" y="71"/>
                </a:cubicBezTo>
                <a:cubicBezTo>
                  <a:pt x="51" y="71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0"/>
                  <a:pt x="50" y="71"/>
                  <a:pt x="51" y="71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0" y="70"/>
                </a:cubicBezTo>
                <a:cubicBezTo>
                  <a:pt x="50" y="70"/>
                  <a:pt x="50" y="69"/>
                  <a:pt x="50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2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54" y="71"/>
                  <a:pt x="54" y="70"/>
                  <a:pt x="55" y="70"/>
                </a:cubicBezTo>
                <a:cubicBezTo>
                  <a:pt x="55" y="70"/>
                  <a:pt x="55" y="70"/>
                  <a:pt x="55" y="69"/>
                </a:cubicBezTo>
                <a:close/>
                <a:moveTo>
                  <a:pt x="84" y="65"/>
                </a:moveTo>
                <a:cubicBezTo>
                  <a:pt x="84" y="65"/>
                  <a:pt x="84" y="66"/>
                  <a:pt x="84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5" y="66"/>
                  <a:pt x="85" y="65"/>
                  <a:pt x="85" y="65"/>
                </a:cubicBezTo>
                <a:cubicBezTo>
                  <a:pt x="86" y="64"/>
                  <a:pt x="87" y="63"/>
                  <a:pt x="87" y="63"/>
                </a:cubicBezTo>
                <a:cubicBezTo>
                  <a:pt x="88" y="63"/>
                  <a:pt x="89" y="62"/>
                  <a:pt x="89" y="63"/>
                </a:cubicBezTo>
                <a:cubicBezTo>
                  <a:pt x="90" y="63"/>
                  <a:pt x="89" y="64"/>
                  <a:pt x="88" y="66"/>
                </a:cubicBezTo>
                <a:cubicBezTo>
                  <a:pt x="88" y="66"/>
                  <a:pt x="88" y="67"/>
                  <a:pt x="88" y="67"/>
                </a:cubicBezTo>
                <a:cubicBezTo>
                  <a:pt x="88" y="68"/>
                  <a:pt x="88" y="68"/>
                  <a:pt x="88" y="69"/>
                </a:cubicBezTo>
                <a:cubicBezTo>
                  <a:pt x="88" y="70"/>
                  <a:pt x="88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0"/>
                  <a:pt x="87" y="70"/>
                  <a:pt x="86" y="70"/>
                </a:cubicBezTo>
                <a:cubicBezTo>
                  <a:pt x="86" y="70"/>
                  <a:pt x="86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6" y="70"/>
                  <a:pt x="86" y="69"/>
                  <a:pt x="86" y="68"/>
                </a:cubicBezTo>
                <a:cubicBezTo>
                  <a:pt x="86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6" y="66"/>
                  <a:pt x="86" y="66"/>
                </a:cubicBezTo>
                <a:cubicBezTo>
                  <a:pt x="85" y="66"/>
                  <a:pt x="85" y="66"/>
                  <a:pt x="86" y="66"/>
                </a:cubicBezTo>
                <a:cubicBezTo>
                  <a:pt x="86" y="66"/>
                  <a:pt x="86" y="65"/>
                  <a:pt x="8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6"/>
                  <a:pt x="85" y="67"/>
                  <a:pt x="84" y="68"/>
                </a:cubicBezTo>
                <a:cubicBezTo>
                  <a:pt x="84" y="68"/>
                  <a:pt x="85" y="69"/>
                  <a:pt x="84" y="69"/>
                </a:cubicBezTo>
                <a:cubicBezTo>
                  <a:pt x="84" y="70"/>
                  <a:pt x="84" y="70"/>
                  <a:pt x="84" y="70"/>
                </a:cubicBezTo>
                <a:cubicBezTo>
                  <a:pt x="84" y="69"/>
                  <a:pt x="83" y="69"/>
                  <a:pt x="83" y="69"/>
                </a:cubicBezTo>
                <a:cubicBezTo>
                  <a:pt x="83" y="68"/>
                  <a:pt x="83" y="67"/>
                  <a:pt x="84" y="66"/>
                </a:cubicBezTo>
                <a:cubicBezTo>
                  <a:pt x="84" y="66"/>
                  <a:pt x="84" y="65"/>
                  <a:pt x="84" y="65"/>
                </a:cubicBezTo>
                <a:close/>
                <a:moveTo>
                  <a:pt x="88" y="63"/>
                </a:move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8" y="64"/>
                  <a:pt x="88" y="64"/>
                </a:cubicBezTo>
                <a:cubicBezTo>
                  <a:pt x="88" y="65"/>
                  <a:pt x="88" y="66"/>
                  <a:pt x="87" y="67"/>
                </a:cubicBezTo>
                <a:cubicBezTo>
                  <a:pt x="87" y="66"/>
                  <a:pt x="87" y="66"/>
                  <a:pt x="87" y="66"/>
                </a:cubicBezTo>
                <a:cubicBezTo>
                  <a:pt x="87" y="66"/>
                  <a:pt x="87" y="65"/>
                  <a:pt x="86" y="65"/>
                </a:cubicBezTo>
                <a:cubicBezTo>
                  <a:pt x="86" y="64"/>
                  <a:pt x="86" y="64"/>
                  <a:pt x="86" y="64"/>
                </a:cubicBezTo>
                <a:cubicBezTo>
                  <a:pt x="87" y="64"/>
                  <a:pt x="87" y="64"/>
                  <a:pt x="87" y="63"/>
                </a:cubicBezTo>
                <a:cubicBezTo>
                  <a:pt x="88" y="63"/>
                  <a:pt x="88" y="63"/>
                  <a:pt x="88" y="63"/>
                </a:cubicBezTo>
                <a:close/>
                <a:moveTo>
                  <a:pt x="87" y="67"/>
                </a:moveTo>
                <a:cubicBezTo>
                  <a:pt x="87" y="67"/>
                  <a:pt x="87" y="69"/>
                  <a:pt x="87" y="69"/>
                </a:cubicBezTo>
                <a:cubicBezTo>
                  <a:pt x="87" y="69"/>
                  <a:pt x="87" y="70"/>
                  <a:pt x="87" y="70"/>
                </a:cubicBezTo>
                <a:cubicBezTo>
                  <a:pt x="87" y="70"/>
                  <a:pt x="87" y="70"/>
                  <a:pt x="86" y="70"/>
                </a:cubicBezTo>
                <a:cubicBezTo>
                  <a:pt x="86" y="69"/>
                  <a:pt x="87" y="68"/>
                  <a:pt x="87" y="68"/>
                </a:cubicBezTo>
                <a:cubicBezTo>
                  <a:pt x="87" y="68"/>
                  <a:pt x="87" y="67"/>
                  <a:pt x="87" y="67"/>
                </a:cubicBezTo>
                <a:close/>
                <a:moveTo>
                  <a:pt x="80" y="70"/>
                </a:moveTo>
                <a:cubicBezTo>
                  <a:pt x="80" y="70"/>
                  <a:pt x="81" y="70"/>
                  <a:pt x="82" y="71"/>
                </a:cubicBezTo>
                <a:cubicBezTo>
                  <a:pt x="82" y="71"/>
                  <a:pt x="83" y="71"/>
                  <a:pt x="83" y="71"/>
                </a:cubicBezTo>
                <a:cubicBezTo>
                  <a:pt x="85" y="72"/>
                  <a:pt x="86" y="72"/>
                  <a:pt x="88" y="72"/>
                </a:cubicBezTo>
                <a:cubicBezTo>
                  <a:pt x="88" y="73"/>
                  <a:pt x="90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3"/>
                  <a:pt x="88" y="74"/>
                  <a:pt x="88" y="74"/>
                </a:cubicBezTo>
                <a:cubicBezTo>
                  <a:pt x="86" y="74"/>
                  <a:pt x="86" y="74"/>
                  <a:pt x="85" y="73"/>
                </a:cubicBezTo>
                <a:cubicBezTo>
                  <a:pt x="84" y="72"/>
                  <a:pt x="83" y="72"/>
                  <a:pt x="82" y="71"/>
                </a:cubicBezTo>
                <a:cubicBezTo>
                  <a:pt x="81" y="71"/>
                  <a:pt x="80" y="71"/>
                  <a:pt x="80" y="70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82" y="69"/>
                  <a:pt x="83" y="70"/>
                  <a:pt x="83" y="70"/>
                </a:cubicBezTo>
                <a:cubicBezTo>
                  <a:pt x="83" y="70"/>
                  <a:pt x="83" y="70"/>
                  <a:pt x="83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0"/>
                  <a:pt x="82" y="70"/>
                  <a:pt x="82" y="70"/>
                </a:cubicBezTo>
                <a:cubicBezTo>
                  <a:pt x="82" y="70"/>
                  <a:pt x="82" y="69"/>
                  <a:pt x="82" y="69"/>
                </a:cubicBezTo>
                <a:close/>
                <a:moveTo>
                  <a:pt x="81" y="66"/>
                </a:moveTo>
                <a:cubicBezTo>
                  <a:pt x="82" y="66"/>
                  <a:pt x="83" y="67"/>
                  <a:pt x="83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2" y="68"/>
                  <a:pt x="82" y="68"/>
                  <a:pt x="81" y="68"/>
                </a:cubicBezTo>
                <a:cubicBezTo>
                  <a:pt x="81" y="68"/>
                  <a:pt x="81" y="67"/>
                  <a:pt x="81" y="67"/>
                </a:cubicBezTo>
                <a:cubicBezTo>
                  <a:pt x="81" y="67"/>
                  <a:pt x="81" y="66"/>
                  <a:pt x="81" y="66"/>
                </a:cubicBezTo>
                <a:close/>
                <a:moveTo>
                  <a:pt x="86" y="63"/>
                </a:moveTo>
                <a:cubicBezTo>
                  <a:pt x="86" y="63"/>
                  <a:pt x="86" y="63"/>
                  <a:pt x="86" y="63"/>
                </a:cubicBezTo>
                <a:cubicBezTo>
                  <a:pt x="87" y="62"/>
                  <a:pt x="87" y="62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0"/>
                </a:cubicBezTo>
                <a:cubicBezTo>
                  <a:pt x="88" y="60"/>
                  <a:pt x="88" y="60"/>
                  <a:pt x="8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59"/>
                  <a:pt x="88" y="59"/>
                  <a:pt x="87" y="60"/>
                </a:cubicBezTo>
                <a:cubicBezTo>
                  <a:pt x="87" y="60"/>
                  <a:pt x="86" y="61"/>
                  <a:pt x="86" y="61"/>
                </a:cubicBezTo>
                <a:cubicBezTo>
                  <a:pt x="85" y="61"/>
                  <a:pt x="85" y="62"/>
                  <a:pt x="85" y="62"/>
                </a:cubicBezTo>
                <a:cubicBezTo>
                  <a:pt x="84" y="62"/>
                  <a:pt x="82" y="62"/>
                  <a:pt x="82" y="62"/>
                </a:cubicBezTo>
                <a:cubicBezTo>
                  <a:pt x="83" y="62"/>
                  <a:pt x="84" y="61"/>
                  <a:pt x="85" y="60"/>
                </a:cubicBezTo>
                <a:cubicBezTo>
                  <a:pt x="85" y="60"/>
                  <a:pt x="86" y="59"/>
                  <a:pt x="87" y="58"/>
                </a:cubicBezTo>
                <a:cubicBezTo>
                  <a:pt x="87" y="58"/>
                  <a:pt x="88" y="58"/>
                  <a:pt x="88" y="58"/>
                </a:cubicBezTo>
                <a:cubicBezTo>
                  <a:pt x="88" y="58"/>
                  <a:pt x="88" y="58"/>
                  <a:pt x="89" y="58"/>
                </a:cubicBezTo>
                <a:cubicBezTo>
                  <a:pt x="89" y="58"/>
                  <a:pt x="89" y="57"/>
                  <a:pt x="89" y="57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0" y="57"/>
                  <a:pt x="90" y="57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58"/>
                  <a:pt x="90" y="59"/>
                  <a:pt x="90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89" y="60"/>
                  <a:pt x="89" y="60"/>
                  <a:pt x="88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8" y="61"/>
                  <a:pt x="89" y="61"/>
                  <a:pt x="89" y="61"/>
                </a:cubicBezTo>
                <a:cubicBezTo>
                  <a:pt x="89" y="61"/>
                  <a:pt x="89" y="61"/>
                  <a:pt x="89" y="62"/>
                </a:cubicBezTo>
                <a:cubicBezTo>
                  <a:pt x="88" y="62"/>
                  <a:pt x="87" y="63"/>
                  <a:pt x="86" y="63"/>
                </a:cubicBezTo>
                <a:close/>
                <a:moveTo>
                  <a:pt x="70" y="65"/>
                </a:moveTo>
                <a:cubicBezTo>
                  <a:pt x="70" y="65"/>
                  <a:pt x="70" y="65"/>
                  <a:pt x="70" y="65"/>
                </a:cubicBezTo>
                <a:cubicBezTo>
                  <a:pt x="70" y="66"/>
                  <a:pt x="70" y="66"/>
                  <a:pt x="71" y="66"/>
                </a:cubicBezTo>
                <a:cubicBezTo>
                  <a:pt x="71" y="66"/>
                  <a:pt x="71" y="66"/>
                  <a:pt x="71" y="67"/>
                </a:cubicBezTo>
                <a:cubicBezTo>
                  <a:pt x="71" y="67"/>
                  <a:pt x="71" y="67"/>
                  <a:pt x="71" y="68"/>
                </a:cubicBezTo>
                <a:cubicBezTo>
                  <a:pt x="71" y="68"/>
                  <a:pt x="70" y="68"/>
                  <a:pt x="70" y="68"/>
                </a:cubicBezTo>
                <a:cubicBezTo>
                  <a:pt x="71" y="69"/>
                  <a:pt x="71" y="69"/>
                  <a:pt x="71" y="69"/>
                </a:cubicBezTo>
                <a:cubicBezTo>
                  <a:pt x="71" y="70"/>
                  <a:pt x="72" y="71"/>
                  <a:pt x="73" y="71"/>
                </a:cubicBezTo>
                <a:cubicBezTo>
                  <a:pt x="73" y="71"/>
                  <a:pt x="73" y="72"/>
                  <a:pt x="73" y="72"/>
                </a:cubicBezTo>
                <a:cubicBezTo>
                  <a:pt x="74" y="72"/>
                  <a:pt x="75" y="72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4" y="73"/>
                  <a:pt x="74" y="73"/>
                </a:cubicBezTo>
                <a:cubicBezTo>
                  <a:pt x="74" y="73"/>
                  <a:pt x="73" y="73"/>
                  <a:pt x="73" y="73"/>
                </a:cubicBezTo>
                <a:cubicBezTo>
                  <a:pt x="73" y="74"/>
                  <a:pt x="72" y="73"/>
                  <a:pt x="72" y="73"/>
                </a:cubicBezTo>
                <a:cubicBezTo>
                  <a:pt x="71" y="72"/>
                  <a:pt x="71" y="72"/>
                  <a:pt x="70" y="71"/>
                </a:cubicBezTo>
                <a:cubicBezTo>
                  <a:pt x="70" y="71"/>
                  <a:pt x="70" y="70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71"/>
                  <a:pt x="67" y="71"/>
                  <a:pt x="66" y="72"/>
                </a:cubicBezTo>
                <a:cubicBezTo>
                  <a:pt x="65" y="73"/>
                  <a:pt x="64" y="73"/>
                  <a:pt x="6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3"/>
                  <a:pt x="64" y="73"/>
                  <a:pt x="64" y="73"/>
                </a:cubicBezTo>
                <a:cubicBezTo>
                  <a:pt x="64" y="73"/>
                  <a:pt x="65" y="72"/>
                  <a:pt x="65" y="72"/>
                </a:cubicBezTo>
                <a:cubicBezTo>
                  <a:pt x="66" y="72"/>
                  <a:pt x="66" y="71"/>
                  <a:pt x="66" y="71"/>
                </a:cubicBezTo>
                <a:cubicBezTo>
                  <a:pt x="67" y="70"/>
                  <a:pt x="67" y="70"/>
                  <a:pt x="67" y="70"/>
                </a:cubicBezTo>
                <a:cubicBezTo>
                  <a:pt x="68" y="69"/>
                  <a:pt x="68" y="68"/>
                  <a:pt x="68" y="68"/>
                </a:cubicBezTo>
                <a:cubicBezTo>
                  <a:pt x="68" y="67"/>
                  <a:pt x="67" y="66"/>
                  <a:pt x="67" y="66"/>
                </a:cubicBezTo>
                <a:cubicBezTo>
                  <a:pt x="68" y="66"/>
                  <a:pt x="69" y="67"/>
                  <a:pt x="69" y="67"/>
                </a:cubicBezTo>
                <a:cubicBezTo>
                  <a:pt x="69" y="67"/>
                  <a:pt x="69" y="67"/>
                  <a:pt x="69" y="67"/>
                </a:cubicBezTo>
                <a:cubicBezTo>
                  <a:pt x="69" y="67"/>
                  <a:pt x="69" y="67"/>
                  <a:pt x="69" y="67"/>
                </a:cubicBezTo>
                <a:cubicBezTo>
                  <a:pt x="69" y="67"/>
                  <a:pt x="70" y="66"/>
                  <a:pt x="70" y="65"/>
                </a:cubicBezTo>
                <a:close/>
                <a:moveTo>
                  <a:pt x="71" y="64"/>
                </a:moveTo>
                <a:cubicBezTo>
                  <a:pt x="71" y="64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0" y="63"/>
                  <a:pt x="70" y="64"/>
                  <a:pt x="69" y="64"/>
                </a:cubicBezTo>
                <a:cubicBezTo>
                  <a:pt x="69" y="65"/>
                  <a:pt x="68" y="65"/>
                  <a:pt x="67" y="65"/>
                </a:cubicBezTo>
                <a:cubicBezTo>
                  <a:pt x="67" y="65"/>
                  <a:pt x="66" y="66"/>
                  <a:pt x="66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66" y="64"/>
                  <a:pt x="67" y="64"/>
                  <a:pt x="67" y="64"/>
                </a:cubicBezTo>
                <a:cubicBezTo>
                  <a:pt x="67" y="64"/>
                  <a:pt x="68" y="63"/>
                  <a:pt x="68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3"/>
                  <a:pt x="68" y="63"/>
                  <a:pt x="68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70" y="63"/>
                  <a:pt x="71" y="62"/>
                  <a:pt x="72" y="62"/>
                </a:cubicBezTo>
                <a:cubicBezTo>
                  <a:pt x="72" y="62"/>
                  <a:pt x="72" y="63"/>
                  <a:pt x="72" y="63"/>
                </a:cubicBezTo>
                <a:cubicBezTo>
                  <a:pt x="72" y="63"/>
                  <a:pt x="72" y="63"/>
                  <a:pt x="73" y="63"/>
                </a:cubicBezTo>
                <a:cubicBezTo>
                  <a:pt x="73" y="63"/>
                  <a:pt x="72" y="64"/>
                  <a:pt x="72" y="64"/>
                </a:cubicBezTo>
                <a:cubicBezTo>
                  <a:pt x="72" y="64"/>
                  <a:pt x="71" y="64"/>
                  <a:pt x="71" y="64"/>
                </a:cubicBezTo>
                <a:close/>
                <a:moveTo>
                  <a:pt x="69" y="58"/>
                </a:moveTo>
                <a:cubicBezTo>
                  <a:pt x="69" y="58"/>
                  <a:pt x="71" y="58"/>
                  <a:pt x="71" y="59"/>
                </a:cubicBezTo>
                <a:cubicBezTo>
                  <a:pt x="71" y="59"/>
                  <a:pt x="71" y="59"/>
                  <a:pt x="71" y="60"/>
                </a:cubicBezTo>
                <a:cubicBezTo>
                  <a:pt x="71" y="60"/>
                  <a:pt x="72" y="60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9"/>
                  <a:pt x="74" y="59"/>
                  <a:pt x="74" y="59"/>
                </a:cubicBezTo>
                <a:cubicBezTo>
                  <a:pt x="74" y="59"/>
                  <a:pt x="74" y="59"/>
                  <a:pt x="74" y="60"/>
                </a:cubicBezTo>
                <a:cubicBezTo>
                  <a:pt x="74" y="60"/>
                  <a:pt x="74" y="60"/>
                  <a:pt x="74" y="60"/>
                </a:cubicBezTo>
                <a:cubicBezTo>
                  <a:pt x="73" y="60"/>
                  <a:pt x="72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0" y="61"/>
                  <a:pt x="70" y="61"/>
                </a:cubicBezTo>
                <a:cubicBezTo>
                  <a:pt x="69" y="61"/>
                  <a:pt x="68" y="62"/>
                  <a:pt x="67" y="62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1"/>
                  <a:pt x="69" y="60"/>
                  <a:pt x="69" y="59"/>
                </a:cubicBezTo>
                <a:cubicBezTo>
                  <a:pt x="69" y="59"/>
                  <a:pt x="69" y="58"/>
                  <a:pt x="69" y="58"/>
                </a:cubicBezTo>
                <a:close/>
                <a:moveTo>
                  <a:pt x="104" y="59"/>
                </a:moveTo>
                <a:cubicBezTo>
                  <a:pt x="105" y="59"/>
                  <a:pt x="105" y="59"/>
                  <a:pt x="105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5" y="61"/>
                  <a:pt x="104" y="62"/>
                  <a:pt x="104" y="62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04" y="63"/>
                  <a:pt x="104" y="63"/>
                  <a:pt x="105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5" y="63"/>
                  <a:pt x="106" y="63"/>
                  <a:pt x="106" y="63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6" y="64"/>
                  <a:pt x="105" y="64"/>
                  <a:pt x="105" y="65"/>
                </a:cubicBezTo>
                <a:cubicBezTo>
                  <a:pt x="104" y="65"/>
                  <a:pt x="104" y="65"/>
                  <a:pt x="103" y="65"/>
                </a:cubicBezTo>
                <a:cubicBezTo>
                  <a:pt x="103" y="65"/>
                  <a:pt x="102" y="67"/>
                  <a:pt x="102" y="68"/>
                </a:cubicBezTo>
                <a:cubicBezTo>
                  <a:pt x="103" y="68"/>
                  <a:pt x="103" y="69"/>
                  <a:pt x="105" y="70"/>
                </a:cubicBezTo>
                <a:cubicBezTo>
                  <a:pt x="105" y="70"/>
                  <a:pt x="106" y="70"/>
                  <a:pt x="107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71"/>
                  <a:pt x="106" y="71"/>
                  <a:pt x="106" y="71"/>
                </a:cubicBezTo>
                <a:cubicBezTo>
                  <a:pt x="106" y="71"/>
                  <a:pt x="106" y="71"/>
                  <a:pt x="106" y="72"/>
                </a:cubicBezTo>
                <a:cubicBezTo>
                  <a:pt x="105" y="72"/>
                  <a:pt x="105" y="72"/>
                  <a:pt x="104" y="72"/>
                </a:cubicBezTo>
                <a:cubicBezTo>
                  <a:pt x="104" y="71"/>
                  <a:pt x="103" y="71"/>
                  <a:pt x="103" y="71"/>
                </a:cubicBezTo>
                <a:cubicBezTo>
                  <a:pt x="103" y="71"/>
                  <a:pt x="103" y="70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8"/>
                  <a:pt x="101" y="68"/>
                  <a:pt x="101" y="68"/>
                </a:cubicBezTo>
                <a:cubicBezTo>
                  <a:pt x="101" y="69"/>
                  <a:pt x="100" y="69"/>
                  <a:pt x="100" y="70"/>
                </a:cubicBezTo>
                <a:cubicBezTo>
                  <a:pt x="99" y="71"/>
                  <a:pt x="98" y="71"/>
                  <a:pt x="96" y="72"/>
                </a:cubicBezTo>
                <a:cubicBezTo>
                  <a:pt x="96" y="73"/>
                  <a:pt x="95" y="73"/>
                  <a:pt x="93" y="73"/>
                </a:cubicBezTo>
                <a:cubicBezTo>
                  <a:pt x="93" y="73"/>
                  <a:pt x="93" y="73"/>
                  <a:pt x="93" y="73"/>
                </a:cubicBezTo>
                <a:cubicBezTo>
                  <a:pt x="94" y="73"/>
                  <a:pt x="95" y="72"/>
                  <a:pt x="95" y="72"/>
                </a:cubicBezTo>
                <a:cubicBezTo>
                  <a:pt x="97" y="71"/>
                  <a:pt x="98" y="69"/>
                  <a:pt x="99" y="68"/>
                </a:cubicBezTo>
                <a:cubicBezTo>
                  <a:pt x="100" y="67"/>
                  <a:pt x="100" y="66"/>
                  <a:pt x="100" y="65"/>
                </a:cubicBezTo>
                <a:cubicBezTo>
                  <a:pt x="100" y="65"/>
                  <a:pt x="99" y="64"/>
                  <a:pt x="99" y="64"/>
                </a:cubicBezTo>
                <a:cubicBezTo>
                  <a:pt x="99" y="64"/>
                  <a:pt x="99" y="64"/>
                  <a:pt x="99" y="64"/>
                </a:cubicBezTo>
                <a:cubicBezTo>
                  <a:pt x="100" y="64"/>
                  <a:pt x="101" y="64"/>
                  <a:pt x="102" y="64"/>
                </a:cubicBezTo>
                <a:cubicBezTo>
                  <a:pt x="102" y="63"/>
                  <a:pt x="102" y="63"/>
                  <a:pt x="103" y="62"/>
                </a:cubicBezTo>
                <a:cubicBezTo>
                  <a:pt x="103" y="62"/>
                  <a:pt x="103" y="61"/>
                  <a:pt x="103" y="61"/>
                </a:cubicBezTo>
                <a:cubicBezTo>
                  <a:pt x="103" y="60"/>
                  <a:pt x="104" y="60"/>
                  <a:pt x="104" y="59"/>
                </a:cubicBezTo>
                <a:close/>
                <a:moveTo>
                  <a:pt x="102" y="94"/>
                </a:moveTo>
                <a:cubicBezTo>
                  <a:pt x="102" y="89"/>
                  <a:pt x="102" y="89"/>
                  <a:pt x="102" y="89"/>
                </a:cubicBezTo>
                <a:cubicBezTo>
                  <a:pt x="127" y="89"/>
                  <a:pt x="127" y="89"/>
                  <a:pt x="127" y="89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02" y="94"/>
                  <a:pt x="102" y="94"/>
                  <a:pt x="102" y="94"/>
                </a:cubicBezTo>
                <a:close/>
                <a:moveTo>
                  <a:pt x="112" y="102"/>
                </a:moveTo>
                <a:cubicBezTo>
                  <a:pt x="112" y="98"/>
                  <a:pt x="112" y="98"/>
                  <a:pt x="112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12" y="102"/>
                  <a:pt x="112" y="102"/>
                  <a:pt x="112" y="102"/>
                </a:cubicBezTo>
                <a:close/>
                <a:moveTo>
                  <a:pt x="113" y="20"/>
                </a:moveTo>
                <a:cubicBezTo>
                  <a:pt x="113" y="20"/>
                  <a:pt x="113" y="20"/>
                  <a:pt x="113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1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19"/>
                  <a:pt x="111" y="19"/>
                  <a:pt x="111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0"/>
                  <a:pt x="113" y="20"/>
                  <a:pt x="113" y="20"/>
                </a:cubicBezTo>
                <a:close/>
                <a:moveTo>
                  <a:pt x="113" y="18"/>
                </a:move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3" y="19"/>
                  <a:pt x="112" y="19"/>
                  <a:pt x="112" y="19"/>
                </a:cubicBezTo>
                <a:cubicBezTo>
                  <a:pt x="112" y="18"/>
                  <a:pt x="112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7"/>
                  <a:pt x="112" y="17"/>
                  <a:pt x="112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lose/>
                <a:moveTo>
                  <a:pt x="92" y="11"/>
                </a:move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88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28"/>
                  <a:pt x="87" y="27"/>
                  <a:pt x="87" y="27"/>
                </a:cubicBezTo>
                <a:cubicBezTo>
                  <a:pt x="87" y="27"/>
                  <a:pt x="87" y="26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7" y="25"/>
                  <a:pt x="86" y="25"/>
                </a:cubicBezTo>
                <a:cubicBezTo>
                  <a:pt x="86" y="25"/>
                  <a:pt x="86" y="24"/>
                  <a:pt x="86" y="24"/>
                </a:cubicBezTo>
                <a:cubicBezTo>
                  <a:pt x="86" y="23"/>
                  <a:pt x="86" y="23"/>
                  <a:pt x="86" y="22"/>
                </a:cubicBezTo>
                <a:cubicBezTo>
                  <a:pt x="86" y="22"/>
                  <a:pt x="86" y="21"/>
                  <a:pt x="86" y="21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5"/>
                  <a:pt x="86" y="15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4"/>
                  <a:pt x="86" y="14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87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8" y="13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4"/>
                  <a:pt x="88" y="14"/>
                </a:cubicBezTo>
                <a:cubicBezTo>
                  <a:pt x="88" y="14"/>
                  <a:pt x="88" y="15"/>
                  <a:pt x="88" y="16"/>
                </a:cubicBezTo>
                <a:cubicBezTo>
                  <a:pt x="88" y="16"/>
                  <a:pt x="88" y="17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8" y="21"/>
                  <a:pt x="88" y="22"/>
                </a:cubicBezTo>
                <a:cubicBezTo>
                  <a:pt x="88" y="23"/>
                  <a:pt x="88" y="23"/>
                  <a:pt x="88" y="24"/>
                </a:cubicBezTo>
                <a:cubicBezTo>
                  <a:pt x="88" y="24"/>
                  <a:pt x="88" y="24"/>
                  <a:pt x="88" y="25"/>
                </a:cubicBezTo>
                <a:cubicBezTo>
                  <a:pt x="88" y="25"/>
                  <a:pt x="88" y="26"/>
                  <a:pt x="88" y="26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7"/>
                  <a:pt x="88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9" y="27"/>
                  <a:pt x="90" y="27"/>
                  <a:pt x="90" y="26"/>
                </a:cubicBezTo>
                <a:cubicBezTo>
                  <a:pt x="90" y="26"/>
                  <a:pt x="90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4"/>
                  <a:pt x="91" y="14"/>
                  <a:pt x="91" y="13"/>
                </a:cubicBezTo>
                <a:cubicBezTo>
                  <a:pt x="91" y="13"/>
                  <a:pt x="91" y="13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1"/>
                  <a:pt x="91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ubicBezTo>
                  <a:pt x="92" y="11"/>
                  <a:pt x="93" y="11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3" y="11"/>
                  <a:pt x="93" y="12"/>
                  <a:pt x="93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3" y="13"/>
                  <a:pt x="93" y="13"/>
                </a:cubicBezTo>
                <a:cubicBezTo>
                  <a:pt x="93" y="13"/>
                  <a:pt x="93" y="13"/>
                  <a:pt x="93" y="14"/>
                </a:cubicBezTo>
                <a:cubicBezTo>
                  <a:pt x="93" y="14"/>
                  <a:pt x="93" y="14"/>
                  <a:pt x="93" y="14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3" y="25"/>
                  <a:pt x="94" y="25"/>
                  <a:pt x="94" y="25"/>
                </a:cubicBezTo>
                <a:cubicBezTo>
                  <a:pt x="94" y="25"/>
                  <a:pt x="94" y="26"/>
                  <a:pt x="94" y="26"/>
                </a:cubicBezTo>
                <a:cubicBezTo>
                  <a:pt x="94" y="26"/>
                  <a:pt x="94" y="26"/>
                  <a:pt x="95" y="27"/>
                </a:cubicBezTo>
                <a:cubicBezTo>
                  <a:pt x="95" y="27"/>
                  <a:pt x="95" y="27"/>
                  <a:pt x="95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6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7"/>
                  <a:pt x="96" y="27"/>
                  <a:pt x="96" y="26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6"/>
                  <a:pt x="96" y="26"/>
                  <a:pt x="96" y="25"/>
                </a:cubicBezTo>
                <a:cubicBezTo>
                  <a:pt x="96" y="25"/>
                  <a:pt x="96" y="24"/>
                  <a:pt x="96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7"/>
                  <a:pt x="97" y="17"/>
                  <a:pt x="97" y="17"/>
                </a:cubicBezTo>
                <a:cubicBezTo>
                  <a:pt x="97" y="17"/>
                  <a:pt x="97" y="17"/>
                  <a:pt x="97" y="17"/>
                </a:cubicBezTo>
                <a:cubicBezTo>
                  <a:pt x="97" y="17"/>
                  <a:pt x="97" y="17"/>
                  <a:pt x="97" y="18"/>
                </a:cubicBezTo>
                <a:cubicBezTo>
                  <a:pt x="97" y="19"/>
                  <a:pt x="97" y="19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0"/>
                  <a:pt x="97" y="20"/>
                  <a:pt x="97" y="20"/>
                </a:cubicBezTo>
                <a:cubicBezTo>
                  <a:pt x="97" y="22"/>
                  <a:pt x="97" y="23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5"/>
                </a:cubicBezTo>
                <a:cubicBezTo>
                  <a:pt x="97" y="25"/>
                  <a:pt x="97" y="26"/>
                  <a:pt x="97" y="26"/>
                </a:cubicBezTo>
                <a:cubicBezTo>
                  <a:pt x="97" y="27"/>
                  <a:pt x="97" y="27"/>
                  <a:pt x="97" y="28"/>
                </a:cubicBezTo>
                <a:cubicBezTo>
                  <a:pt x="97" y="28"/>
                  <a:pt x="96" y="29"/>
                  <a:pt x="96" y="29"/>
                </a:cubicBezTo>
                <a:cubicBezTo>
                  <a:pt x="96" y="29"/>
                  <a:pt x="95" y="30"/>
                  <a:pt x="94" y="30"/>
                </a:cubicBezTo>
                <a:cubicBezTo>
                  <a:pt x="94" y="30"/>
                  <a:pt x="93" y="30"/>
                  <a:pt x="92" y="30"/>
                </a:cubicBezTo>
                <a:cubicBezTo>
                  <a:pt x="91" y="30"/>
                  <a:pt x="91" y="30"/>
                  <a:pt x="90" y="30"/>
                </a:cubicBezTo>
                <a:cubicBezTo>
                  <a:pt x="90" y="30"/>
                  <a:pt x="90" y="30"/>
                  <a:pt x="90" y="30"/>
                </a:cubicBezTo>
                <a:cubicBezTo>
                  <a:pt x="90" y="30"/>
                  <a:pt x="89" y="30"/>
                  <a:pt x="89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9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29"/>
                  <a:pt x="88" y="29"/>
                  <a:pt x="88" y="29"/>
                </a:cubicBezTo>
                <a:close/>
                <a:moveTo>
                  <a:pt x="94" y="28"/>
                </a:moveTo>
                <a:cubicBezTo>
                  <a:pt x="94" y="29"/>
                  <a:pt x="94" y="29"/>
                  <a:pt x="93" y="29"/>
                </a:cubicBezTo>
                <a:cubicBezTo>
                  <a:pt x="93" y="29"/>
                  <a:pt x="92" y="29"/>
                  <a:pt x="92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28"/>
                  <a:pt x="90" y="27"/>
                  <a:pt x="91" y="27"/>
                </a:cubicBezTo>
                <a:cubicBezTo>
                  <a:pt x="91" y="27"/>
                  <a:pt x="91" y="26"/>
                  <a:pt x="91" y="26"/>
                </a:cubicBezTo>
                <a:cubicBezTo>
                  <a:pt x="92" y="26"/>
                  <a:pt x="92" y="26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25"/>
                  <a:pt x="92" y="25"/>
                  <a:pt x="92" y="25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7"/>
                  <a:pt x="93" y="27"/>
                  <a:pt x="94" y="27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lose/>
                <a:moveTo>
                  <a:pt x="17" y="113"/>
                </a:moveTo>
                <a:cubicBezTo>
                  <a:pt x="15" y="112"/>
                  <a:pt x="17" y="108"/>
                  <a:pt x="20" y="108"/>
                </a:cubicBezTo>
                <a:cubicBezTo>
                  <a:pt x="21" y="108"/>
                  <a:pt x="21" y="108"/>
                  <a:pt x="22" y="108"/>
                </a:cubicBezTo>
                <a:cubicBezTo>
                  <a:pt x="22" y="107"/>
                  <a:pt x="22" y="106"/>
                  <a:pt x="21" y="106"/>
                </a:cubicBezTo>
                <a:cubicBezTo>
                  <a:pt x="15" y="105"/>
                  <a:pt x="16" y="90"/>
                  <a:pt x="23" y="89"/>
                </a:cubicBezTo>
                <a:cubicBezTo>
                  <a:pt x="25" y="89"/>
                  <a:pt x="26" y="89"/>
                  <a:pt x="27" y="90"/>
                </a:cubicBezTo>
                <a:cubicBezTo>
                  <a:pt x="28" y="91"/>
                  <a:pt x="27" y="92"/>
                  <a:pt x="26" y="91"/>
                </a:cubicBezTo>
                <a:cubicBezTo>
                  <a:pt x="25" y="90"/>
                  <a:pt x="25" y="90"/>
                  <a:pt x="24" y="90"/>
                </a:cubicBezTo>
                <a:cubicBezTo>
                  <a:pt x="23" y="91"/>
                  <a:pt x="22" y="91"/>
                  <a:pt x="21" y="92"/>
                </a:cubicBezTo>
                <a:cubicBezTo>
                  <a:pt x="21" y="92"/>
                  <a:pt x="20" y="94"/>
                  <a:pt x="20" y="94"/>
                </a:cubicBezTo>
                <a:cubicBezTo>
                  <a:pt x="20" y="95"/>
                  <a:pt x="20" y="95"/>
                  <a:pt x="21" y="96"/>
                </a:cubicBezTo>
                <a:cubicBezTo>
                  <a:pt x="23" y="97"/>
                  <a:pt x="27" y="96"/>
                  <a:pt x="26" y="98"/>
                </a:cubicBezTo>
                <a:cubicBezTo>
                  <a:pt x="26" y="99"/>
                  <a:pt x="24" y="99"/>
                  <a:pt x="23" y="98"/>
                </a:cubicBezTo>
                <a:cubicBezTo>
                  <a:pt x="21" y="97"/>
                  <a:pt x="20" y="98"/>
                  <a:pt x="19" y="100"/>
                </a:cubicBezTo>
                <a:cubicBezTo>
                  <a:pt x="19" y="102"/>
                  <a:pt x="20" y="102"/>
                  <a:pt x="20" y="102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2" y="101"/>
                  <a:pt x="23" y="101"/>
                  <a:pt x="24" y="101"/>
                </a:cubicBezTo>
                <a:cubicBezTo>
                  <a:pt x="24" y="101"/>
                  <a:pt x="25" y="101"/>
                  <a:pt x="24" y="102"/>
                </a:cubicBezTo>
                <a:cubicBezTo>
                  <a:pt x="24" y="103"/>
                  <a:pt x="24" y="104"/>
                  <a:pt x="27" y="105"/>
                </a:cubicBezTo>
                <a:cubicBezTo>
                  <a:pt x="27" y="105"/>
                  <a:pt x="27" y="105"/>
                  <a:pt x="27" y="106"/>
                </a:cubicBezTo>
                <a:cubicBezTo>
                  <a:pt x="27" y="107"/>
                  <a:pt x="26" y="107"/>
                  <a:pt x="25" y="107"/>
                </a:cubicBezTo>
                <a:cubicBezTo>
                  <a:pt x="26" y="110"/>
                  <a:pt x="22" y="111"/>
                  <a:pt x="20" y="110"/>
                </a:cubicBezTo>
                <a:cubicBezTo>
                  <a:pt x="18" y="110"/>
                  <a:pt x="18" y="112"/>
                  <a:pt x="17" y="113"/>
                </a:cubicBezTo>
                <a:close/>
                <a:moveTo>
                  <a:pt x="45" y="108"/>
                </a:moveTo>
                <a:cubicBezTo>
                  <a:pt x="46" y="107"/>
                  <a:pt x="50" y="109"/>
                  <a:pt x="51" y="110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0" y="112"/>
                  <a:pt x="47" y="109"/>
                  <a:pt x="46" y="109"/>
                </a:cubicBezTo>
                <a:cubicBezTo>
                  <a:pt x="45" y="110"/>
                  <a:pt x="44" y="109"/>
                  <a:pt x="45" y="108"/>
                </a:cubicBezTo>
                <a:close/>
                <a:moveTo>
                  <a:pt x="25" y="127"/>
                </a:moveTo>
                <a:cubicBezTo>
                  <a:pt x="24" y="128"/>
                  <a:pt x="24" y="128"/>
                  <a:pt x="24" y="128"/>
                </a:cubicBezTo>
                <a:cubicBezTo>
                  <a:pt x="20" y="129"/>
                  <a:pt x="18" y="126"/>
                  <a:pt x="17" y="125"/>
                </a:cubicBezTo>
                <a:cubicBezTo>
                  <a:pt x="16" y="123"/>
                  <a:pt x="18" y="123"/>
                  <a:pt x="17" y="122"/>
                </a:cubicBezTo>
                <a:cubicBezTo>
                  <a:pt x="15" y="120"/>
                  <a:pt x="12" y="116"/>
                  <a:pt x="16" y="114"/>
                </a:cubicBezTo>
                <a:cubicBezTo>
                  <a:pt x="16" y="114"/>
                  <a:pt x="17" y="115"/>
                  <a:pt x="17" y="116"/>
                </a:cubicBezTo>
                <a:cubicBezTo>
                  <a:pt x="17" y="116"/>
                  <a:pt x="16" y="118"/>
                  <a:pt x="17" y="119"/>
                </a:cubicBezTo>
                <a:cubicBezTo>
                  <a:pt x="18" y="119"/>
                  <a:pt x="19" y="120"/>
                  <a:pt x="20" y="121"/>
                </a:cubicBezTo>
                <a:cubicBezTo>
                  <a:pt x="22" y="122"/>
                  <a:pt x="21" y="123"/>
                  <a:pt x="21" y="124"/>
                </a:cubicBezTo>
                <a:cubicBezTo>
                  <a:pt x="22" y="126"/>
                  <a:pt x="23" y="126"/>
                  <a:pt x="25" y="126"/>
                </a:cubicBezTo>
                <a:cubicBezTo>
                  <a:pt x="26" y="126"/>
                  <a:pt x="26" y="127"/>
                  <a:pt x="25" y="127"/>
                </a:cubicBezTo>
                <a:close/>
                <a:moveTo>
                  <a:pt x="41" y="96"/>
                </a:moveTo>
                <a:cubicBezTo>
                  <a:pt x="41" y="95"/>
                  <a:pt x="42" y="95"/>
                  <a:pt x="41" y="94"/>
                </a:cubicBezTo>
                <a:cubicBezTo>
                  <a:pt x="38" y="88"/>
                  <a:pt x="42" y="89"/>
                  <a:pt x="42" y="86"/>
                </a:cubicBezTo>
                <a:cubicBezTo>
                  <a:pt x="42" y="85"/>
                  <a:pt x="42" y="85"/>
                  <a:pt x="41" y="85"/>
                </a:cubicBezTo>
                <a:cubicBezTo>
                  <a:pt x="40" y="84"/>
                  <a:pt x="39" y="85"/>
                  <a:pt x="38" y="85"/>
                </a:cubicBezTo>
                <a:cubicBezTo>
                  <a:pt x="37" y="85"/>
                  <a:pt x="37" y="83"/>
                  <a:pt x="36" y="83"/>
                </a:cubicBezTo>
                <a:cubicBezTo>
                  <a:pt x="35" y="83"/>
                  <a:pt x="34" y="84"/>
                  <a:pt x="33" y="83"/>
                </a:cubicBezTo>
                <a:cubicBezTo>
                  <a:pt x="31" y="82"/>
                  <a:pt x="32" y="83"/>
                  <a:pt x="29" y="83"/>
                </a:cubicBezTo>
                <a:cubicBezTo>
                  <a:pt x="27" y="83"/>
                  <a:pt x="26" y="84"/>
                  <a:pt x="25" y="87"/>
                </a:cubicBezTo>
                <a:cubicBezTo>
                  <a:pt x="25" y="88"/>
                  <a:pt x="24" y="88"/>
                  <a:pt x="24" y="88"/>
                </a:cubicBezTo>
                <a:cubicBezTo>
                  <a:pt x="24" y="87"/>
                  <a:pt x="23" y="85"/>
                  <a:pt x="25" y="83"/>
                </a:cubicBezTo>
                <a:cubicBezTo>
                  <a:pt x="26" y="82"/>
                  <a:pt x="28" y="82"/>
                  <a:pt x="29" y="81"/>
                </a:cubicBezTo>
                <a:cubicBezTo>
                  <a:pt x="31" y="80"/>
                  <a:pt x="33" y="80"/>
                  <a:pt x="35" y="81"/>
                </a:cubicBezTo>
                <a:cubicBezTo>
                  <a:pt x="37" y="81"/>
                  <a:pt x="38" y="82"/>
                  <a:pt x="39" y="84"/>
                </a:cubicBezTo>
                <a:cubicBezTo>
                  <a:pt x="39" y="85"/>
                  <a:pt x="41" y="83"/>
                  <a:pt x="42" y="84"/>
                </a:cubicBezTo>
                <a:cubicBezTo>
                  <a:pt x="43" y="84"/>
                  <a:pt x="44" y="84"/>
                  <a:pt x="44" y="86"/>
                </a:cubicBezTo>
                <a:cubicBezTo>
                  <a:pt x="45" y="87"/>
                  <a:pt x="44" y="89"/>
                  <a:pt x="43" y="90"/>
                </a:cubicBezTo>
                <a:cubicBezTo>
                  <a:pt x="43" y="91"/>
                  <a:pt x="43" y="91"/>
                  <a:pt x="43" y="91"/>
                </a:cubicBezTo>
                <a:cubicBezTo>
                  <a:pt x="44" y="93"/>
                  <a:pt x="46" y="90"/>
                  <a:pt x="48" y="88"/>
                </a:cubicBezTo>
                <a:cubicBezTo>
                  <a:pt x="49" y="86"/>
                  <a:pt x="50" y="86"/>
                  <a:pt x="51" y="86"/>
                </a:cubicBezTo>
                <a:cubicBezTo>
                  <a:pt x="52" y="86"/>
                  <a:pt x="53" y="87"/>
                  <a:pt x="54" y="88"/>
                </a:cubicBezTo>
                <a:cubicBezTo>
                  <a:pt x="55" y="89"/>
                  <a:pt x="55" y="90"/>
                  <a:pt x="54" y="90"/>
                </a:cubicBezTo>
                <a:cubicBezTo>
                  <a:pt x="52" y="90"/>
                  <a:pt x="51" y="90"/>
                  <a:pt x="49" y="88"/>
                </a:cubicBezTo>
                <a:cubicBezTo>
                  <a:pt x="48" y="88"/>
                  <a:pt x="48" y="90"/>
                  <a:pt x="47" y="91"/>
                </a:cubicBezTo>
                <a:cubicBezTo>
                  <a:pt x="47" y="94"/>
                  <a:pt x="43" y="94"/>
                  <a:pt x="42" y="98"/>
                </a:cubicBezTo>
                <a:cubicBezTo>
                  <a:pt x="42" y="98"/>
                  <a:pt x="42" y="98"/>
                  <a:pt x="41" y="99"/>
                </a:cubicBezTo>
                <a:cubicBezTo>
                  <a:pt x="41" y="100"/>
                  <a:pt x="40" y="100"/>
                  <a:pt x="41" y="99"/>
                </a:cubicBezTo>
                <a:cubicBezTo>
                  <a:pt x="41" y="97"/>
                  <a:pt x="41" y="98"/>
                  <a:pt x="41" y="97"/>
                </a:cubicBezTo>
                <a:cubicBezTo>
                  <a:pt x="41" y="97"/>
                  <a:pt x="41" y="96"/>
                  <a:pt x="41" y="96"/>
                </a:cubicBezTo>
                <a:close/>
                <a:moveTo>
                  <a:pt x="39" y="111"/>
                </a:moveTo>
                <a:cubicBezTo>
                  <a:pt x="38" y="111"/>
                  <a:pt x="36" y="110"/>
                  <a:pt x="35" y="109"/>
                </a:cubicBezTo>
                <a:cubicBezTo>
                  <a:pt x="35" y="108"/>
                  <a:pt x="34" y="107"/>
                  <a:pt x="34" y="106"/>
                </a:cubicBezTo>
                <a:cubicBezTo>
                  <a:pt x="29" y="105"/>
                  <a:pt x="27" y="102"/>
                  <a:pt x="27" y="101"/>
                </a:cubicBezTo>
                <a:cubicBezTo>
                  <a:pt x="27" y="101"/>
                  <a:pt x="28" y="101"/>
                  <a:pt x="29" y="102"/>
                </a:cubicBezTo>
                <a:cubicBezTo>
                  <a:pt x="30" y="104"/>
                  <a:pt x="34" y="104"/>
                  <a:pt x="34" y="104"/>
                </a:cubicBezTo>
                <a:cubicBezTo>
                  <a:pt x="33" y="103"/>
                  <a:pt x="33" y="101"/>
                  <a:pt x="34" y="100"/>
                </a:cubicBezTo>
                <a:cubicBezTo>
                  <a:pt x="34" y="99"/>
                  <a:pt x="34" y="99"/>
                  <a:pt x="33" y="99"/>
                </a:cubicBezTo>
                <a:cubicBezTo>
                  <a:pt x="31" y="97"/>
                  <a:pt x="29" y="98"/>
                  <a:pt x="28" y="97"/>
                </a:cubicBezTo>
                <a:cubicBezTo>
                  <a:pt x="27" y="96"/>
                  <a:pt x="28" y="94"/>
                  <a:pt x="30" y="95"/>
                </a:cubicBezTo>
                <a:cubicBezTo>
                  <a:pt x="30" y="95"/>
                  <a:pt x="31" y="96"/>
                  <a:pt x="32" y="96"/>
                </a:cubicBezTo>
                <a:cubicBezTo>
                  <a:pt x="33" y="97"/>
                  <a:pt x="33" y="96"/>
                  <a:pt x="33" y="95"/>
                </a:cubicBezTo>
                <a:cubicBezTo>
                  <a:pt x="33" y="93"/>
                  <a:pt x="34" y="89"/>
                  <a:pt x="34" y="88"/>
                </a:cubicBezTo>
                <a:cubicBezTo>
                  <a:pt x="34" y="87"/>
                  <a:pt x="34" y="87"/>
                  <a:pt x="35" y="87"/>
                </a:cubicBezTo>
                <a:cubicBezTo>
                  <a:pt x="36" y="87"/>
                  <a:pt x="37" y="88"/>
                  <a:pt x="38" y="89"/>
                </a:cubicBezTo>
                <a:cubicBezTo>
                  <a:pt x="38" y="89"/>
                  <a:pt x="38" y="90"/>
                  <a:pt x="38" y="90"/>
                </a:cubicBezTo>
                <a:cubicBezTo>
                  <a:pt x="36" y="93"/>
                  <a:pt x="35" y="94"/>
                  <a:pt x="36" y="96"/>
                </a:cubicBezTo>
                <a:cubicBezTo>
                  <a:pt x="36" y="96"/>
                  <a:pt x="36" y="98"/>
                  <a:pt x="36" y="99"/>
                </a:cubicBezTo>
                <a:cubicBezTo>
                  <a:pt x="37" y="99"/>
                  <a:pt x="38" y="99"/>
                  <a:pt x="39" y="98"/>
                </a:cubicBezTo>
                <a:cubicBezTo>
                  <a:pt x="39" y="97"/>
                  <a:pt x="40" y="98"/>
                  <a:pt x="39" y="99"/>
                </a:cubicBezTo>
                <a:cubicBezTo>
                  <a:pt x="39" y="100"/>
                  <a:pt x="37" y="101"/>
                  <a:pt x="37" y="101"/>
                </a:cubicBezTo>
                <a:cubicBezTo>
                  <a:pt x="36" y="103"/>
                  <a:pt x="37" y="109"/>
                  <a:pt x="38" y="107"/>
                </a:cubicBezTo>
                <a:cubicBezTo>
                  <a:pt x="40" y="105"/>
                  <a:pt x="41" y="103"/>
                  <a:pt x="45" y="104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3" y="104"/>
                  <a:pt x="39" y="106"/>
                  <a:pt x="40" y="108"/>
                </a:cubicBezTo>
                <a:cubicBezTo>
                  <a:pt x="40" y="109"/>
                  <a:pt x="41" y="109"/>
                  <a:pt x="41" y="110"/>
                </a:cubicBezTo>
                <a:cubicBezTo>
                  <a:pt x="40" y="111"/>
                  <a:pt x="40" y="112"/>
                  <a:pt x="39" y="111"/>
                </a:cubicBezTo>
                <a:close/>
                <a:moveTo>
                  <a:pt x="55" y="122"/>
                </a:moveTo>
                <a:cubicBezTo>
                  <a:pt x="54" y="121"/>
                  <a:pt x="54" y="121"/>
                  <a:pt x="55" y="120"/>
                </a:cubicBezTo>
                <a:cubicBezTo>
                  <a:pt x="55" y="119"/>
                  <a:pt x="57" y="120"/>
                  <a:pt x="58" y="120"/>
                </a:cubicBezTo>
                <a:cubicBezTo>
                  <a:pt x="61" y="120"/>
                  <a:pt x="60" y="117"/>
                  <a:pt x="61" y="117"/>
                </a:cubicBezTo>
                <a:cubicBezTo>
                  <a:pt x="63" y="114"/>
                  <a:pt x="61" y="125"/>
                  <a:pt x="55" y="122"/>
                </a:cubicBezTo>
                <a:close/>
                <a:moveTo>
                  <a:pt x="58" y="115"/>
                </a:moveTo>
                <a:cubicBezTo>
                  <a:pt x="59" y="113"/>
                  <a:pt x="61" y="110"/>
                  <a:pt x="59" y="108"/>
                </a:cubicBezTo>
                <a:cubicBezTo>
                  <a:pt x="58" y="108"/>
                  <a:pt x="58" y="106"/>
                  <a:pt x="59" y="106"/>
                </a:cubicBezTo>
                <a:cubicBezTo>
                  <a:pt x="61" y="106"/>
                  <a:pt x="64" y="107"/>
                  <a:pt x="64" y="109"/>
                </a:cubicBezTo>
                <a:cubicBezTo>
                  <a:pt x="64" y="113"/>
                  <a:pt x="60" y="114"/>
                  <a:pt x="60" y="115"/>
                </a:cubicBezTo>
                <a:cubicBezTo>
                  <a:pt x="60" y="116"/>
                  <a:pt x="59" y="116"/>
                  <a:pt x="58" y="116"/>
                </a:cubicBezTo>
                <a:cubicBezTo>
                  <a:pt x="57" y="115"/>
                  <a:pt x="57" y="115"/>
                  <a:pt x="58" y="115"/>
                </a:cubicBezTo>
                <a:close/>
                <a:moveTo>
                  <a:pt x="52" y="111"/>
                </a:moveTo>
                <a:cubicBezTo>
                  <a:pt x="54" y="106"/>
                  <a:pt x="48" y="101"/>
                  <a:pt x="47" y="101"/>
                </a:cubicBezTo>
                <a:cubicBezTo>
                  <a:pt x="46" y="101"/>
                  <a:pt x="47" y="100"/>
                  <a:pt x="47" y="100"/>
                </a:cubicBezTo>
                <a:cubicBezTo>
                  <a:pt x="53" y="103"/>
                  <a:pt x="51" y="101"/>
                  <a:pt x="51" y="97"/>
                </a:cubicBezTo>
                <a:cubicBezTo>
                  <a:pt x="51" y="95"/>
                  <a:pt x="51" y="92"/>
                  <a:pt x="52" y="92"/>
                </a:cubicBezTo>
                <a:cubicBezTo>
                  <a:pt x="52" y="92"/>
                  <a:pt x="51" y="97"/>
                  <a:pt x="53" y="98"/>
                </a:cubicBezTo>
                <a:cubicBezTo>
                  <a:pt x="53" y="99"/>
                  <a:pt x="54" y="96"/>
                  <a:pt x="54" y="96"/>
                </a:cubicBezTo>
                <a:cubicBezTo>
                  <a:pt x="55" y="95"/>
                  <a:pt x="55" y="96"/>
                  <a:pt x="55" y="97"/>
                </a:cubicBezTo>
                <a:cubicBezTo>
                  <a:pt x="54" y="101"/>
                  <a:pt x="56" y="109"/>
                  <a:pt x="54" y="113"/>
                </a:cubicBezTo>
                <a:cubicBezTo>
                  <a:pt x="53" y="114"/>
                  <a:pt x="51" y="114"/>
                  <a:pt x="52" y="111"/>
                </a:cubicBezTo>
                <a:close/>
                <a:moveTo>
                  <a:pt x="56" y="107"/>
                </a:moveTo>
                <a:cubicBezTo>
                  <a:pt x="55" y="107"/>
                  <a:pt x="55" y="106"/>
                  <a:pt x="55" y="106"/>
                </a:cubicBezTo>
                <a:cubicBezTo>
                  <a:pt x="56" y="105"/>
                  <a:pt x="58" y="104"/>
                  <a:pt x="58" y="104"/>
                </a:cubicBezTo>
                <a:cubicBezTo>
                  <a:pt x="59" y="103"/>
                  <a:pt x="58" y="103"/>
                  <a:pt x="58" y="102"/>
                </a:cubicBezTo>
                <a:cubicBezTo>
                  <a:pt x="58" y="102"/>
                  <a:pt x="57" y="102"/>
                  <a:pt x="57" y="101"/>
                </a:cubicBezTo>
                <a:cubicBezTo>
                  <a:pt x="57" y="100"/>
                  <a:pt x="59" y="100"/>
                  <a:pt x="59" y="99"/>
                </a:cubicBezTo>
                <a:cubicBezTo>
                  <a:pt x="59" y="96"/>
                  <a:pt x="58" y="97"/>
                  <a:pt x="58" y="95"/>
                </a:cubicBezTo>
                <a:cubicBezTo>
                  <a:pt x="58" y="93"/>
                  <a:pt x="56" y="92"/>
                  <a:pt x="56" y="92"/>
                </a:cubicBezTo>
                <a:cubicBezTo>
                  <a:pt x="55" y="91"/>
                  <a:pt x="56" y="90"/>
                  <a:pt x="57" y="91"/>
                </a:cubicBezTo>
                <a:cubicBezTo>
                  <a:pt x="62" y="92"/>
                  <a:pt x="63" y="96"/>
                  <a:pt x="60" y="99"/>
                </a:cubicBezTo>
                <a:cubicBezTo>
                  <a:pt x="62" y="102"/>
                  <a:pt x="59" y="106"/>
                  <a:pt x="56" y="107"/>
                </a:cubicBezTo>
                <a:close/>
                <a:moveTo>
                  <a:pt x="76" y="8"/>
                </a:move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20"/>
                  <a:pt x="22" y="12"/>
                  <a:pt x="2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30" y="12"/>
                  <a:pt x="140" y="21"/>
                  <a:pt x="147" y="24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31" y="46"/>
                  <a:pt x="131" y="46"/>
                  <a:pt x="131" y="46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46"/>
                  <a:pt x="86" y="46"/>
                  <a:pt x="86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33"/>
                  <a:pt x="86" y="33"/>
                  <a:pt x="86" y="33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36" y="30"/>
                  <a:pt x="122" y="20"/>
                  <a:pt x="118" y="8"/>
                </a:cubicBezTo>
                <a:cubicBezTo>
                  <a:pt x="76" y="8"/>
                  <a:pt x="76" y="8"/>
                  <a:pt x="76" y="8"/>
                </a:cubicBezTo>
                <a:close/>
                <a:moveTo>
                  <a:pt x="49" y="141"/>
                </a:moveTo>
                <a:cubicBezTo>
                  <a:pt x="48" y="142"/>
                  <a:pt x="50" y="143"/>
                  <a:pt x="51" y="143"/>
                </a:cubicBezTo>
                <a:cubicBezTo>
                  <a:pt x="54" y="142"/>
                  <a:pt x="60" y="144"/>
                  <a:pt x="59" y="142"/>
                </a:cubicBezTo>
                <a:cubicBezTo>
                  <a:pt x="54" y="141"/>
                  <a:pt x="52" y="133"/>
                  <a:pt x="54" y="130"/>
                </a:cubicBezTo>
                <a:cubicBezTo>
                  <a:pt x="55" y="127"/>
                  <a:pt x="61" y="127"/>
                  <a:pt x="62" y="123"/>
                </a:cubicBezTo>
                <a:cubicBezTo>
                  <a:pt x="62" y="123"/>
                  <a:pt x="62" y="122"/>
                  <a:pt x="61" y="123"/>
                </a:cubicBezTo>
                <a:cubicBezTo>
                  <a:pt x="59" y="123"/>
                  <a:pt x="57" y="125"/>
                  <a:pt x="56" y="125"/>
                </a:cubicBezTo>
                <a:cubicBezTo>
                  <a:pt x="53" y="125"/>
                  <a:pt x="54" y="122"/>
                  <a:pt x="55" y="118"/>
                </a:cubicBezTo>
                <a:cubicBezTo>
                  <a:pt x="55" y="117"/>
                  <a:pt x="56" y="114"/>
                  <a:pt x="56" y="114"/>
                </a:cubicBezTo>
                <a:cubicBezTo>
                  <a:pt x="55" y="112"/>
                  <a:pt x="54" y="112"/>
                  <a:pt x="54" y="114"/>
                </a:cubicBezTo>
                <a:cubicBezTo>
                  <a:pt x="54" y="115"/>
                  <a:pt x="52" y="120"/>
                  <a:pt x="50" y="119"/>
                </a:cubicBezTo>
                <a:cubicBezTo>
                  <a:pt x="47" y="118"/>
                  <a:pt x="47" y="118"/>
                  <a:pt x="47" y="117"/>
                </a:cubicBezTo>
                <a:cubicBezTo>
                  <a:pt x="45" y="114"/>
                  <a:pt x="44" y="114"/>
                  <a:pt x="44" y="114"/>
                </a:cubicBezTo>
                <a:cubicBezTo>
                  <a:pt x="42" y="114"/>
                  <a:pt x="44" y="116"/>
                  <a:pt x="44" y="117"/>
                </a:cubicBezTo>
                <a:cubicBezTo>
                  <a:pt x="44" y="118"/>
                  <a:pt x="42" y="119"/>
                  <a:pt x="41" y="118"/>
                </a:cubicBezTo>
                <a:cubicBezTo>
                  <a:pt x="40" y="117"/>
                  <a:pt x="39" y="116"/>
                  <a:pt x="39" y="113"/>
                </a:cubicBezTo>
                <a:cubicBezTo>
                  <a:pt x="37" y="111"/>
                  <a:pt x="37" y="111"/>
                  <a:pt x="35" y="112"/>
                </a:cubicBezTo>
                <a:cubicBezTo>
                  <a:pt x="33" y="109"/>
                  <a:pt x="29" y="114"/>
                  <a:pt x="30" y="114"/>
                </a:cubicBezTo>
                <a:cubicBezTo>
                  <a:pt x="29" y="114"/>
                  <a:pt x="27" y="112"/>
                  <a:pt x="27" y="113"/>
                </a:cubicBezTo>
                <a:cubicBezTo>
                  <a:pt x="26" y="113"/>
                  <a:pt x="25" y="113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3" y="112"/>
                  <a:pt x="24" y="113"/>
                  <a:pt x="24" y="113"/>
                </a:cubicBezTo>
                <a:cubicBezTo>
                  <a:pt x="21" y="114"/>
                  <a:pt x="18" y="115"/>
                  <a:pt x="20" y="119"/>
                </a:cubicBezTo>
                <a:cubicBezTo>
                  <a:pt x="24" y="121"/>
                  <a:pt x="24" y="117"/>
                  <a:pt x="24" y="116"/>
                </a:cubicBezTo>
                <a:cubicBezTo>
                  <a:pt x="27" y="111"/>
                  <a:pt x="28" y="118"/>
                  <a:pt x="31" y="116"/>
                </a:cubicBezTo>
                <a:cubicBezTo>
                  <a:pt x="31" y="116"/>
                  <a:pt x="31" y="116"/>
                  <a:pt x="31" y="115"/>
                </a:cubicBezTo>
                <a:cubicBezTo>
                  <a:pt x="30" y="114"/>
                  <a:pt x="33" y="112"/>
                  <a:pt x="34" y="113"/>
                </a:cubicBezTo>
                <a:cubicBezTo>
                  <a:pt x="36" y="114"/>
                  <a:pt x="36" y="118"/>
                  <a:pt x="36" y="120"/>
                </a:cubicBezTo>
                <a:cubicBezTo>
                  <a:pt x="36" y="121"/>
                  <a:pt x="32" y="120"/>
                  <a:pt x="31" y="118"/>
                </a:cubicBezTo>
                <a:cubicBezTo>
                  <a:pt x="30" y="117"/>
                  <a:pt x="31" y="118"/>
                  <a:pt x="31" y="120"/>
                </a:cubicBezTo>
                <a:cubicBezTo>
                  <a:pt x="32" y="120"/>
                  <a:pt x="31" y="120"/>
                  <a:pt x="27" y="119"/>
                </a:cubicBezTo>
                <a:cubicBezTo>
                  <a:pt x="26" y="119"/>
                  <a:pt x="26" y="120"/>
                  <a:pt x="26" y="120"/>
                </a:cubicBezTo>
                <a:cubicBezTo>
                  <a:pt x="28" y="122"/>
                  <a:pt x="33" y="121"/>
                  <a:pt x="33" y="121"/>
                </a:cubicBezTo>
                <a:cubicBezTo>
                  <a:pt x="34" y="121"/>
                  <a:pt x="34" y="122"/>
                  <a:pt x="36" y="123"/>
                </a:cubicBezTo>
                <a:cubicBezTo>
                  <a:pt x="36" y="124"/>
                  <a:pt x="36" y="124"/>
                  <a:pt x="36" y="125"/>
                </a:cubicBezTo>
                <a:cubicBezTo>
                  <a:pt x="35" y="126"/>
                  <a:pt x="34" y="126"/>
                  <a:pt x="34" y="125"/>
                </a:cubicBezTo>
                <a:cubicBezTo>
                  <a:pt x="33" y="124"/>
                  <a:pt x="33" y="124"/>
                  <a:pt x="31" y="124"/>
                </a:cubicBezTo>
                <a:cubicBezTo>
                  <a:pt x="30" y="124"/>
                  <a:pt x="28" y="124"/>
                  <a:pt x="27" y="125"/>
                </a:cubicBezTo>
                <a:cubicBezTo>
                  <a:pt x="25" y="126"/>
                  <a:pt x="26" y="129"/>
                  <a:pt x="27" y="128"/>
                </a:cubicBezTo>
                <a:cubicBezTo>
                  <a:pt x="29" y="126"/>
                  <a:pt x="30" y="128"/>
                  <a:pt x="34" y="128"/>
                </a:cubicBezTo>
                <a:cubicBezTo>
                  <a:pt x="35" y="128"/>
                  <a:pt x="36" y="132"/>
                  <a:pt x="35" y="137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4" y="138"/>
                  <a:pt x="33" y="139"/>
                  <a:pt x="32" y="139"/>
                </a:cubicBezTo>
                <a:cubicBezTo>
                  <a:pt x="30" y="140"/>
                  <a:pt x="29" y="142"/>
                  <a:pt x="27" y="141"/>
                </a:cubicBezTo>
                <a:cubicBezTo>
                  <a:pt x="17" y="131"/>
                  <a:pt x="8" y="117"/>
                  <a:pt x="5" y="103"/>
                </a:cubicBezTo>
                <a:cubicBezTo>
                  <a:pt x="4" y="100"/>
                  <a:pt x="4" y="97"/>
                  <a:pt x="4" y="93"/>
                </a:cubicBezTo>
                <a:cubicBezTo>
                  <a:pt x="4" y="76"/>
                  <a:pt x="4" y="76"/>
                  <a:pt x="4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164"/>
                  <a:pt x="66" y="164"/>
                  <a:pt x="66" y="164"/>
                </a:cubicBezTo>
                <a:cubicBezTo>
                  <a:pt x="55" y="162"/>
                  <a:pt x="42" y="155"/>
                  <a:pt x="31" y="144"/>
                </a:cubicBezTo>
                <a:cubicBezTo>
                  <a:pt x="30" y="144"/>
                  <a:pt x="29" y="143"/>
                  <a:pt x="29" y="143"/>
                </a:cubicBezTo>
                <a:cubicBezTo>
                  <a:pt x="32" y="140"/>
                  <a:pt x="31" y="143"/>
                  <a:pt x="34" y="142"/>
                </a:cubicBezTo>
                <a:cubicBezTo>
                  <a:pt x="35" y="142"/>
                  <a:pt x="35" y="142"/>
                  <a:pt x="36" y="143"/>
                </a:cubicBezTo>
                <a:cubicBezTo>
                  <a:pt x="36" y="143"/>
                  <a:pt x="38" y="144"/>
                  <a:pt x="38" y="143"/>
                </a:cubicBezTo>
                <a:cubicBezTo>
                  <a:pt x="38" y="142"/>
                  <a:pt x="39" y="142"/>
                  <a:pt x="39" y="142"/>
                </a:cubicBezTo>
                <a:cubicBezTo>
                  <a:pt x="43" y="144"/>
                  <a:pt x="43" y="140"/>
                  <a:pt x="46" y="141"/>
                </a:cubicBezTo>
                <a:cubicBezTo>
                  <a:pt x="48" y="141"/>
                  <a:pt x="50" y="141"/>
                  <a:pt x="48" y="140"/>
                </a:cubicBezTo>
                <a:cubicBezTo>
                  <a:pt x="46" y="139"/>
                  <a:pt x="45" y="138"/>
                  <a:pt x="44" y="138"/>
                </a:cubicBezTo>
                <a:cubicBezTo>
                  <a:pt x="42" y="138"/>
                  <a:pt x="41" y="139"/>
                  <a:pt x="40" y="136"/>
                </a:cubicBezTo>
                <a:cubicBezTo>
                  <a:pt x="40" y="135"/>
                  <a:pt x="40" y="132"/>
                  <a:pt x="40" y="131"/>
                </a:cubicBezTo>
                <a:cubicBezTo>
                  <a:pt x="40" y="128"/>
                  <a:pt x="41" y="129"/>
                  <a:pt x="43" y="129"/>
                </a:cubicBezTo>
                <a:cubicBezTo>
                  <a:pt x="46" y="129"/>
                  <a:pt x="46" y="129"/>
                  <a:pt x="49" y="128"/>
                </a:cubicBezTo>
                <a:cubicBezTo>
                  <a:pt x="49" y="128"/>
                  <a:pt x="49" y="128"/>
                  <a:pt x="50" y="128"/>
                </a:cubicBezTo>
                <a:cubicBezTo>
                  <a:pt x="50" y="130"/>
                  <a:pt x="50" y="139"/>
                  <a:pt x="49" y="141"/>
                </a:cubicBezTo>
                <a:close/>
                <a:moveTo>
                  <a:pt x="46" y="127"/>
                </a:moveTo>
                <a:cubicBezTo>
                  <a:pt x="43" y="127"/>
                  <a:pt x="44" y="124"/>
                  <a:pt x="44" y="124"/>
                </a:cubicBezTo>
                <a:cubicBezTo>
                  <a:pt x="43" y="123"/>
                  <a:pt x="42" y="125"/>
                  <a:pt x="41" y="124"/>
                </a:cubicBezTo>
                <a:cubicBezTo>
                  <a:pt x="39" y="124"/>
                  <a:pt x="40" y="123"/>
                  <a:pt x="40" y="122"/>
                </a:cubicBezTo>
                <a:cubicBezTo>
                  <a:pt x="39" y="120"/>
                  <a:pt x="39" y="120"/>
                  <a:pt x="41" y="121"/>
                </a:cubicBezTo>
                <a:cubicBezTo>
                  <a:pt x="42" y="121"/>
                  <a:pt x="43" y="120"/>
                  <a:pt x="44" y="119"/>
                </a:cubicBezTo>
                <a:cubicBezTo>
                  <a:pt x="45" y="118"/>
                  <a:pt x="47" y="119"/>
                  <a:pt x="48" y="121"/>
                </a:cubicBezTo>
                <a:cubicBezTo>
                  <a:pt x="49" y="123"/>
                  <a:pt x="48" y="123"/>
                  <a:pt x="47" y="123"/>
                </a:cubicBezTo>
                <a:cubicBezTo>
                  <a:pt x="47" y="123"/>
                  <a:pt x="47" y="124"/>
                  <a:pt x="48" y="124"/>
                </a:cubicBezTo>
                <a:cubicBezTo>
                  <a:pt x="48" y="124"/>
                  <a:pt x="49" y="124"/>
                  <a:pt x="50" y="125"/>
                </a:cubicBezTo>
                <a:cubicBezTo>
                  <a:pt x="50" y="126"/>
                  <a:pt x="49" y="126"/>
                  <a:pt x="49" y="126"/>
                </a:cubicBezTo>
                <a:cubicBezTo>
                  <a:pt x="48" y="127"/>
                  <a:pt x="47" y="127"/>
                  <a:pt x="46" y="127"/>
                </a:cubicBezTo>
                <a:close/>
                <a:moveTo>
                  <a:pt x="118" y="143"/>
                </a:moveTo>
                <a:cubicBezTo>
                  <a:pt x="117" y="143"/>
                  <a:pt x="117" y="143"/>
                  <a:pt x="117" y="143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01" y="138"/>
                  <a:pt x="101" y="138"/>
                  <a:pt x="101" y="138"/>
                </a:cubicBezTo>
                <a:cubicBezTo>
                  <a:pt x="100" y="138"/>
                  <a:pt x="100" y="138"/>
                  <a:pt x="100" y="138"/>
                </a:cubicBezTo>
                <a:cubicBezTo>
                  <a:pt x="111" y="105"/>
                  <a:pt x="111" y="105"/>
                  <a:pt x="111" y="105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08" y="98"/>
                  <a:pt x="108" y="98"/>
                  <a:pt x="108" y="98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8" y="96"/>
                  <a:pt x="98" y="96"/>
                  <a:pt x="98" y="96"/>
                </a:cubicBezTo>
                <a:cubicBezTo>
                  <a:pt x="98" y="89"/>
                  <a:pt x="98" y="89"/>
                  <a:pt x="98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2" y="85"/>
                  <a:pt x="92" y="85"/>
                  <a:pt x="92" y="85"/>
                </a:cubicBezTo>
                <a:cubicBezTo>
                  <a:pt x="138" y="85"/>
                  <a:pt x="138" y="85"/>
                  <a:pt x="138" y="85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2" y="89"/>
                  <a:pt x="132" y="89"/>
                  <a:pt x="132" y="89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30" y="98"/>
                  <a:pt x="130" y="98"/>
                  <a:pt x="130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17" y="109"/>
                  <a:pt x="117" y="109"/>
                  <a:pt x="117" y="109"/>
                </a:cubicBezTo>
                <a:cubicBezTo>
                  <a:pt x="118" y="143"/>
                  <a:pt x="118" y="143"/>
                  <a:pt x="118" y="143"/>
                </a:cubicBezTo>
                <a:close/>
                <a:moveTo>
                  <a:pt x="86" y="164"/>
                </a:moveTo>
                <a:cubicBezTo>
                  <a:pt x="86" y="76"/>
                  <a:pt x="86" y="76"/>
                  <a:pt x="86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47" y="102"/>
                  <a:pt x="147" y="104"/>
                  <a:pt x="146" y="109"/>
                </a:cubicBezTo>
                <a:cubicBezTo>
                  <a:pt x="139" y="135"/>
                  <a:pt x="112" y="158"/>
                  <a:pt x="86" y="164"/>
                </a:cubicBezTo>
                <a:close/>
                <a:moveTo>
                  <a:pt x="11" y="53"/>
                </a:moveTo>
                <a:cubicBezTo>
                  <a:pt x="10" y="52"/>
                  <a:pt x="9" y="50"/>
                  <a:pt x="9" y="49"/>
                </a:cubicBezTo>
                <a:cubicBezTo>
                  <a:pt x="9" y="48"/>
                  <a:pt x="9" y="47"/>
                  <a:pt x="9" y="47"/>
                </a:cubicBezTo>
                <a:cubicBezTo>
                  <a:pt x="17" y="43"/>
                  <a:pt x="31" y="34"/>
                  <a:pt x="39" y="30"/>
                </a:cubicBezTo>
                <a:cubicBezTo>
                  <a:pt x="39" y="30"/>
                  <a:pt x="40" y="29"/>
                  <a:pt x="40" y="28"/>
                </a:cubicBezTo>
                <a:cubicBezTo>
                  <a:pt x="42" y="27"/>
                  <a:pt x="52" y="21"/>
                  <a:pt x="52" y="20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ubicBezTo>
                  <a:pt x="52" y="7"/>
                  <a:pt x="52" y="7"/>
                  <a:pt x="52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1"/>
                  <a:pt x="64" y="22"/>
                  <a:pt x="64" y="23"/>
                </a:cubicBezTo>
                <a:cubicBezTo>
                  <a:pt x="66" y="27"/>
                  <a:pt x="69" y="33"/>
                  <a:pt x="70" y="38"/>
                </a:cubicBezTo>
                <a:cubicBezTo>
                  <a:pt x="70" y="40"/>
                  <a:pt x="69" y="48"/>
                  <a:pt x="66" y="50"/>
                </a:cubicBezTo>
                <a:cubicBezTo>
                  <a:pt x="66" y="50"/>
                  <a:pt x="65" y="50"/>
                  <a:pt x="65" y="49"/>
                </a:cubicBezTo>
                <a:cubicBezTo>
                  <a:pt x="65" y="42"/>
                  <a:pt x="63" y="35"/>
                  <a:pt x="57" y="27"/>
                </a:cubicBezTo>
                <a:cubicBezTo>
                  <a:pt x="56" y="27"/>
                  <a:pt x="35" y="39"/>
                  <a:pt x="34" y="40"/>
                </a:cubicBezTo>
                <a:cubicBezTo>
                  <a:pt x="27" y="44"/>
                  <a:pt x="20" y="47"/>
                  <a:pt x="15" y="51"/>
                </a:cubicBezTo>
                <a:cubicBezTo>
                  <a:pt x="13" y="52"/>
                  <a:pt x="12" y="52"/>
                  <a:pt x="11" y="53"/>
                </a:cubicBezTo>
                <a:close/>
                <a:moveTo>
                  <a:pt x="114" y="61"/>
                </a:moveTo>
                <a:cubicBezTo>
                  <a:pt x="114" y="61"/>
                  <a:pt x="115" y="61"/>
                  <a:pt x="115" y="61"/>
                </a:cubicBezTo>
                <a:cubicBezTo>
                  <a:pt x="115" y="62"/>
                  <a:pt x="116" y="62"/>
                  <a:pt x="116" y="62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5" y="63"/>
                  <a:pt x="114" y="62"/>
                  <a:pt x="114" y="61"/>
                </a:cubicBezTo>
                <a:close/>
                <a:moveTo>
                  <a:pt x="117" y="67"/>
                </a:moveTo>
                <a:cubicBezTo>
                  <a:pt x="118" y="67"/>
                  <a:pt x="118" y="67"/>
                  <a:pt x="119" y="67"/>
                </a:cubicBezTo>
                <a:cubicBezTo>
                  <a:pt x="119" y="67"/>
                  <a:pt x="119" y="67"/>
                  <a:pt x="120" y="66"/>
                </a:cubicBezTo>
                <a:cubicBezTo>
                  <a:pt x="120" y="66"/>
                  <a:pt x="120" y="67"/>
                  <a:pt x="120" y="67"/>
                </a:cubicBezTo>
                <a:cubicBezTo>
                  <a:pt x="120" y="67"/>
                  <a:pt x="121" y="67"/>
                  <a:pt x="120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68"/>
                  <a:pt x="120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8" y="68"/>
                  <a:pt x="117" y="68"/>
                  <a:pt x="117" y="67"/>
                </a:cubicBezTo>
                <a:close/>
                <a:moveTo>
                  <a:pt x="120" y="69"/>
                </a:move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1" y="69"/>
                </a:cubicBezTo>
                <a:cubicBezTo>
                  <a:pt x="121" y="69"/>
                  <a:pt x="121" y="69"/>
                  <a:pt x="121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70"/>
                  <a:pt x="120" y="70"/>
                </a:cubicBezTo>
                <a:cubicBezTo>
                  <a:pt x="120" y="71"/>
                  <a:pt x="120" y="72"/>
                  <a:pt x="120" y="73"/>
                </a:cubicBezTo>
                <a:cubicBezTo>
                  <a:pt x="120" y="73"/>
                  <a:pt x="120" y="74"/>
                  <a:pt x="120" y="75"/>
                </a:cubicBezTo>
                <a:cubicBezTo>
                  <a:pt x="120" y="75"/>
                  <a:pt x="120" y="75"/>
                  <a:pt x="120" y="75"/>
                </a:cubicBezTo>
                <a:cubicBezTo>
                  <a:pt x="120" y="75"/>
                  <a:pt x="119" y="75"/>
                  <a:pt x="119" y="75"/>
                </a:cubicBezTo>
                <a:cubicBezTo>
                  <a:pt x="119" y="75"/>
                  <a:pt x="119" y="75"/>
                  <a:pt x="118" y="74"/>
                </a:cubicBezTo>
                <a:cubicBezTo>
                  <a:pt x="117" y="74"/>
                  <a:pt x="116" y="73"/>
                  <a:pt x="116" y="73"/>
                </a:cubicBezTo>
                <a:cubicBezTo>
                  <a:pt x="115" y="73"/>
                  <a:pt x="115" y="73"/>
                  <a:pt x="115" y="72"/>
                </a:cubicBezTo>
                <a:cubicBezTo>
                  <a:pt x="115" y="72"/>
                  <a:pt x="116" y="73"/>
                  <a:pt x="116" y="73"/>
                </a:cubicBezTo>
                <a:cubicBezTo>
                  <a:pt x="117" y="73"/>
                  <a:pt x="117" y="73"/>
                  <a:pt x="118" y="73"/>
                </a:cubicBezTo>
                <a:cubicBezTo>
                  <a:pt x="118" y="73"/>
                  <a:pt x="119" y="73"/>
                  <a:pt x="119" y="73"/>
                </a:cubicBezTo>
                <a:cubicBezTo>
                  <a:pt x="119" y="73"/>
                  <a:pt x="119" y="72"/>
                  <a:pt x="119" y="72"/>
                </a:cubicBezTo>
                <a:cubicBezTo>
                  <a:pt x="119" y="71"/>
                  <a:pt x="119" y="70"/>
                  <a:pt x="119" y="69"/>
                </a:cubicBezTo>
                <a:cubicBezTo>
                  <a:pt x="119" y="69"/>
                  <a:pt x="119" y="69"/>
                  <a:pt x="119" y="69"/>
                </a:cubicBezTo>
                <a:cubicBezTo>
                  <a:pt x="119" y="69"/>
                  <a:pt x="119" y="70"/>
                  <a:pt x="118" y="70"/>
                </a:cubicBezTo>
                <a:cubicBezTo>
                  <a:pt x="118" y="70"/>
                  <a:pt x="117" y="71"/>
                  <a:pt x="116" y="71"/>
                </a:cubicBezTo>
                <a:cubicBezTo>
                  <a:pt x="115" y="70"/>
                  <a:pt x="115" y="70"/>
                  <a:pt x="115" y="70"/>
                </a:cubicBezTo>
                <a:cubicBezTo>
                  <a:pt x="116" y="70"/>
                  <a:pt x="116" y="70"/>
                  <a:pt x="116" y="70"/>
                </a:cubicBezTo>
                <a:cubicBezTo>
                  <a:pt x="116" y="70"/>
                  <a:pt x="117" y="69"/>
                  <a:pt x="117" y="69"/>
                </a:cubicBezTo>
                <a:cubicBezTo>
                  <a:pt x="118" y="69"/>
                  <a:pt x="118" y="69"/>
                  <a:pt x="119" y="69"/>
                </a:cubicBezTo>
                <a:cubicBezTo>
                  <a:pt x="119" y="68"/>
                  <a:pt x="120" y="68"/>
                  <a:pt x="121" y="68"/>
                </a:cubicBezTo>
                <a:cubicBezTo>
                  <a:pt x="121" y="68"/>
                  <a:pt x="121" y="68"/>
                  <a:pt x="122" y="68"/>
                </a:cubicBezTo>
                <a:cubicBezTo>
                  <a:pt x="122" y="68"/>
                  <a:pt x="122" y="68"/>
                  <a:pt x="123" y="68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3" y="68"/>
                  <a:pt x="123" y="69"/>
                  <a:pt x="123" y="69"/>
                </a:cubicBezTo>
                <a:cubicBezTo>
                  <a:pt x="122" y="69"/>
                  <a:pt x="121" y="69"/>
                  <a:pt x="120" y="69"/>
                </a:cubicBezTo>
                <a:close/>
                <a:moveTo>
                  <a:pt x="120" y="56"/>
                </a:moveTo>
                <a:cubicBezTo>
                  <a:pt x="121" y="56"/>
                  <a:pt x="122" y="56"/>
                  <a:pt x="122" y="57"/>
                </a:cubicBezTo>
                <a:cubicBezTo>
                  <a:pt x="122" y="57"/>
                  <a:pt x="122" y="58"/>
                  <a:pt x="121" y="58"/>
                </a:cubicBezTo>
                <a:cubicBezTo>
                  <a:pt x="121" y="58"/>
                  <a:pt x="120" y="58"/>
                  <a:pt x="120" y="59"/>
                </a:cubicBezTo>
                <a:cubicBezTo>
                  <a:pt x="120" y="59"/>
                  <a:pt x="119" y="59"/>
                  <a:pt x="119" y="59"/>
                </a:cubicBezTo>
                <a:cubicBezTo>
                  <a:pt x="119" y="59"/>
                  <a:pt x="119" y="59"/>
                  <a:pt x="119" y="59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22" y="58"/>
                  <a:pt x="122" y="58"/>
                  <a:pt x="124" y="58"/>
                </a:cubicBezTo>
                <a:cubicBezTo>
                  <a:pt x="124" y="58"/>
                  <a:pt x="125" y="57"/>
                  <a:pt x="125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9"/>
                  <a:pt x="125" y="59"/>
                  <a:pt x="124" y="60"/>
                </a:cubicBezTo>
                <a:cubicBezTo>
                  <a:pt x="124" y="60"/>
                  <a:pt x="123" y="61"/>
                  <a:pt x="122" y="62"/>
                </a:cubicBezTo>
                <a:cubicBezTo>
                  <a:pt x="122" y="62"/>
                  <a:pt x="122" y="62"/>
                  <a:pt x="122" y="63"/>
                </a:cubicBezTo>
                <a:cubicBezTo>
                  <a:pt x="122" y="63"/>
                  <a:pt x="122" y="63"/>
                  <a:pt x="122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63"/>
                  <a:pt x="124" y="63"/>
                  <a:pt x="124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4"/>
                  <a:pt x="125" y="64"/>
                  <a:pt x="124" y="65"/>
                </a:cubicBezTo>
                <a:cubicBezTo>
                  <a:pt x="124" y="65"/>
                  <a:pt x="123" y="65"/>
                  <a:pt x="122" y="65"/>
                </a:cubicBezTo>
                <a:cubicBezTo>
                  <a:pt x="122" y="65"/>
                  <a:pt x="122" y="66"/>
                  <a:pt x="121" y="66"/>
                </a:cubicBezTo>
                <a:cubicBezTo>
                  <a:pt x="120" y="66"/>
                  <a:pt x="120" y="66"/>
                  <a:pt x="119" y="66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19" y="66"/>
                  <a:pt x="120" y="66"/>
                </a:cubicBezTo>
                <a:cubicBezTo>
                  <a:pt x="121" y="65"/>
                  <a:pt x="122" y="65"/>
                  <a:pt x="123" y="64"/>
                </a:cubicBezTo>
                <a:cubicBezTo>
                  <a:pt x="123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3" y="64"/>
                </a:cubicBezTo>
                <a:cubicBezTo>
                  <a:pt x="123" y="64"/>
                  <a:pt x="122" y="64"/>
                  <a:pt x="122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1" y="65"/>
                  <a:pt x="121" y="65"/>
                  <a:pt x="120" y="65"/>
                </a:cubicBezTo>
                <a:cubicBezTo>
                  <a:pt x="120" y="65"/>
                  <a:pt x="120" y="65"/>
                  <a:pt x="119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8" y="65"/>
                  <a:pt x="117" y="66"/>
                  <a:pt x="116" y="66"/>
                </a:cubicBezTo>
                <a:cubicBezTo>
                  <a:pt x="115" y="67"/>
                  <a:pt x="115" y="69"/>
                  <a:pt x="113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3" y="69"/>
                  <a:pt x="113" y="68"/>
                  <a:pt x="113" y="68"/>
                </a:cubicBezTo>
                <a:cubicBezTo>
                  <a:pt x="114" y="67"/>
                  <a:pt x="114" y="67"/>
                  <a:pt x="115" y="66"/>
                </a:cubicBezTo>
                <a:cubicBezTo>
                  <a:pt x="115" y="66"/>
                  <a:pt x="115" y="65"/>
                  <a:pt x="115" y="65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4" y="67"/>
                  <a:pt x="114" y="67"/>
                  <a:pt x="114" y="68"/>
                </a:cubicBezTo>
                <a:cubicBezTo>
                  <a:pt x="114" y="68"/>
                  <a:pt x="114" y="68"/>
                  <a:pt x="114" y="68"/>
                </a:cubicBezTo>
                <a:cubicBezTo>
                  <a:pt x="114" y="68"/>
                  <a:pt x="114" y="68"/>
                  <a:pt x="115" y="67"/>
                </a:cubicBezTo>
                <a:cubicBezTo>
                  <a:pt x="115" y="67"/>
                  <a:pt x="115" y="67"/>
                  <a:pt x="116" y="66"/>
                </a:cubicBezTo>
                <a:cubicBezTo>
                  <a:pt x="116" y="66"/>
                  <a:pt x="117" y="65"/>
                  <a:pt x="117" y="65"/>
                </a:cubicBezTo>
                <a:cubicBezTo>
                  <a:pt x="118" y="65"/>
                  <a:pt x="118" y="65"/>
                  <a:pt x="119" y="65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3"/>
                  <a:pt x="118" y="63"/>
                  <a:pt x="118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63"/>
                  <a:pt x="117" y="64"/>
                  <a:pt x="116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4"/>
                  <a:pt x="117" y="63"/>
                  <a:pt x="117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62"/>
                  <a:pt x="116" y="63"/>
                  <a:pt x="116" y="62"/>
                </a:cubicBezTo>
                <a:cubicBezTo>
                  <a:pt x="117" y="62"/>
                  <a:pt x="116" y="61"/>
                  <a:pt x="116" y="61"/>
                </a:cubicBezTo>
                <a:cubicBezTo>
                  <a:pt x="116" y="61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7" y="60"/>
                  <a:pt x="117" y="60"/>
                </a:cubicBezTo>
                <a:cubicBezTo>
                  <a:pt x="117" y="61"/>
                  <a:pt x="117" y="61"/>
                  <a:pt x="118" y="62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8" y="61"/>
                  <a:pt x="118" y="61"/>
                  <a:pt x="119" y="60"/>
                </a:cubicBezTo>
                <a:cubicBezTo>
                  <a:pt x="118" y="60"/>
                  <a:pt x="118" y="60"/>
                  <a:pt x="118" y="59"/>
                </a:cubicBezTo>
                <a:cubicBezTo>
                  <a:pt x="118" y="59"/>
                  <a:pt x="118" y="59"/>
                  <a:pt x="119" y="59"/>
                </a:cubicBezTo>
                <a:cubicBezTo>
                  <a:pt x="119" y="58"/>
                  <a:pt x="120" y="57"/>
                  <a:pt x="121" y="56"/>
                </a:cubicBezTo>
                <a:cubicBezTo>
                  <a:pt x="120" y="56"/>
                  <a:pt x="120" y="56"/>
                  <a:pt x="120" y="56"/>
                </a:cubicBezTo>
                <a:close/>
                <a:moveTo>
                  <a:pt x="124" y="58"/>
                </a:moveTo>
                <a:cubicBezTo>
                  <a:pt x="124" y="59"/>
                  <a:pt x="124" y="59"/>
                  <a:pt x="124" y="59"/>
                </a:cubicBezTo>
                <a:cubicBezTo>
                  <a:pt x="123" y="60"/>
                  <a:pt x="123" y="60"/>
                  <a:pt x="122" y="61"/>
                </a:cubicBezTo>
                <a:cubicBezTo>
                  <a:pt x="122" y="61"/>
                  <a:pt x="122" y="61"/>
                  <a:pt x="122" y="62"/>
                </a:cubicBezTo>
                <a:cubicBezTo>
                  <a:pt x="122" y="62"/>
                  <a:pt x="122" y="62"/>
                  <a:pt x="122" y="62"/>
                </a:cubicBezTo>
                <a:cubicBezTo>
                  <a:pt x="122" y="62"/>
                  <a:pt x="122" y="62"/>
                  <a:pt x="122" y="62"/>
                </a:cubicBezTo>
                <a:cubicBezTo>
                  <a:pt x="122" y="60"/>
                  <a:pt x="121" y="60"/>
                  <a:pt x="121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59"/>
                  <a:pt x="122" y="59"/>
                  <a:pt x="122" y="59"/>
                </a:cubicBezTo>
                <a:cubicBezTo>
                  <a:pt x="123" y="59"/>
                  <a:pt x="123" y="58"/>
                  <a:pt x="124" y="58"/>
                </a:cubicBezTo>
                <a:close/>
                <a:moveTo>
                  <a:pt x="122" y="62"/>
                </a:moveTo>
                <a:cubicBezTo>
                  <a:pt x="122" y="62"/>
                  <a:pt x="122" y="62"/>
                  <a:pt x="122" y="62"/>
                </a:cubicBezTo>
                <a:cubicBezTo>
                  <a:pt x="121" y="63"/>
                  <a:pt x="120" y="63"/>
                  <a:pt x="120" y="64"/>
                </a:cubicBezTo>
                <a:cubicBezTo>
                  <a:pt x="120" y="64"/>
                  <a:pt x="120" y="63"/>
                  <a:pt x="120" y="63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0" y="62"/>
                  <a:pt x="122" y="62"/>
                  <a:pt x="122" y="62"/>
                </a:cubicBezTo>
                <a:close/>
                <a:moveTo>
                  <a:pt x="119" y="62"/>
                </a:move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20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60"/>
                  <a:pt x="121" y="60"/>
                  <a:pt x="121" y="60"/>
                </a:cubicBezTo>
                <a:cubicBezTo>
                  <a:pt x="121" y="60"/>
                  <a:pt x="121" y="61"/>
                  <a:pt x="121" y="61"/>
                </a:cubicBezTo>
                <a:cubicBezTo>
                  <a:pt x="121" y="62"/>
                  <a:pt x="120" y="62"/>
                  <a:pt x="120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62"/>
                  <a:pt x="119" y="62"/>
                  <a:pt x="119" y="62"/>
                </a:cubicBezTo>
                <a:close/>
                <a:moveTo>
                  <a:pt x="108" y="46"/>
                </a:moveTo>
                <a:cubicBezTo>
                  <a:pt x="105" y="46"/>
                  <a:pt x="105" y="46"/>
                  <a:pt x="105" y="46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5" y="46"/>
                  <a:pt x="105" y="46"/>
                  <a:pt x="105" y="45"/>
                </a:cubicBezTo>
                <a:cubicBezTo>
                  <a:pt x="105" y="41"/>
                  <a:pt x="105" y="41"/>
                  <a:pt x="105" y="41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105" y="39"/>
                  <a:pt x="105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7" y="45"/>
                  <a:pt x="107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lose/>
                <a:moveTo>
                  <a:pt x="115" y="44"/>
                </a:moveTo>
                <a:cubicBezTo>
                  <a:pt x="115" y="45"/>
                  <a:pt x="115" y="45"/>
                  <a:pt x="114" y="46"/>
                </a:cubicBezTo>
                <a:cubicBezTo>
                  <a:pt x="114" y="46"/>
                  <a:pt x="113" y="46"/>
                  <a:pt x="112" y="46"/>
                </a:cubicBezTo>
                <a:cubicBezTo>
                  <a:pt x="112" y="46"/>
                  <a:pt x="111" y="46"/>
                  <a:pt x="111" y="46"/>
                </a:cubicBezTo>
                <a:cubicBezTo>
                  <a:pt x="110" y="46"/>
                  <a:pt x="110" y="45"/>
                  <a:pt x="110" y="45"/>
                </a:cubicBezTo>
                <a:cubicBezTo>
                  <a:pt x="110" y="44"/>
                  <a:pt x="110" y="43"/>
                  <a:pt x="111" y="43"/>
                </a:cubicBezTo>
                <a:cubicBezTo>
                  <a:pt x="110" y="42"/>
                  <a:pt x="110" y="41"/>
                  <a:pt x="110" y="41"/>
                </a:cubicBezTo>
                <a:cubicBezTo>
                  <a:pt x="110" y="40"/>
                  <a:pt x="110" y="40"/>
                  <a:pt x="111" y="39"/>
                </a:cubicBezTo>
                <a:cubicBezTo>
                  <a:pt x="111" y="39"/>
                  <a:pt x="112" y="39"/>
                  <a:pt x="112" y="39"/>
                </a:cubicBezTo>
                <a:cubicBezTo>
                  <a:pt x="113" y="39"/>
                  <a:pt x="114" y="39"/>
                  <a:pt x="114" y="39"/>
                </a:cubicBezTo>
                <a:cubicBezTo>
                  <a:pt x="115" y="39"/>
                  <a:pt x="115" y="40"/>
                  <a:pt x="115" y="40"/>
                </a:cubicBezTo>
                <a:cubicBezTo>
                  <a:pt x="115" y="41"/>
                  <a:pt x="114" y="42"/>
                  <a:pt x="114" y="42"/>
                </a:cubicBezTo>
                <a:cubicBezTo>
                  <a:pt x="115" y="43"/>
                  <a:pt x="115" y="44"/>
                  <a:pt x="115" y="44"/>
                </a:cubicBezTo>
                <a:close/>
                <a:moveTo>
                  <a:pt x="113" y="40"/>
                </a:moveTo>
                <a:cubicBezTo>
                  <a:pt x="113" y="41"/>
                  <a:pt x="113" y="41"/>
                  <a:pt x="113" y="42"/>
                </a:cubicBezTo>
                <a:cubicBezTo>
                  <a:pt x="113" y="41"/>
                  <a:pt x="112" y="41"/>
                  <a:pt x="112" y="41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3" y="39"/>
                  <a:pt x="113" y="39"/>
                  <a:pt x="113" y="40"/>
                </a:cubicBezTo>
                <a:close/>
                <a:moveTo>
                  <a:pt x="113" y="45"/>
                </a:moveTo>
                <a:cubicBezTo>
                  <a:pt x="113" y="45"/>
                  <a:pt x="113" y="46"/>
                  <a:pt x="113" y="46"/>
                </a:cubicBezTo>
                <a:cubicBezTo>
                  <a:pt x="113" y="46"/>
                  <a:pt x="113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4"/>
                  <a:pt x="112" y="43"/>
                  <a:pt x="112" y="43"/>
                </a:cubicBezTo>
                <a:cubicBezTo>
                  <a:pt x="112" y="43"/>
                  <a:pt x="113" y="44"/>
                  <a:pt x="113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45"/>
                  <a:pt x="113" y="45"/>
                  <a:pt x="113" y="45"/>
                </a:cubicBezTo>
                <a:close/>
                <a:moveTo>
                  <a:pt x="122" y="42"/>
                </a:moveTo>
                <a:cubicBezTo>
                  <a:pt x="122" y="44"/>
                  <a:pt x="122" y="45"/>
                  <a:pt x="121" y="45"/>
                </a:cubicBezTo>
                <a:cubicBezTo>
                  <a:pt x="121" y="46"/>
                  <a:pt x="120" y="46"/>
                  <a:pt x="119" y="46"/>
                </a:cubicBezTo>
                <a:cubicBezTo>
                  <a:pt x="118" y="46"/>
                  <a:pt x="118" y="46"/>
                  <a:pt x="117" y="46"/>
                </a:cubicBezTo>
                <a:cubicBezTo>
                  <a:pt x="117" y="46"/>
                  <a:pt x="117" y="45"/>
                  <a:pt x="117" y="45"/>
                </a:cubicBezTo>
                <a:cubicBezTo>
                  <a:pt x="117" y="45"/>
                  <a:pt x="117" y="44"/>
                  <a:pt x="117" y="44"/>
                </a:cubicBezTo>
                <a:cubicBezTo>
                  <a:pt x="117" y="44"/>
                  <a:pt x="118" y="44"/>
                  <a:pt x="118" y="44"/>
                </a:cubicBezTo>
                <a:cubicBezTo>
                  <a:pt x="118" y="44"/>
                  <a:pt x="118" y="44"/>
                  <a:pt x="119" y="44"/>
                </a:cubicBezTo>
                <a:cubicBezTo>
                  <a:pt x="119" y="44"/>
                  <a:pt x="119" y="45"/>
                  <a:pt x="119" y="45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46"/>
                  <a:pt x="118" y="46"/>
                  <a:pt x="118" y="46"/>
                </a:cubicBezTo>
                <a:cubicBezTo>
                  <a:pt x="118" y="46"/>
                  <a:pt x="118" y="46"/>
                  <a:pt x="119" y="46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20" y="46"/>
                  <a:pt x="120" y="44"/>
                  <a:pt x="120" y="43"/>
                </a:cubicBezTo>
                <a:cubicBezTo>
                  <a:pt x="120" y="43"/>
                  <a:pt x="119" y="43"/>
                  <a:pt x="119" y="43"/>
                </a:cubicBezTo>
                <a:cubicBezTo>
                  <a:pt x="118" y="43"/>
                  <a:pt x="118" y="43"/>
                  <a:pt x="117" y="43"/>
                </a:cubicBezTo>
                <a:cubicBezTo>
                  <a:pt x="117" y="42"/>
                  <a:pt x="117" y="42"/>
                  <a:pt x="117" y="41"/>
                </a:cubicBezTo>
                <a:cubicBezTo>
                  <a:pt x="117" y="40"/>
                  <a:pt x="117" y="40"/>
                  <a:pt x="117" y="39"/>
                </a:cubicBezTo>
                <a:cubicBezTo>
                  <a:pt x="118" y="39"/>
                  <a:pt x="119" y="39"/>
                  <a:pt x="119" y="39"/>
                </a:cubicBezTo>
                <a:cubicBezTo>
                  <a:pt x="120" y="39"/>
                  <a:pt x="121" y="39"/>
                  <a:pt x="121" y="40"/>
                </a:cubicBezTo>
                <a:cubicBezTo>
                  <a:pt x="122" y="40"/>
                  <a:pt x="122" y="41"/>
                  <a:pt x="122" y="42"/>
                </a:cubicBezTo>
                <a:close/>
                <a:moveTo>
                  <a:pt x="120" y="43"/>
                </a:moveTo>
                <a:cubicBezTo>
                  <a:pt x="120" y="43"/>
                  <a:pt x="120" y="43"/>
                  <a:pt x="119" y="43"/>
                </a:cubicBezTo>
                <a:cubicBezTo>
                  <a:pt x="119" y="43"/>
                  <a:pt x="119" y="43"/>
                  <a:pt x="119" y="41"/>
                </a:cubicBezTo>
                <a:cubicBezTo>
                  <a:pt x="119" y="41"/>
                  <a:pt x="119" y="40"/>
                  <a:pt x="119" y="40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0" y="39"/>
                  <a:pt x="120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lose/>
                <a:moveTo>
                  <a:pt x="129" y="44"/>
                </a:moveTo>
                <a:cubicBezTo>
                  <a:pt x="129" y="45"/>
                  <a:pt x="128" y="45"/>
                  <a:pt x="128" y="46"/>
                </a:cubicBezTo>
                <a:cubicBezTo>
                  <a:pt x="128" y="46"/>
                  <a:pt x="127" y="46"/>
                  <a:pt x="126" y="46"/>
                </a:cubicBezTo>
                <a:cubicBezTo>
                  <a:pt x="125" y="46"/>
                  <a:pt x="125" y="46"/>
                  <a:pt x="124" y="45"/>
                </a:cubicBezTo>
                <a:cubicBezTo>
                  <a:pt x="124" y="45"/>
                  <a:pt x="124" y="44"/>
                  <a:pt x="124" y="43"/>
                </a:cubicBezTo>
                <a:cubicBezTo>
                  <a:pt x="124" y="41"/>
                  <a:pt x="124" y="41"/>
                  <a:pt x="124" y="40"/>
                </a:cubicBezTo>
                <a:cubicBezTo>
                  <a:pt x="125" y="39"/>
                  <a:pt x="126" y="39"/>
                  <a:pt x="127" y="39"/>
                </a:cubicBezTo>
                <a:cubicBezTo>
                  <a:pt x="127" y="39"/>
                  <a:pt x="128" y="39"/>
                  <a:pt x="128" y="39"/>
                </a:cubicBezTo>
                <a:cubicBezTo>
                  <a:pt x="128" y="39"/>
                  <a:pt x="129" y="40"/>
                  <a:pt x="129" y="40"/>
                </a:cubicBezTo>
                <a:cubicBezTo>
                  <a:pt x="129" y="40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7" y="41"/>
                  <a:pt x="127" y="41"/>
                  <a:pt x="127" y="41"/>
                </a:cubicBezTo>
                <a:cubicBezTo>
                  <a:pt x="127" y="41"/>
                  <a:pt x="126" y="40"/>
                  <a:pt x="126" y="40"/>
                </a:cubicBezTo>
                <a:cubicBezTo>
                  <a:pt x="126" y="40"/>
                  <a:pt x="127" y="40"/>
                  <a:pt x="127" y="40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6" y="39"/>
                  <a:pt x="125" y="40"/>
                  <a:pt x="125" y="42"/>
                </a:cubicBezTo>
                <a:cubicBezTo>
                  <a:pt x="126" y="42"/>
                  <a:pt x="126" y="42"/>
                  <a:pt x="127" y="42"/>
                </a:cubicBezTo>
                <a:cubicBezTo>
                  <a:pt x="127" y="42"/>
                  <a:pt x="128" y="42"/>
                  <a:pt x="128" y="42"/>
                </a:cubicBezTo>
                <a:cubicBezTo>
                  <a:pt x="128" y="43"/>
                  <a:pt x="129" y="43"/>
                  <a:pt x="129" y="44"/>
                </a:cubicBezTo>
                <a:close/>
                <a:moveTo>
                  <a:pt x="127" y="44"/>
                </a:moveTo>
                <a:cubicBezTo>
                  <a:pt x="127" y="44"/>
                  <a:pt x="127" y="45"/>
                  <a:pt x="127" y="45"/>
                </a:cubicBezTo>
                <a:cubicBezTo>
                  <a:pt x="127" y="46"/>
                  <a:pt x="127" y="46"/>
                  <a:pt x="126" y="46"/>
                </a:cubicBezTo>
                <a:cubicBezTo>
                  <a:pt x="126" y="46"/>
                  <a:pt x="125" y="45"/>
                  <a:pt x="125" y="44"/>
                </a:cubicBezTo>
                <a:cubicBezTo>
                  <a:pt x="125" y="44"/>
                  <a:pt x="125" y="43"/>
                  <a:pt x="125" y="43"/>
                </a:cubicBezTo>
                <a:cubicBezTo>
                  <a:pt x="125" y="43"/>
                  <a:pt x="125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7" y="42"/>
                  <a:pt x="127" y="43"/>
                  <a:pt x="127" y="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3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accent3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</p:sldLayoutIdLst>
  <p:transition>
    <p:wipe dir="d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rgbClr val="990099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3.w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6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7.w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.w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0.w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1.w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1.w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3.w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3.w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.w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6.w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7.w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w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0.w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D:\My%20ApplicationData\QQ\407752345\Image\C2C\6%7d%604(O5%25BK344@@6GS3(Z$3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Word_97_-_2003___1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oleObject" Target="../embeddings/Microsoft_Word_97_-_2003___2.doc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datasheet.com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lldatasheet.com/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0.emf"/><Relationship Id="rId4" Type="http://schemas.openxmlformats.org/officeDocument/2006/relationships/oleObject" Target="../embeddings/Microsoft_Word_97_-_2003___3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3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5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619375" y="911225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dist">
              <a:lnSpc>
                <a:spcPct val="130000"/>
              </a:lnSpc>
              <a:spcBef>
                <a:spcPct val="5000"/>
              </a:spcBef>
              <a:defRPr/>
            </a:pPr>
            <a:r>
              <a:rPr lang="zh-CN" altLang="en-US" sz="36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计算机组成原理</a:t>
            </a:r>
            <a:r>
              <a:rPr lang="en-US" altLang="zh-CN" sz="1100" dirty="0">
                <a:solidFill>
                  <a:schemeClr val="tx2"/>
                </a:solidFill>
                <a:latin typeface="Arial" charset="0"/>
                <a:ea typeface="宋体" pitchFamily="2" charset="-122"/>
              </a:rPr>
              <a:t> </a:t>
            </a:r>
            <a:endParaRPr lang="en-US" altLang="zh-CN" b="0" dirty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2943225" y="4603750"/>
            <a:ext cx="33988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762000">
              <a:lnSpc>
                <a:spcPct val="125000"/>
              </a:lnSpc>
              <a:spcBef>
                <a:spcPct val="2000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20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月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78" name="Group 13"/>
          <p:cNvGrpSpPr>
            <a:grpSpLocks/>
          </p:cNvGrpSpPr>
          <p:nvPr/>
        </p:nvGrpSpPr>
        <p:grpSpPr bwMode="auto">
          <a:xfrm>
            <a:off x="457200" y="838200"/>
            <a:ext cx="7781925" cy="1052513"/>
            <a:chOff x="288" y="528"/>
            <a:chExt cx="4902" cy="663"/>
          </a:xfrm>
        </p:grpSpPr>
        <p:sp>
          <p:nvSpPr>
            <p:cNvPr id="3079" name="Rectangle 14"/>
            <p:cNvSpPr>
              <a:spLocks noChangeArrowheads="1"/>
            </p:cNvSpPr>
            <p:nvPr/>
          </p:nvSpPr>
          <p:spPr bwMode="auto">
            <a:xfrm>
              <a:off x="457" y="596"/>
              <a:ext cx="256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0" name="Rectangle 15"/>
            <p:cNvSpPr>
              <a:spLocks noChangeArrowheads="1"/>
            </p:cNvSpPr>
            <p:nvPr/>
          </p:nvSpPr>
          <p:spPr bwMode="auto">
            <a:xfrm>
              <a:off x="681" y="596"/>
              <a:ext cx="191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1" name="Rectangle 16"/>
            <p:cNvSpPr>
              <a:spLocks noChangeArrowheads="1"/>
            </p:cNvSpPr>
            <p:nvPr/>
          </p:nvSpPr>
          <p:spPr bwMode="auto">
            <a:xfrm>
              <a:off x="530" y="862"/>
              <a:ext cx="246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2" name="Rectangle 17"/>
            <p:cNvSpPr>
              <a:spLocks noChangeArrowheads="1"/>
            </p:cNvSpPr>
            <p:nvPr/>
          </p:nvSpPr>
          <p:spPr bwMode="auto">
            <a:xfrm>
              <a:off x="746" y="862"/>
              <a:ext cx="215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3" name="Rectangle 18"/>
            <p:cNvSpPr>
              <a:spLocks noChangeArrowheads="1"/>
            </p:cNvSpPr>
            <p:nvPr/>
          </p:nvSpPr>
          <p:spPr bwMode="auto">
            <a:xfrm>
              <a:off x="288" y="816"/>
              <a:ext cx="327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4" name="Rectangle 19"/>
            <p:cNvSpPr>
              <a:spLocks noChangeArrowheads="1"/>
            </p:cNvSpPr>
            <p:nvPr/>
          </p:nvSpPr>
          <p:spPr bwMode="auto">
            <a:xfrm>
              <a:off x="659" y="528"/>
              <a:ext cx="18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85" name="Rectangle 20"/>
            <p:cNvSpPr>
              <a:spLocks noChangeArrowheads="1"/>
            </p:cNvSpPr>
            <p:nvPr/>
          </p:nvSpPr>
          <p:spPr bwMode="auto">
            <a:xfrm flipV="1">
              <a:off x="384" y="1056"/>
              <a:ext cx="4806" cy="2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B8B8E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441575"/>
            <a:ext cx="33988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dist" defTabSz="762000" eaLnBrk="0" hangingPunct="0">
              <a:lnSpc>
                <a:spcPct val="125000"/>
              </a:lnSpc>
              <a:buClrTx/>
              <a:buFontTx/>
              <a:buNone/>
            </a:pPr>
            <a:r>
              <a:rPr lang="zh-CN" altLang="en-US" sz="2400" dirty="0">
                <a:solidFill>
                  <a:srgbClr val="000080"/>
                </a:solidFill>
                <a:latin typeface="黑体" pitchFamily="2" charset="-122"/>
                <a:ea typeface="黑体" pitchFamily="2" charset="-122"/>
              </a:rPr>
              <a:t>西 南 交 通 大 学</a:t>
            </a:r>
          </a:p>
          <a:p>
            <a:pPr algn="dist" defTabSz="762000" eaLnBrk="0" hangingPunct="0">
              <a:lnSpc>
                <a:spcPct val="125000"/>
              </a:lnSpc>
              <a:buClrTx/>
              <a:buFontTx/>
              <a:buNone/>
            </a:pPr>
            <a:r>
              <a:rPr lang="zh-CN" altLang="en-US" sz="2400" dirty="0" smtClean="0">
                <a:solidFill>
                  <a:srgbClr val="000080"/>
                </a:solidFill>
                <a:latin typeface="黑体" pitchFamily="2" charset="-122"/>
                <a:ea typeface="黑体" pitchFamily="2" charset="-122"/>
              </a:rPr>
              <a:t>计算机与人工智能学院</a:t>
            </a:r>
            <a:endParaRPr lang="zh-CN" altLang="en-US" sz="2400" dirty="0">
              <a:solidFill>
                <a:srgbClr val="00008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30"/>
          <p:cNvGrpSpPr>
            <a:grpSpLocks/>
          </p:cNvGrpSpPr>
          <p:nvPr/>
        </p:nvGrpSpPr>
        <p:grpSpPr bwMode="auto">
          <a:xfrm>
            <a:off x="1951038" y="404813"/>
            <a:ext cx="5357812" cy="2024062"/>
            <a:chOff x="2130" y="5082"/>
            <a:chExt cx="5625" cy="2755"/>
          </a:xfrm>
        </p:grpSpPr>
        <p:grpSp>
          <p:nvGrpSpPr>
            <p:cNvPr id="12292" name="Group 31"/>
            <p:cNvGrpSpPr>
              <a:grpSpLocks/>
            </p:cNvGrpSpPr>
            <p:nvPr/>
          </p:nvGrpSpPr>
          <p:grpSpPr bwMode="auto">
            <a:xfrm>
              <a:off x="2130" y="5082"/>
              <a:ext cx="2175" cy="2580"/>
              <a:chOff x="2130" y="5082"/>
              <a:chExt cx="2175" cy="2580"/>
            </a:xfrm>
          </p:grpSpPr>
          <p:sp>
            <p:nvSpPr>
              <p:cNvPr id="12305" name="Text Box 32"/>
              <p:cNvSpPr txBox="1">
                <a:spLocks noChangeArrowheads="1"/>
              </p:cNvSpPr>
              <p:nvPr/>
            </p:nvSpPr>
            <p:spPr bwMode="auto">
              <a:xfrm>
                <a:off x="2745" y="5082"/>
                <a:ext cx="1215" cy="43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CPU</a:t>
                </a:r>
              </a:p>
            </p:txBody>
          </p:sp>
          <p:sp>
            <p:nvSpPr>
              <p:cNvPr id="12306" name="Text Box 33"/>
              <p:cNvSpPr txBox="1">
                <a:spLocks noChangeArrowheads="1"/>
              </p:cNvSpPr>
              <p:nvPr/>
            </p:nvSpPr>
            <p:spPr bwMode="auto">
              <a:xfrm>
                <a:off x="2146" y="5804"/>
                <a:ext cx="97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Cache</a:t>
                </a:r>
              </a:p>
            </p:txBody>
          </p:sp>
          <p:sp>
            <p:nvSpPr>
              <p:cNvPr id="12307" name="Text Box 34"/>
              <p:cNvSpPr txBox="1">
                <a:spLocks noChangeArrowheads="1"/>
              </p:cNvSpPr>
              <p:nvPr/>
            </p:nvSpPr>
            <p:spPr bwMode="auto">
              <a:xfrm>
                <a:off x="2430" y="6507"/>
                <a:ext cx="160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主存储器</a:t>
                </a:r>
              </a:p>
            </p:txBody>
          </p:sp>
          <p:sp>
            <p:nvSpPr>
              <p:cNvPr id="12308" name="Text Box 35"/>
              <p:cNvSpPr txBox="1">
                <a:spLocks noChangeArrowheads="1"/>
              </p:cNvSpPr>
              <p:nvPr/>
            </p:nvSpPr>
            <p:spPr bwMode="auto">
              <a:xfrm>
                <a:off x="2130" y="7272"/>
                <a:ext cx="217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辅助存储器</a:t>
                </a:r>
              </a:p>
            </p:txBody>
          </p:sp>
          <p:sp>
            <p:nvSpPr>
              <p:cNvPr id="12309" name="Line 36"/>
              <p:cNvSpPr>
                <a:spLocks noChangeShapeType="1"/>
              </p:cNvSpPr>
              <p:nvPr/>
            </p:nvSpPr>
            <p:spPr bwMode="auto">
              <a:xfrm>
                <a:off x="3525" y="5520"/>
                <a:ext cx="0" cy="99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310" name="Line 37"/>
              <p:cNvSpPr>
                <a:spLocks noChangeShapeType="1"/>
              </p:cNvSpPr>
              <p:nvPr/>
            </p:nvSpPr>
            <p:spPr bwMode="auto">
              <a:xfrm>
                <a:off x="3240" y="6900"/>
                <a:ext cx="0" cy="37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311" name="Line 38"/>
              <p:cNvSpPr>
                <a:spLocks noChangeShapeType="1"/>
              </p:cNvSpPr>
              <p:nvPr/>
            </p:nvSpPr>
            <p:spPr bwMode="auto">
              <a:xfrm>
                <a:off x="2910" y="5490"/>
                <a:ext cx="0" cy="31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312" name="Line 39"/>
              <p:cNvSpPr>
                <a:spLocks noChangeShapeType="1"/>
              </p:cNvSpPr>
              <p:nvPr/>
            </p:nvSpPr>
            <p:spPr bwMode="auto">
              <a:xfrm>
                <a:off x="2910" y="6195"/>
                <a:ext cx="0" cy="31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2293" name="Line 40"/>
            <p:cNvSpPr>
              <a:spLocks noChangeShapeType="1"/>
            </p:cNvSpPr>
            <p:nvPr/>
          </p:nvSpPr>
          <p:spPr bwMode="auto">
            <a:xfrm flipV="1">
              <a:off x="5310" y="5768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294" name="Line 41"/>
            <p:cNvSpPr>
              <a:spLocks noChangeShapeType="1"/>
            </p:cNvSpPr>
            <p:nvPr/>
          </p:nvSpPr>
          <p:spPr bwMode="auto">
            <a:xfrm flipV="1">
              <a:off x="6314" y="5768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295" name="Line 42"/>
            <p:cNvSpPr>
              <a:spLocks noChangeShapeType="1"/>
            </p:cNvSpPr>
            <p:nvPr/>
          </p:nvSpPr>
          <p:spPr bwMode="auto">
            <a:xfrm flipV="1">
              <a:off x="7260" y="5796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296" name="Text Box 43"/>
            <p:cNvSpPr txBox="1">
              <a:spLocks noChangeArrowheads="1"/>
            </p:cNvSpPr>
            <p:nvPr/>
          </p:nvSpPr>
          <p:spPr bwMode="auto">
            <a:xfrm>
              <a:off x="4935" y="5340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高</a:t>
              </a:r>
            </a:p>
          </p:txBody>
        </p:sp>
        <p:sp>
          <p:nvSpPr>
            <p:cNvPr id="12297" name="Text Box 44"/>
            <p:cNvSpPr txBox="1">
              <a:spLocks noChangeArrowheads="1"/>
            </p:cNvSpPr>
            <p:nvPr/>
          </p:nvSpPr>
          <p:spPr bwMode="auto">
            <a:xfrm>
              <a:off x="5950" y="5346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高</a:t>
              </a:r>
            </a:p>
          </p:txBody>
        </p:sp>
        <p:sp>
          <p:nvSpPr>
            <p:cNvPr id="12298" name="Text Box 45"/>
            <p:cNvSpPr txBox="1">
              <a:spLocks noChangeArrowheads="1"/>
            </p:cNvSpPr>
            <p:nvPr/>
          </p:nvSpPr>
          <p:spPr bwMode="auto">
            <a:xfrm>
              <a:off x="4945" y="7394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低</a:t>
              </a:r>
            </a:p>
          </p:txBody>
        </p:sp>
        <p:sp>
          <p:nvSpPr>
            <p:cNvPr id="12299" name="Text Box 46"/>
            <p:cNvSpPr txBox="1">
              <a:spLocks noChangeArrowheads="1"/>
            </p:cNvSpPr>
            <p:nvPr/>
          </p:nvSpPr>
          <p:spPr bwMode="auto">
            <a:xfrm>
              <a:off x="5950" y="7407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低</a:t>
              </a:r>
            </a:p>
          </p:txBody>
        </p:sp>
        <p:sp>
          <p:nvSpPr>
            <p:cNvPr id="12300" name="Text Box 47"/>
            <p:cNvSpPr txBox="1">
              <a:spLocks noChangeArrowheads="1"/>
            </p:cNvSpPr>
            <p:nvPr/>
          </p:nvSpPr>
          <p:spPr bwMode="auto">
            <a:xfrm>
              <a:off x="6865" y="5359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小</a:t>
              </a:r>
            </a:p>
          </p:txBody>
        </p:sp>
        <p:sp>
          <p:nvSpPr>
            <p:cNvPr id="12301" name="Text Box 48"/>
            <p:cNvSpPr txBox="1">
              <a:spLocks noChangeArrowheads="1"/>
            </p:cNvSpPr>
            <p:nvPr/>
          </p:nvSpPr>
          <p:spPr bwMode="auto">
            <a:xfrm>
              <a:off x="6865" y="7407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大</a:t>
              </a:r>
            </a:p>
          </p:txBody>
        </p:sp>
        <p:sp>
          <p:nvSpPr>
            <p:cNvPr id="12302" name="Text Box 49"/>
            <p:cNvSpPr txBox="1">
              <a:spLocks noChangeArrowheads="1"/>
            </p:cNvSpPr>
            <p:nvPr/>
          </p:nvSpPr>
          <p:spPr bwMode="auto">
            <a:xfrm>
              <a:off x="5280" y="5888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速度</a:t>
              </a:r>
            </a:p>
          </p:txBody>
        </p:sp>
        <p:sp>
          <p:nvSpPr>
            <p:cNvPr id="12303" name="Text Box 50"/>
            <p:cNvSpPr txBox="1">
              <a:spLocks noChangeArrowheads="1"/>
            </p:cNvSpPr>
            <p:nvPr/>
          </p:nvSpPr>
          <p:spPr bwMode="auto">
            <a:xfrm>
              <a:off x="6270" y="5914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价格</a:t>
              </a:r>
            </a:p>
          </p:txBody>
        </p:sp>
        <p:sp>
          <p:nvSpPr>
            <p:cNvPr id="12304" name="Text Box 51"/>
            <p:cNvSpPr txBox="1">
              <a:spLocks noChangeArrowheads="1"/>
            </p:cNvSpPr>
            <p:nvPr/>
          </p:nvSpPr>
          <p:spPr bwMode="auto">
            <a:xfrm>
              <a:off x="7215" y="5940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容量</a:t>
              </a:r>
            </a:p>
          </p:txBody>
        </p:sp>
      </p:grpSp>
      <p:sp>
        <p:nvSpPr>
          <p:cNvPr id="12291" name="Rectangle 55"/>
          <p:cNvSpPr>
            <a:spLocks noChangeArrowheads="1"/>
          </p:cNvSpPr>
          <p:nvPr/>
        </p:nvSpPr>
        <p:spPr bwMode="auto">
          <a:xfrm>
            <a:off x="466725" y="2635250"/>
            <a:ext cx="8389938" cy="3621088"/>
          </a:xfrm>
          <a:prstGeom prst="rect">
            <a:avLst/>
          </a:prstGeom>
          <a:noFill/>
          <a:ln w="28575" algn="ctr">
            <a:solidFill>
              <a:srgbClr val="00725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  存放少量内存数据的副本，速度很快，可与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速度匹配。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200" dirty="0">
                <a:solidFill>
                  <a:srgbClr val="003300"/>
                </a:solidFill>
                <a:latin typeface="黑体" pitchFamily="2" charset="-122"/>
                <a:ea typeface="黑体" pitchFamily="2" charset="-122"/>
              </a:rPr>
              <a:t>     （与主存之间有数据映射算法、淘汰算法）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）主存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  能由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直接编程访问。运行的程序及数据要放在主存中。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）辅存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  存放需联机保存但暂不使用的程序与数据。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  当要运行其中的程序时，先把传到内存再运行。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5"/>
          <p:cNvSpPr>
            <a:spLocks noChangeArrowheads="1"/>
          </p:cNvSpPr>
          <p:nvPr/>
        </p:nvSpPr>
        <p:spPr bwMode="auto">
          <a:xfrm>
            <a:off x="611188" y="509588"/>
            <a:ext cx="8532812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步：确定芯片数目、芯片工作的地址区域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步：确定各芯片的片选信号逻辑</a:t>
            </a:r>
          </a:p>
        </p:txBody>
      </p:sp>
      <p:sp>
        <p:nvSpPr>
          <p:cNvPr id="94211" name="Text Box 7"/>
          <p:cNvSpPr txBox="1">
            <a:spLocks noChangeArrowheads="1"/>
          </p:cNvSpPr>
          <p:nvPr/>
        </p:nvSpPr>
        <p:spPr bwMode="auto">
          <a:xfrm>
            <a:off x="2225675" y="3157538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4212" name="Group 8"/>
          <p:cNvGrpSpPr>
            <a:grpSpLocks/>
          </p:cNvGrpSpPr>
          <p:nvPr/>
        </p:nvGrpSpPr>
        <p:grpSpPr bwMode="auto">
          <a:xfrm>
            <a:off x="5583238" y="2825750"/>
            <a:ext cx="2552700" cy="3159125"/>
            <a:chOff x="4065" y="10317"/>
            <a:chExt cx="2670" cy="3408"/>
          </a:xfrm>
        </p:grpSpPr>
        <p:sp>
          <p:nvSpPr>
            <p:cNvPr id="94248" name="Text Box 9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7 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   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4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3   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6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4249" name="Rectangle 10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4250" name="Group 11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4270" name="Text Box 12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4271" name="Freeform 13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4251" name="Text Box 14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4252" name="Group 15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4265" name="Text Box 16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4266" name="Text Box 17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4267" name="Group 18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426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4269" name="Freeform 20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4253" name="Group 21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4260" name="Text Box 2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4261" name="Text Box 2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4262" name="Group 2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426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4264" name="Freeform 2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4254" name="Group 27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4255" name="Text Box 2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4256" name="Text Box 2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4257" name="Group 3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425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4259" name="Freeform 3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4213" name="Group 33"/>
          <p:cNvGrpSpPr>
            <a:grpSpLocks/>
          </p:cNvGrpSpPr>
          <p:nvPr/>
        </p:nvGrpSpPr>
        <p:grpSpPr bwMode="auto">
          <a:xfrm>
            <a:off x="1795463" y="2816225"/>
            <a:ext cx="2992437" cy="419100"/>
            <a:chOff x="1380" y="6420"/>
            <a:chExt cx="3915" cy="480"/>
          </a:xfrm>
        </p:grpSpPr>
        <p:sp>
          <p:nvSpPr>
            <p:cNvPr id="94245" name="Text Box 34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4246" name="Text Box 35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4247" name="Text Box 36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4214" name="Group 37"/>
          <p:cNvGrpSpPr>
            <a:grpSpLocks/>
          </p:cNvGrpSpPr>
          <p:nvPr/>
        </p:nvGrpSpPr>
        <p:grpSpPr bwMode="auto">
          <a:xfrm>
            <a:off x="1624013" y="3163888"/>
            <a:ext cx="4660900" cy="735012"/>
            <a:chOff x="1995" y="6207"/>
            <a:chExt cx="4875" cy="843"/>
          </a:xfrm>
        </p:grpSpPr>
        <p:grpSp>
          <p:nvGrpSpPr>
            <p:cNvPr id="94241" name="Group 3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4243" name="Text Box 3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4244" name="Text Box 4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4242" name="Line 4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15" name="Group 42"/>
          <p:cNvGrpSpPr>
            <a:grpSpLocks/>
          </p:cNvGrpSpPr>
          <p:nvPr/>
        </p:nvGrpSpPr>
        <p:grpSpPr bwMode="auto">
          <a:xfrm>
            <a:off x="1638300" y="3832225"/>
            <a:ext cx="4660900" cy="735013"/>
            <a:chOff x="1995" y="6207"/>
            <a:chExt cx="4875" cy="843"/>
          </a:xfrm>
        </p:grpSpPr>
        <p:grpSp>
          <p:nvGrpSpPr>
            <p:cNvPr id="94237" name="Group 43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4239" name="Text Box 44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4240" name="Text Box 45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4238" name="Line 46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16" name="Group 47"/>
          <p:cNvGrpSpPr>
            <a:grpSpLocks/>
          </p:cNvGrpSpPr>
          <p:nvPr/>
        </p:nvGrpSpPr>
        <p:grpSpPr bwMode="auto">
          <a:xfrm>
            <a:off x="1652588" y="4433888"/>
            <a:ext cx="4660900" cy="736600"/>
            <a:chOff x="1995" y="6207"/>
            <a:chExt cx="4875" cy="843"/>
          </a:xfrm>
        </p:grpSpPr>
        <p:grpSp>
          <p:nvGrpSpPr>
            <p:cNvPr id="94233" name="Group 4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4235" name="Text Box 4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4236" name="Text Box 5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4234" name="Line 5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17" name="Group 52"/>
          <p:cNvGrpSpPr>
            <a:grpSpLocks/>
          </p:cNvGrpSpPr>
          <p:nvPr/>
        </p:nvGrpSpPr>
        <p:grpSpPr bwMode="auto">
          <a:xfrm>
            <a:off x="1925638" y="5076825"/>
            <a:ext cx="3700462" cy="735013"/>
            <a:chOff x="2280" y="6207"/>
            <a:chExt cx="3870" cy="843"/>
          </a:xfrm>
        </p:grpSpPr>
        <p:sp>
          <p:nvSpPr>
            <p:cNvPr id="94231" name="Text Box 53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4232" name="Text Box 54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4218" name="Line 55"/>
          <p:cNvSpPr>
            <a:spLocks noChangeShapeType="1"/>
          </p:cNvSpPr>
          <p:nvPr/>
        </p:nvSpPr>
        <p:spPr bwMode="auto">
          <a:xfrm>
            <a:off x="2794000" y="3178175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4219" name="Group 56"/>
          <p:cNvGrpSpPr>
            <a:grpSpLocks/>
          </p:cNvGrpSpPr>
          <p:nvPr/>
        </p:nvGrpSpPr>
        <p:grpSpPr bwMode="auto">
          <a:xfrm>
            <a:off x="892175" y="5305425"/>
            <a:ext cx="960438" cy="433388"/>
            <a:chOff x="919" y="1559"/>
            <a:chExt cx="1005" cy="495"/>
          </a:xfrm>
        </p:grpSpPr>
        <p:sp>
          <p:nvSpPr>
            <p:cNvPr id="94229" name="Text Box 57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4230" name="Line 58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20" name="Group 59"/>
          <p:cNvGrpSpPr>
            <a:grpSpLocks/>
          </p:cNvGrpSpPr>
          <p:nvPr/>
        </p:nvGrpSpPr>
        <p:grpSpPr bwMode="auto">
          <a:xfrm>
            <a:off x="892175" y="4676775"/>
            <a:ext cx="960438" cy="431800"/>
            <a:chOff x="919" y="1559"/>
            <a:chExt cx="1005" cy="495"/>
          </a:xfrm>
        </p:grpSpPr>
        <p:sp>
          <p:nvSpPr>
            <p:cNvPr id="94227" name="Text Box 60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4228" name="Line 61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21" name="Group 62"/>
          <p:cNvGrpSpPr>
            <a:grpSpLocks/>
          </p:cNvGrpSpPr>
          <p:nvPr/>
        </p:nvGrpSpPr>
        <p:grpSpPr bwMode="auto">
          <a:xfrm>
            <a:off x="892175" y="3943350"/>
            <a:ext cx="960438" cy="431800"/>
            <a:chOff x="919" y="1559"/>
            <a:chExt cx="1005" cy="495"/>
          </a:xfrm>
        </p:grpSpPr>
        <p:sp>
          <p:nvSpPr>
            <p:cNvPr id="94225" name="Text Box 6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4226" name="Line 6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222" name="Group 65"/>
          <p:cNvGrpSpPr>
            <a:grpSpLocks/>
          </p:cNvGrpSpPr>
          <p:nvPr/>
        </p:nvGrpSpPr>
        <p:grpSpPr bwMode="auto">
          <a:xfrm>
            <a:off x="863600" y="3205163"/>
            <a:ext cx="960438" cy="431800"/>
            <a:chOff x="919" y="1559"/>
            <a:chExt cx="1005" cy="495"/>
          </a:xfrm>
        </p:grpSpPr>
        <p:sp>
          <p:nvSpPr>
            <p:cNvPr id="94223" name="Text Box 6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4224" name="Line 6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2262188" y="746125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5235" name="Group 4"/>
          <p:cNvGrpSpPr>
            <a:grpSpLocks/>
          </p:cNvGrpSpPr>
          <p:nvPr/>
        </p:nvGrpSpPr>
        <p:grpSpPr bwMode="auto">
          <a:xfrm>
            <a:off x="5619750" y="414338"/>
            <a:ext cx="2552700" cy="3159125"/>
            <a:chOff x="4065" y="10317"/>
            <a:chExt cx="2670" cy="3408"/>
          </a:xfrm>
        </p:grpSpPr>
        <p:sp>
          <p:nvSpPr>
            <p:cNvPr id="95298" name="Text Box 5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7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4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3 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8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5299" name="Rectangle 6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5300" name="Group 7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5320" name="Text Box 8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5321" name="Freeform 9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5301" name="Text Box 10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5302" name="Group 11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5315" name="Text Box 1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6" name="Text Box 1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7" name="Group 1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9" name="Freeform 1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3" name="Group 17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5310" name="Text Box 1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1" name="Text Box 1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2" name="Group 2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4" name="Freeform 2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4" name="Group 23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5305" name="Text Box 24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06" name="Text Box 25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07" name="Group 26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0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09" name="Freeform 28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5236" name="Group 29"/>
          <p:cNvGrpSpPr>
            <a:grpSpLocks/>
          </p:cNvGrpSpPr>
          <p:nvPr/>
        </p:nvGrpSpPr>
        <p:grpSpPr bwMode="auto">
          <a:xfrm>
            <a:off x="1831975" y="404813"/>
            <a:ext cx="3027363" cy="419100"/>
            <a:chOff x="1380" y="6420"/>
            <a:chExt cx="3915" cy="480"/>
          </a:xfrm>
        </p:grpSpPr>
        <p:sp>
          <p:nvSpPr>
            <p:cNvPr id="95295" name="Text Box 30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6" name="Text Box 31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7" name="Text Box 32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5237" name="Group 33"/>
          <p:cNvGrpSpPr>
            <a:grpSpLocks/>
          </p:cNvGrpSpPr>
          <p:nvPr/>
        </p:nvGrpSpPr>
        <p:grpSpPr bwMode="auto">
          <a:xfrm>
            <a:off x="1660525" y="752475"/>
            <a:ext cx="4660900" cy="735013"/>
            <a:chOff x="1995" y="6207"/>
            <a:chExt cx="4875" cy="843"/>
          </a:xfrm>
        </p:grpSpPr>
        <p:grpSp>
          <p:nvGrpSpPr>
            <p:cNvPr id="95291" name="Group 3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93" name="Text Box 3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4" name="Text Box 3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92" name="Line 3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8" name="Group 38"/>
          <p:cNvGrpSpPr>
            <a:grpSpLocks/>
          </p:cNvGrpSpPr>
          <p:nvPr/>
        </p:nvGrpSpPr>
        <p:grpSpPr bwMode="auto">
          <a:xfrm>
            <a:off x="1674813" y="1420813"/>
            <a:ext cx="4660900" cy="735012"/>
            <a:chOff x="1995" y="6207"/>
            <a:chExt cx="4875" cy="843"/>
          </a:xfrm>
        </p:grpSpPr>
        <p:grpSp>
          <p:nvGrpSpPr>
            <p:cNvPr id="95287" name="Group 39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9" name="Text Box 40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0" name="Text Box 41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8" name="Line 42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9" name="Group 43"/>
          <p:cNvGrpSpPr>
            <a:grpSpLocks/>
          </p:cNvGrpSpPr>
          <p:nvPr/>
        </p:nvGrpSpPr>
        <p:grpSpPr bwMode="auto">
          <a:xfrm>
            <a:off x="1689100" y="2022475"/>
            <a:ext cx="4660900" cy="736600"/>
            <a:chOff x="1995" y="6207"/>
            <a:chExt cx="4875" cy="843"/>
          </a:xfrm>
        </p:grpSpPr>
        <p:grpSp>
          <p:nvGrpSpPr>
            <p:cNvPr id="95283" name="Group 4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5" name="Text Box 4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5286" name="Text Box 4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4" name="Line 4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0" name="Group 48"/>
          <p:cNvGrpSpPr>
            <a:grpSpLocks/>
          </p:cNvGrpSpPr>
          <p:nvPr/>
        </p:nvGrpSpPr>
        <p:grpSpPr bwMode="auto">
          <a:xfrm>
            <a:off x="1962150" y="2665413"/>
            <a:ext cx="3700463" cy="735012"/>
            <a:chOff x="2280" y="6207"/>
            <a:chExt cx="3870" cy="843"/>
          </a:xfrm>
        </p:grpSpPr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5282" name="Text Box 50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5241" name="Line 51"/>
          <p:cNvSpPr>
            <a:spLocks noChangeShapeType="1"/>
          </p:cNvSpPr>
          <p:nvPr/>
        </p:nvSpPr>
        <p:spPr bwMode="auto">
          <a:xfrm>
            <a:off x="2828925" y="766763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5242" name="Group 52"/>
          <p:cNvGrpSpPr>
            <a:grpSpLocks/>
          </p:cNvGrpSpPr>
          <p:nvPr/>
        </p:nvGrpSpPr>
        <p:grpSpPr bwMode="auto">
          <a:xfrm>
            <a:off x="928688" y="2894013"/>
            <a:ext cx="960437" cy="433387"/>
            <a:chOff x="919" y="1559"/>
            <a:chExt cx="1005" cy="495"/>
          </a:xfrm>
        </p:grpSpPr>
        <p:sp>
          <p:nvSpPr>
            <p:cNvPr id="95279" name="Text Box 5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5280" name="Line 5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3" name="Group 55"/>
          <p:cNvGrpSpPr>
            <a:grpSpLocks/>
          </p:cNvGrpSpPr>
          <p:nvPr/>
        </p:nvGrpSpPr>
        <p:grpSpPr bwMode="auto">
          <a:xfrm>
            <a:off x="928688" y="2265363"/>
            <a:ext cx="960437" cy="431800"/>
            <a:chOff x="919" y="1559"/>
            <a:chExt cx="1005" cy="495"/>
          </a:xfrm>
        </p:grpSpPr>
        <p:sp>
          <p:nvSpPr>
            <p:cNvPr id="95277" name="Text Box 5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5278" name="Line 5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4" name="Group 58"/>
          <p:cNvGrpSpPr>
            <a:grpSpLocks/>
          </p:cNvGrpSpPr>
          <p:nvPr/>
        </p:nvGrpSpPr>
        <p:grpSpPr bwMode="auto">
          <a:xfrm>
            <a:off x="928688" y="1531938"/>
            <a:ext cx="960437" cy="431800"/>
            <a:chOff x="919" y="1559"/>
            <a:chExt cx="1005" cy="495"/>
          </a:xfrm>
        </p:grpSpPr>
        <p:sp>
          <p:nvSpPr>
            <p:cNvPr id="95275" name="Text Box 59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5276" name="Line 60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5" name="Group 61"/>
          <p:cNvGrpSpPr>
            <a:grpSpLocks/>
          </p:cNvGrpSpPr>
          <p:nvPr/>
        </p:nvGrpSpPr>
        <p:grpSpPr bwMode="auto">
          <a:xfrm>
            <a:off x="900113" y="793750"/>
            <a:ext cx="960437" cy="431800"/>
            <a:chOff x="919" y="1559"/>
            <a:chExt cx="1005" cy="495"/>
          </a:xfrm>
        </p:grpSpPr>
        <p:sp>
          <p:nvSpPr>
            <p:cNvPr id="95273" name="Text Box 62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5274" name="Line 63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897112" name="Rectangle 88"/>
          <p:cNvSpPr>
            <a:spLocks noChangeArrowheads="1"/>
          </p:cNvSpPr>
          <p:nvPr/>
        </p:nvSpPr>
        <p:spPr bwMode="auto">
          <a:xfrm>
            <a:off x="611188" y="3357563"/>
            <a:ext cx="845820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 bIns="0">
            <a:spAutoFit/>
          </a:bodyPr>
          <a:lstStyle/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各芯片的片内地址线应接到外部提供的地址线的低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11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2200" baseline="-25000" dirty="0">
                <a:latin typeface="黑体" pitchFamily="2" charset="-122"/>
                <a:ea typeface="黑体" pitchFamily="2" charset="-122"/>
              </a:rPr>
              <a:t>10-0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</a:p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芯片的片选逻辑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部分译码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为：</a:t>
            </a:r>
            <a:r>
              <a:rPr lang="zh-CN" altLang="en-US" sz="2200" dirty="0">
                <a:solidFill>
                  <a:schemeClr val="tx2"/>
                </a:solidFill>
                <a:latin typeface="宋体" charset="-122"/>
                <a:ea typeface="宋体" charset="-122"/>
              </a:rPr>
              <a:t>  </a:t>
            </a:r>
          </a:p>
        </p:txBody>
      </p:sp>
      <p:sp>
        <p:nvSpPr>
          <p:cNvPr id="95247" name="Text Box 65"/>
          <p:cNvSpPr txBox="1">
            <a:spLocks noChangeArrowheads="1"/>
          </p:cNvSpPr>
          <p:nvPr/>
        </p:nvSpPr>
        <p:spPr bwMode="auto">
          <a:xfrm>
            <a:off x="1187450" y="4365625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CS0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(MEM)(RD)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48" name="Line 66"/>
          <p:cNvSpPr>
            <a:spLocks noChangeShapeType="1"/>
          </p:cNvSpPr>
          <p:nvPr/>
        </p:nvSpPr>
        <p:spPr bwMode="auto">
          <a:xfrm>
            <a:off x="1403350" y="4437063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49" name="Line 91"/>
          <p:cNvSpPr>
            <a:spLocks noChangeShapeType="1"/>
          </p:cNvSpPr>
          <p:nvPr/>
        </p:nvSpPr>
        <p:spPr bwMode="auto">
          <a:xfrm>
            <a:off x="3279775" y="4457700"/>
            <a:ext cx="360363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0" name="Line 92"/>
          <p:cNvSpPr>
            <a:spLocks noChangeShapeType="1"/>
          </p:cNvSpPr>
          <p:nvPr/>
        </p:nvSpPr>
        <p:spPr bwMode="auto">
          <a:xfrm>
            <a:off x="3924300" y="4457700"/>
            <a:ext cx="217488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1" name="Line 93"/>
          <p:cNvSpPr>
            <a:spLocks noChangeShapeType="1"/>
          </p:cNvSpPr>
          <p:nvPr/>
        </p:nvSpPr>
        <p:spPr bwMode="auto">
          <a:xfrm>
            <a:off x="3167063" y="441483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2" name="Line 94"/>
          <p:cNvSpPr>
            <a:spLocks noChangeShapeType="1"/>
          </p:cNvSpPr>
          <p:nvPr/>
        </p:nvSpPr>
        <p:spPr bwMode="auto">
          <a:xfrm>
            <a:off x="2808288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3" name="Line 95"/>
          <p:cNvSpPr>
            <a:spLocks noChangeShapeType="1"/>
          </p:cNvSpPr>
          <p:nvPr/>
        </p:nvSpPr>
        <p:spPr bwMode="auto">
          <a:xfrm>
            <a:off x="2447925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4" name="Line 96"/>
          <p:cNvSpPr>
            <a:spLocks noChangeShapeType="1"/>
          </p:cNvSpPr>
          <p:nvPr/>
        </p:nvSpPr>
        <p:spPr bwMode="auto">
          <a:xfrm>
            <a:off x="2411413" y="4365625"/>
            <a:ext cx="18716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5" name="Text Box 65"/>
          <p:cNvSpPr txBox="1">
            <a:spLocks noChangeArrowheads="1"/>
          </p:cNvSpPr>
          <p:nvPr/>
        </p:nvSpPr>
        <p:spPr bwMode="auto">
          <a:xfrm>
            <a:off x="1187450" y="4876800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CS1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56" name="Line 66"/>
          <p:cNvSpPr>
            <a:spLocks noChangeShapeType="1"/>
          </p:cNvSpPr>
          <p:nvPr/>
        </p:nvSpPr>
        <p:spPr bwMode="auto">
          <a:xfrm>
            <a:off x="1403350" y="4948238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7" name="Line 110"/>
          <p:cNvSpPr>
            <a:spLocks noChangeShapeType="1"/>
          </p:cNvSpPr>
          <p:nvPr/>
        </p:nvSpPr>
        <p:spPr bwMode="auto">
          <a:xfrm>
            <a:off x="3275013" y="4984750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8" name="Line 112"/>
          <p:cNvSpPr>
            <a:spLocks noChangeShapeType="1"/>
          </p:cNvSpPr>
          <p:nvPr/>
        </p:nvSpPr>
        <p:spPr bwMode="auto">
          <a:xfrm>
            <a:off x="3167063" y="4937125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9" name="Line 114"/>
          <p:cNvSpPr>
            <a:spLocks noChangeShapeType="1"/>
          </p:cNvSpPr>
          <p:nvPr/>
        </p:nvSpPr>
        <p:spPr bwMode="auto">
          <a:xfrm>
            <a:off x="2447925" y="4937125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0" name="Line 115"/>
          <p:cNvSpPr>
            <a:spLocks noChangeShapeType="1"/>
          </p:cNvSpPr>
          <p:nvPr/>
        </p:nvSpPr>
        <p:spPr bwMode="auto">
          <a:xfrm>
            <a:off x="2411413" y="4889500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1" name="Text Box 65"/>
          <p:cNvSpPr txBox="1">
            <a:spLocks noChangeArrowheads="1"/>
          </p:cNvSpPr>
          <p:nvPr/>
        </p:nvSpPr>
        <p:spPr bwMode="auto">
          <a:xfrm>
            <a:off x="1187450" y="5380038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CS2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2" name="Line 66"/>
          <p:cNvSpPr>
            <a:spLocks noChangeShapeType="1"/>
          </p:cNvSpPr>
          <p:nvPr/>
        </p:nvSpPr>
        <p:spPr bwMode="auto">
          <a:xfrm>
            <a:off x="1403350" y="5451475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3" name="Line 120"/>
          <p:cNvSpPr>
            <a:spLocks noChangeShapeType="1"/>
          </p:cNvSpPr>
          <p:nvPr/>
        </p:nvSpPr>
        <p:spPr bwMode="auto">
          <a:xfrm>
            <a:off x="3275013" y="5487988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4" name="Line 121"/>
          <p:cNvSpPr>
            <a:spLocks noChangeShapeType="1"/>
          </p:cNvSpPr>
          <p:nvPr/>
        </p:nvSpPr>
        <p:spPr bwMode="auto">
          <a:xfrm>
            <a:off x="3167063" y="5440363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5" name="Line 122"/>
          <p:cNvSpPr>
            <a:spLocks noChangeShapeType="1"/>
          </p:cNvSpPr>
          <p:nvPr/>
        </p:nvSpPr>
        <p:spPr bwMode="auto">
          <a:xfrm>
            <a:off x="2808288" y="5440363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6" name="Line 123"/>
          <p:cNvSpPr>
            <a:spLocks noChangeShapeType="1"/>
          </p:cNvSpPr>
          <p:nvPr/>
        </p:nvSpPr>
        <p:spPr bwMode="auto">
          <a:xfrm>
            <a:off x="2411413" y="5392738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7" name="Text Box 65"/>
          <p:cNvSpPr txBox="1">
            <a:spLocks noChangeArrowheads="1"/>
          </p:cNvSpPr>
          <p:nvPr/>
        </p:nvSpPr>
        <p:spPr bwMode="auto">
          <a:xfrm>
            <a:off x="1187450" y="5884863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CS3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8" name="Line 66"/>
          <p:cNvSpPr>
            <a:spLocks noChangeShapeType="1"/>
          </p:cNvSpPr>
          <p:nvPr/>
        </p:nvSpPr>
        <p:spPr bwMode="auto">
          <a:xfrm>
            <a:off x="1403350" y="5956300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9" name="Line 128"/>
          <p:cNvSpPr>
            <a:spLocks noChangeShapeType="1"/>
          </p:cNvSpPr>
          <p:nvPr/>
        </p:nvSpPr>
        <p:spPr bwMode="auto">
          <a:xfrm>
            <a:off x="3275013" y="5992813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0" name="Line 129"/>
          <p:cNvSpPr>
            <a:spLocks noChangeShapeType="1"/>
          </p:cNvSpPr>
          <p:nvPr/>
        </p:nvSpPr>
        <p:spPr bwMode="auto">
          <a:xfrm>
            <a:off x="3167063" y="594518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1" name="Line 131"/>
          <p:cNvSpPr>
            <a:spLocks noChangeShapeType="1"/>
          </p:cNvSpPr>
          <p:nvPr/>
        </p:nvSpPr>
        <p:spPr bwMode="auto">
          <a:xfrm>
            <a:off x="2411413" y="5897563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2" name="Line 93"/>
          <p:cNvSpPr>
            <a:spLocks noChangeShapeType="1"/>
          </p:cNvSpPr>
          <p:nvPr/>
        </p:nvSpPr>
        <p:spPr bwMode="auto">
          <a:xfrm>
            <a:off x="3870325" y="4414838"/>
            <a:ext cx="360363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ChangeArrowheads="1"/>
          </p:cNvSpPr>
          <p:nvPr/>
        </p:nvSpPr>
        <p:spPr bwMode="auto">
          <a:xfrm>
            <a:off x="611188" y="509588"/>
            <a:ext cx="8532812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步：确定芯片数目、芯片工作的地址区域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步：确定各芯片的片选信号逻辑（片选）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步：连接芯片的地址线（字选）、数据线、读写控制线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步：设计片选信号的逻辑电路、连接片选线</a:t>
            </a:r>
          </a:p>
        </p:txBody>
      </p:sp>
      <p:sp>
        <p:nvSpPr>
          <p:cNvPr id="96259" name="Text Box 7"/>
          <p:cNvSpPr txBox="1">
            <a:spLocks noChangeArrowheads="1"/>
          </p:cNvSpPr>
          <p:nvPr/>
        </p:nvSpPr>
        <p:spPr bwMode="auto">
          <a:xfrm>
            <a:off x="2225675" y="3157538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6260" name="Group 8"/>
          <p:cNvGrpSpPr>
            <a:grpSpLocks/>
          </p:cNvGrpSpPr>
          <p:nvPr/>
        </p:nvGrpSpPr>
        <p:grpSpPr bwMode="auto">
          <a:xfrm>
            <a:off x="5583238" y="2825750"/>
            <a:ext cx="2552700" cy="3159125"/>
            <a:chOff x="4065" y="10317"/>
            <a:chExt cx="2670" cy="3408"/>
          </a:xfrm>
        </p:grpSpPr>
        <p:sp>
          <p:nvSpPr>
            <p:cNvPr id="96296" name="Text Box 9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7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4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3 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8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6297" name="Rectangle 10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6298" name="Group 11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6318" name="Text Box 12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6319" name="Freeform 13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6299" name="Text Box 14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6300" name="Group 15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6313" name="Text Box 16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6314" name="Text Box 17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6315" name="Group 18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631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6317" name="Freeform 20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6301" name="Group 21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6308" name="Text Box 2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6309" name="Text Box 2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6310" name="Group 2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631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6312" name="Freeform 2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6302" name="Group 27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6303" name="Text Box 2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6304" name="Text Box 2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6305" name="Group 3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630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6307" name="Freeform 3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6261" name="Group 33"/>
          <p:cNvGrpSpPr>
            <a:grpSpLocks/>
          </p:cNvGrpSpPr>
          <p:nvPr/>
        </p:nvGrpSpPr>
        <p:grpSpPr bwMode="auto">
          <a:xfrm>
            <a:off x="1795463" y="2816225"/>
            <a:ext cx="2992437" cy="419100"/>
            <a:chOff x="1380" y="6420"/>
            <a:chExt cx="3915" cy="480"/>
          </a:xfrm>
        </p:grpSpPr>
        <p:sp>
          <p:nvSpPr>
            <p:cNvPr id="96293" name="Text Box 34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6294" name="Text Box 35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6295" name="Text Box 36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6262" name="Group 37"/>
          <p:cNvGrpSpPr>
            <a:grpSpLocks/>
          </p:cNvGrpSpPr>
          <p:nvPr/>
        </p:nvGrpSpPr>
        <p:grpSpPr bwMode="auto">
          <a:xfrm>
            <a:off x="1624013" y="3163888"/>
            <a:ext cx="4660900" cy="735012"/>
            <a:chOff x="1995" y="6207"/>
            <a:chExt cx="4875" cy="843"/>
          </a:xfrm>
        </p:grpSpPr>
        <p:grpSp>
          <p:nvGrpSpPr>
            <p:cNvPr id="96289" name="Group 3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6291" name="Text Box 3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6292" name="Text Box 4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6290" name="Line 4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63" name="Group 42"/>
          <p:cNvGrpSpPr>
            <a:grpSpLocks/>
          </p:cNvGrpSpPr>
          <p:nvPr/>
        </p:nvGrpSpPr>
        <p:grpSpPr bwMode="auto">
          <a:xfrm>
            <a:off x="1638300" y="3832225"/>
            <a:ext cx="4660900" cy="735013"/>
            <a:chOff x="1995" y="6207"/>
            <a:chExt cx="4875" cy="843"/>
          </a:xfrm>
        </p:grpSpPr>
        <p:grpSp>
          <p:nvGrpSpPr>
            <p:cNvPr id="96285" name="Group 43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6287" name="Text Box 44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6288" name="Text Box 45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6286" name="Line 46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64" name="Group 47"/>
          <p:cNvGrpSpPr>
            <a:grpSpLocks/>
          </p:cNvGrpSpPr>
          <p:nvPr/>
        </p:nvGrpSpPr>
        <p:grpSpPr bwMode="auto">
          <a:xfrm>
            <a:off x="1652588" y="4433888"/>
            <a:ext cx="4660900" cy="736600"/>
            <a:chOff x="1995" y="6207"/>
            <a:chExt cx="4875" cy="843"/>
          </a:xfrm>
        </p:grpSpPr>
        <p:grpSp>
          <p:nvGrpSpPr>
            <p:cNvPr id="96281" name="Group 4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6283" name="Text Box 4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6284" name="Text Box 5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6282" name="Line 5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65" name="Group 52"/>
          <p:cNvGrpSpPr>
            <a:grpSpLocks/>
          </p:cNvGrpSpPr>
          <p:nvPr/>
        </p:nvGrpSpPr>
        <p:grpSpPr bwMode="auto">
          <a:xfrm>
            <a:off x="1925638" y="5076825"/>
            <a:ext cx="3700462" cy="735013"/>
            <a:chOff x="2280" y="6207"/>
            <a:chExt cx="3870" cy="843"/>
          </a:xfrm>
        </p:grpSpPr>
        <p:sp>
          <p:nvSpPr>
            <p:cNvPr id="96279" name="Text Box 53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6280" name="Text Box 54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6266" name="Line 55"/>
          <p:cNvSpPr>
            <a:spLocks noChangeShapeType="1"/>
          </p:cNvSpPr>
          <p:nvPr/>
        </p:nvSpPr>
        <p:spPr bwMode="auto">
          <a:xfrm>
            <a:off x="2794000" y="3178175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6267" name="Group 56"/>
          <p:cNvGrpSpPr>
            <a:grpSpLocks/>
          </p:cNvGrpSpPr>
          <p:nvPr/>
        </p:nvGrpSpPr>
        <p:grpSpPr bwMode="auto">
          <a:xfrm>
            <a:off x="892175" y="5305425"/>
            <a:ext cx="960438" cy="433388"/>
            <a:chOff x="919" y="1559"/>
            <a:chExt cx="1005" cy="495"/>
          </a:xfrm>
        </p:grpSpPr>
        <p:sp>
          <p:nvSpPr>
            <p:cNvPr id="96277" name="Text Box 57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6278" name="Line 58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68" name="Group 59"/>
          <p:cNvGrpSpPr>
            <a:grpSpLocks/>
          </p:cNvGrpSpPr>
          <p:nvPr/>
        </p:nvGrpSpPr>
        <p:grpSpPr bwMode="auto">
          <a:xfrm>
            <a:off x="892175" y="4676775"/>
            <a:ext cx="960438" cy="431800"/>
            <a:chOff x="919" y="1559"/>
            <a:chExt cx="1005" cy="495"/>
          </a:xfrm>
        </p:grpSpPr>
        <p:sp>
          <p:nvSpPr>
            <p:cNvPr id="96275" name="Text Box 60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6276" name="Line 61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69" name="Group 62"/>
          <p:cNvGrpSpPr>
            <a:grpSpLocks/>
          </p:cNvGrpSpPr>
          <p:nvPr/>
        </p:nvGrpSpPr>
        <p:grpSpPr bwMode="auto">
          <a:xfrm>
            <a:off x="892175" y="3943350"/>
            <a:ext cx="960438" cy="431800"/>
            <a:chOff x="919" y="1559"/>
            <a:chExt cx="1005" cy="495"/>
          </a:xfrm>
        </p:grpSpPr>
        <p:sp>
          <p:nvSpPr>
            <p:cNvPr id="96273" name="Text Box 6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6274" name="Line 6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6270" name="Group 65"/>
          <p:cNvGrpSpPr>
            <a:grpSpLocks/>
          </p:cNvGrpSpPr>
          <p:nvPr/>
        </p:nvGrpSpPr>
        <p:grpSpPr bwMode="auto">
          <a:xfrm>
            <a:off x="863600" y="3205163"/>
            <a:ext cx="960438" cy="431800"/>
            <a:chOff x="919" y="1559"/>
            <a:chExt cx="1005" cy="495"/>
          </a:xfrm>
        </p:grpSpPr>
        <p:sp>
          <p:nvSpPr>
            <p:cNvPr id="96271" name="Text Box 6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6272" name="Line 6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46"/>
          <p:cNvSpPr>
            <a:spLocks noChangeArrowheads="1"/>
          </p:cNvSpPr>
          <p:nvPr/>
        </p:nvSpPr>
        <p:spPr bwMode="auto">
          <a:xfrm>
            <a:off x="0" y="1360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7283" name="Text Box 311"/>
          <p:cNvSpPr txBox="1">
            <a:spLocks noChangeArrowheads="1"/>
          </p:cNvSpPr>
          <p:nvPr/>
        </p:nvSpPr>
        <p:spPr bwMode="auto">
          <a:xfrm>
            <a:off x="2185988" y="47625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10-0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grpSp>
        <p:nvGrpSpPr>
          <p:cNvPr id="97284" name="Group 312"/>
          <p:cNvGrpSpPr>
            <a:grpSpLocks/>
          </p:cNvGrpSpPr>
          <p:nvPr/>
        </p:nvGrpSpPr>
        <p:grpSpPr bwMode="auto">
          <a:xfrm>
            <a:off x="3427413" y="1293813"/>
            <a:ext cx="1836737" cy="671512"/>
            <a:chOff x="2910" y="2805"/>
            <a:chExt cx="2085" cy="848"/>
          </a:xfrm>
        </p:grpSpPr>
        <p:sp>
          <p:nvSpPr>
            <p:cNvPr id="97435" name="Rectangle 313"/>
            <p:cNvSpPr>
              <a:spLocks noChangeArrowheads="1"/>
            </p:cNvSpPr>
            <p:nvPr/>
          </p:nvSpPr>
          <p:spPr bwMode="auto">
            <a:xfrm>
              <a:off x="3168" y="2805"/>
              <a:ext cx="1659" cy="84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7436" name="Text Box 314"/>
            <p:cNvSpPr txBox="1">
              <a:spLocks noChangeArrowheads="1"/>
            </p:cNvSpPr>
            <p:nvPr/>
          </p:nvSpPr>
          <p:spPr bwMode="auto">
            <a:xfrm>
              <a:off x="3538" y="2954"/>
              <a:ext cx="96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2K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U0</a:t>
              </a:r>
            </a:p>
          </p:txBody>
        </p:sp>
        <p:grpSp>
          <p:nvGrpSpPr>
            <p:cNvPr id="97437" name="Group 315"/>
            <p:cNvGrpSpPr>
              <a:grpSpLocks/>
            </p:cNvGrpSpPr>
            <p:nvPr/>
          </p:nvGrpSpPr>
          <p:grpSpPr bwMode="auto">
            <a:xfrm>
              <a:off x="2910" y="2865"/>
              <a:ext cx="852" cy="485"/>
              <a:chOff x="2895" y="2097"/>
              <a:chExt cx="1140" cy="546"/>
            </a:xfrm>
          </p:grpSpPr>
          <p:sp>
            <p:nvSpPr>
              <p:cNvPr id="97441" name="Line 316"/>
              <p:cNvSpPr>
                <a:spLocks noChangeShapeType="1"/>
              </p:cNvSpPr>
              <p:nvPr/>
            </p:nvSpPr>
            <p:spPr bwMode="auto">
              <a:xfrm flipV="1">
                <a:off x="2895" y="2320"/>
                <a:ext cx="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442" name="Text Box 317"/>
              <p:cNvSpPr txBox="1">
                <a:spLocks noChangeArrowheads="1"/>
              </p:cNvSpPr>
              <p:nvPr/>
            </p:nvSpPr>
            <p:spPr bwMode="auto">
              <a:xfrm>
                <a:off x="3060" y="2097"/>
                <a:ext cx="97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A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10-0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7438" name="Text Box 318"/>
            <p:cNvSpPr txBox="1">
              <a:spLocks noChangeArrowheads="1"/>
            </p:cNvSpPr>
            <p:nvPr/>
          </p:nvSpPr>
          <p:spPr bwMode="auto">
            <a:xfrm>
              <a:off x="2977" y="3132"/>
              <a:ext cx="729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CS</a:t>
              </a:r>
            </a:p>
          </p:txBody>
        </p:sp>
        <p:sp>
          <p:nvSpPr>
            <p:cNvPr id="97439" name="Oval 319"/>
            <p:cNvSpPr>
              <a:spLocks noChangeArrowheads="1"/>
            </p:cNvSpPr>
            <p:nvPr/>
          </p:nvSpPr>
          <p:spPr bwMode="auto">
            <a:xfrm>
              <a:off x="3078" y="3278"/>
              <a:ext cx="90" cy="9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7440" name="Text Box 320"/>
            <p:cNvSpPr txBox="1">
              <a:spLocks noChangeArrowheads="1"/>
            </p:cNvSpPr>
            <p:nvPr/>
          </p:nvSpPr>
          <p:spPr bwMode="auto">
            <a:xfrm>
              <a:off x="4266" y="3023"/>
              <a:ext cx="729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2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7285" name="Group 321"/>
          <p:cNvGrpSpPr>
            <a:grpSpLocks/>
          </p:cNvGrpSpPr>
          <p:nvPr/>
        </p:nvGrpSpPr>
        <p:grpSpPr bwMode="auto">
          <a:xfrm>
            <a:off x="3427413" y="2065338"/>
            <a:ext cx="1836737" cy="2551112"/>
            <a:chOff x="2910" y="4360"/>
            <a:chExt cx="2085" cy="3221"/>
          </a:xfrm>
        </p:grpSpPr>
        <p:grpSp>
          <p:nvGrpSpPr>
            <p:cNvPr id="97393" name="Group 322"/>
            <p:cNvGrpSpPr>
              <a:grpSpLocks/>
            </p:cNvGrpSpPr>
            <p:nvPr/>
          </p:nvGrpSpPr>
          <p:grpSpPr bwMode="auto">
            <a:xfrm>
              <a:off x="2910" y="4360"/>
              <a:ext cx="2085" cy="1091"/>
              <a:chOff x="2910" y="3780"/>
              <a:chExt cx="2085" cy="1091"/>
            </a:xfrm>
          </p:grpSpPr>
          <p:sp>
            <p:nvSpPr>
              <p:cNvPr id="97422" name="Rectangle 323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423" name="Text Box 324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U2</a:t>
                </a:r>
              </a:p>
            </p:txBody>
          </p:sp>
          <p:grpSp>
            <p:nvGrpSpPr>
              <p:cNvPr id="97424" name="Group 325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433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434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425" name="Text Box 328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426" name="Text Box 329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427" name="Oval 330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428" name="Text Box 331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429" name="Oval 332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430" name="Group 333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431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432" name="Oval 335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7394" name="Group 336"/>
            <p:cNvGrpSpPr>
              <a:grpSpLocks/>
            </p:cNvGrpSpPr>
            <p:nvPr/>
          </p:nvGrpSpPr>
          <p:grpSpPr bwMode="auto">
            <a:xfrm>
              <a:off x="2910" y="5410"/>
              <a:ext cx="2085" cy="1091"/>
              <a:chOff x="2910" y="3780"/>
              <a:chExt cx="2085" cy="1091"/>
            </a:xfrm>
          </p:grpSpPr>
          <p:sp>
            <p:nvSpPr>
              <p:cNvPr id="97409" name="Rectangle 337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410" name="Text Box 338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U4</a:t>
                </a:r>
              </a:p>
            </p:txBody>
          </p:sp>
          <p:grpSp>
            <p:nvGrpSpPr>
              <p:cNvPr id="97411" name="Group 339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4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421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412" name="Text Box 342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413" name="Text Box 343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414" name="Oval 344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415" name="Text Box 345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416" name="Oval 346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417" name="Group 347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418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419" name="Oval 349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7395" name="Group 350"/>
            <p:cNvGrpSpPr>
              <a:grpSpLocks/>
            </p:cNvGrpSpPr>
            <p:nvPr/>
          </p:nvGrpSpPr>
          <p:grpSpPr bwMode="auto">
            <a:xfrm>
              <a:off x="2910" y="6490"/>
              <a:ext cx="2085" cy="1091"/>
              <a:chOff x="2910" y="3780"/>
              <a:chExt cx="2085" cy="1091"/>
            </a:xfrm>
          </p:grpSpPr>
          <p:sp>
            <p:nvSpPr>
              <p:cNvPr id="97396" name="Rectangle 351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97" name="Text Box 352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U6</a:t>
                </a:r>
              </a:p>
            </p:txBody>
          </p:sp>
          <p:grpSp>
            <p:nvGrpSpPr>
              <p:cNvPr id="97398" name="Group 353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407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408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399" name="Text Box 356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400" name="Text Box 357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401" name="Oval 358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402" name="Text Box 359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403" name="Oval 360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404" name="Group 361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405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406" name="Oval 363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7286" name="Group 364"/>
          <p:cNvGrpSpPr>
            <a:grpSpLocks/>
          </p:cNvGrpSpPr>
          <p:nvPr/>
        </p:nvGrpSpPr>
        <p:grpSpPr bwMode="auto">
          <a:xfrm>
            <a:off x="6415088" y="2065338"/>
            <a:ext cx="1836737" cy="2551112"/>
            <a:chOff x="5640" y="4360"/>
            <a:chExt cx="2085" cy="3221"/>
          </a:xfrm>
        </p:grpSpPr>
        <p:grpSp>
          <p:nvGrpSpPr>
            <p:cNvPr id="97351" name="Group 365"/>
            <p:cNvGrpSpPr>
              <a:grpSpLocks/>
            </p:cNvGrpSpPr>
            <p:nvPr/>
          </p:nvGrpSpPr>
          <p:grpSpPr bwMode="auto">
            <a:xfrm>
              <a:off x="5640" y="4360"/>
              <a:ext cx="2085" cy="1091"/>
              <a:chOff x="2910" y="3780"/>
              <a:chExt cx="2085" cy="1091"/>
            </a:xfrm>
          </p:grpSpPr>
          <p:sp>
            <p:nvSpPr>
              <p:cNvPr id="97380" name="Rectangle 366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81" name="Text Box 367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U1</a:t>
                </a:r>
              </a:p>
            </p:txBody>
          </p:sp>
          <p:grpSp>
            <p:nvGrpSpPr>
              <p:cNvPr id="97382" name="Group 368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391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392" name="Text Box 370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383" name="Text Box 371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384" name="Text Box 372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385" name="Oval 373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86" name="Text Box 374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387" name="Oval 375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388" name="Group 376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389" name="Text Box 377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390" name="Oval 378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7352" name="Group 379"/>
            <p:cNvGrpSpPr>
              <a:grpSpLocks/>
            </p:cNvGrpSpPr>
            <p:nvPr/>
          </p:nvGrpSpPr>
          <p:grpSpPr bwMode="auto">
            <a:xfrm>
              <a:off x="5640" y="5410"/>
              <a:ext cx="2085" cy="1091"/>
              <a:chOff x="2910" y="3780"/>
              <a:chExt cx="2085" cy="1091"/>
            </a:xfrm>
          </p:grpSpPr>
          <p:sp>
            <p:nvSpPr>
              <p:cNvPr id="97367" name="Rectangle 380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68" name="Text Box 381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U3</a:t>
                </a:r>
              </a:p>
            </p:txBody>
          </p:sp>
          <p:grpSp>
            <p:nvGrpSpPr>
              <p:cNvPr id="97369" name="Group 382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378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379" name="Text Box 384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370" name="Text Box 385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371" name="Text Box 386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372" name="Oval 387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73" name="Text Box 388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374" name="Oval 389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375" name="Group 390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376" name="Text Box 391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377" name="Oval 392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7353" name="Group 393"/>
            <p:cNvGrpSpPr>
              <a:grpSpLocks/>
            </p:cNvGrpSpPr>
            <p:nvPr/>
          </p:nvGrpSpPr>
          <p:grpSpPr bwMode="auto">
            <a:xfrm>
              <a:off x="5640" y="6490"/>
              <a:ext cx="2085" cy="1091"/>
              <a:chOff x="2910" y="3780"/>
              <a:chExt cx="2085" cy="1091"/>
            </a:xfrm>
          </p:grpSpPr>
          <p:sp>
            <p:nvSpPr>
              <p:cNvPr id="97354" name="Rectangle 394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55" name="Text Box 395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U5</a:t>
                </a:r>
              </a:p>
            </p:txBody>
          </p:sp>
          <p:grpSp>
            <p:nvGrpSpPr>
              <p:cNvPr id="97356" name="Group 396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7365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7366" name="Text Box 398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7357" name="Text Box 399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7358" name="Text Box 400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7359" name="Oval 401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7360" name="Text Box 402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7361" name="Oval 403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7362" name="Group 404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7363" name="Text Box 405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7364" name="Oval 406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7287" name="Group 407"/>
          <p:cNvGrpSpPr>
            <a:grpSpLocks/>
          </p:cNvGrpSpPr>
          <p:nvPr/>
        </p:nvGrpSpPr>
        <p:grpSpPr bwMode="auto">
          <a:xfrm>
            <a:off x="2898775" y="760413"/>
            <a:ext cx="3509963" cy="3157537"/>
            <a:chOff x="2310" y="2455"/>
            <a:chExt cx="3975" cy="4245"/>
          </a:xfrm>
        </p:grpSpPr>
        <p:sp>
          <p:nvSpPr>
            <p:cNvPr id="97347" name="Line 408"/>
            <p:cNvSpPr>
              <a:spLocks noChangeShapeType="1"/>
            </p:cNvSpPr>
            <p:nvPr/>
          </p:nvSpPr>
          <p:spPr bwMode="auto">
            <a:xfrm flipV="1">
              <a:off x="2910" y="2470"/>
              <a:ext cx="0" cy="4215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7348" name="Group 409"/>
            <p:cNvGrpSpPr>
              <a:grpSpLocks/>
            </p:cNvGrpSpPr>
            <p:nvPr/>
          </p:nvGrpSpPr>
          <p:grpSpPr bwMode="auto">
            <a:xfrm>
              <a:off x="2310" y="2455"/>
              <a:ext cx="3975" cy="4245"/>
              <a:chOff x="2310" y="2455"/>
              <a:chExt cx="3345" cy="4245"/>
            </a:xfrm>
          </p:grpSpPr>
          <p:sp>
            <p:nvSpPr>
              <p:cNvPr id="97349" name="Line 410"/>
              <p:cNvSpPr>
                <a:spLocks noChangeShapeType="1"/>
              </p:cNvSpPr>
              <p:nvPr/>
            </p:nvSpPr>
            <p:spPr bwMode="auto">
              <a:xfrm flipV="1">
                <a:off x="5640" y="2455"/>
                <a:ext cx="0" cy="4245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350" name="Line 411"/>
              <p:cNvSpPr>
                <a:spLocks noChangeShapeType="1"/>
              </p:cNvSpPr>
              <p:nvPr/>
            </p:nvSpPr>
            <p:spPr bwMode="auto">
              <a:xfrm>
                <a:off x="2310" y="2455"/>
                <a:ext cx="3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pic>
        <p:nvPicPr>
          <p:cNvPr id="97288" name="Picture 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512763"/>
            <a:ext cx="21764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89" name="Group 263"/>
          <p:cNvGrpSpPr>
            <a:grpSpLocks/>
          </p:cNvGrpSpPr>
          <p:nvPr/>
        </p:nvGrpSpPr>
        <p:grpSpPr bwMode="auto">
          <a:xfrm>
            <a:off x="431800" y="1844675"/>
            <a:ext cx="1692275" cy="2189163"/>
            <a:chOff x="431" y="1162"/>
            <a:chExt cx="1247" cy="1379"/>
          </a:xfrm>
        </p:grpSpPr>
        <p:sp>
          <p:nvSpPr>
            <p:cNvPr id="97326" name="Text Box 28"/>
            <p:cNvSpPr txBox="1">
              <a:spLocks noChangeArrowheads="1"/>
            </p:cNvSpPr>
            <p:nvPr/>
          </p:nvSpPr>
          <p:spPr bwMode="auto">
            <a:xfrm>
              <a:off x="999" y="1194"/>
              <a:ext cx="6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15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327" name="Rectangle 12"/>
            <p:cNvSpPr>
              <a:spLocks noChangeArrowheads="1"/>
            </p:cNvSpPr>
            <p:nvPr/>
          </p:nvSpPr>
          <p:spPr bwMode="auto">
            <a:xfrm>
              <a:off x="431" y="1162"/>
              <a:ext cx="463" cy="1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328" name="Freeform 13"/>
            <p:cNvSpPr>
              <a:spLocks/>
            </p:cNvSpPr>
            <p:nvPr/>
          </p:nvSpPr>
          <p:spPr bwMode="auto">
            <a:xfrm>
              <a:off x="431" y="1162"/>
              <a:ext cx="463" cy="1379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31675 h 1008"/>
                <a:gd name="T6" fmla="*/ 0 w 624"/>
                <a:gd name="T7" fmla="*/ 31675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329" name="Text Box 29"/>
            <p:cNvSpPr txBox="1">
              <a:spLocks noChangeArrowheads="1"/>
            </p:cNvSpPr>
            <p:nvPr/>
          </p:nvSpPr>
          <p:spPr bwMode="auto">
            <a:xfrm>
              <a:off x="1043" y="1470"/>
              <a:ext cx="6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7330" name="Group 81"/>
            <p:cNvGrpSpPr>
              <a:grpSpLocks/>
            </p:cNvGrpSpPr>
            <p:nvPr/>
          </p:nvGrpSpPr>
          <p:grpSpPr bwMode="auto">
            <a:xfrm>
              <a:off x="1086" y="1803"/>
              <a:ext cx="419" cy="708"/>
              <a:chOff x="2046" y="2690"/>
              <a:chExt cx="678" cy="708"/>
            </a:xfrm>
          </p:grpSpPr>
          <p:grpSp>
            <p:nvGrpSpPr>
              <p:cNvPr id="97338" name="Group 30"/>
              <p:cNvGrpSpPr>
                <a:grpSpLocks/>
              </p:cNvGrpSpPr>
              <p:nvPr/>
            </p:nvGrpSpPr>
            <p:grpSpPr bwMode="auto">
              <a:xfrm>
                <a:off x="2046" y="2690"/>
                <a:ext cx="678" cy="233"/>
                <a:chOff x="96" y="1680"/>
                <a:chExt cx="528" cy="203"/>
              </a:xfrm>
            </p:grpSpPr>
            <p:sp>
              <p:nvSpPr>
                <p:cNvPr id="973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6" y="1680"/>
                  <a:ext cx="528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MEM</a:t>
                  </a:r>
                </a:p>
              </p:txBody>
            </p:sp>
            <p:sp>
              <p:nvSpPr>
                <p:cNvPr id="97346" name="Line 32"/>
                <p:cNvSpPr>
                  <a:spLocks noChangeShapeType="1"/>
                </p:cNvSpPr>
                <p:nvPr/>
              </p:nvSpPr>
              <p:spPr bwMode="auto">
                <a:xfrm>
                  <a:off x="144" y="172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7339" name="Group 34"/>
              <p:cNvGrpSpPr>
                <a:grpSpLocks/>
              </p:cNvGrpSpPr>
              <p:nvPr/>
            </p:nvGrpSpPr>
            <p:grpSpPr bwMode="auto">
              <a:xfrm>
                <a:off x="2108" y="2925"/>
                <a:ext cx="616" cy="233"/>
                <a:chOff x="1488" y="1977"/>
                <a:chExt cx="480" cy="202"/>
              </a:xfrm>
            </p:grpSpPr>
            <p:sp>
              <p:nvSpPr>
                <p:cNvPr id="9734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RD</a:t>
                  </a:r>
                </a:p>
              </p:txBody>
            </p:sp>
            <p:sp>
              <p:nvSpPr>
                <p:cNvPr id="97344" name="Line 36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7340" name="Group 37"/>
              <p:cNvGrpSpPr>
                <a:grpSpLocks/>
              </p:cNvGrpSpPr>
              <p:nvPr/>
            </p:nvGrpSpPr>
            <p:grpSpPr bwMode="auto">
              <a:xfrm>
                <a:off x="2108" y="3165"/>
                <a:ext cx="616" cy="233"/>
                <a:chOff x="1488" y="1977"/>
                <a:chExt cx="480" cy="203"/>
              </a:xfrm>
            </p:grpSpPr>
            <p:sp>
              <p:nvSpPr>
                <p:cNvPr id="973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WR</a:t>
                  </a:r>
                </a:p>
              </p:txBody>
            </p:sp>
            <p:sp>
              <p:nvSpPr>
                <p:cNvPr id="97342" name="Line 39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331" name="Group 260"/>
            <p:cNvGrpSpPr>
              <a:grpSpLocks/>
            </p:cNvGrpSpPr>
            <p:nvPr/>
          </p:nvGrpSpPr>
          <p:grpSpPr bwMode="auto">
            <a:xfrm>
              <a:off x="894" y="1438"/>
              <a:ext cx="739" cy="1017"/>
              <a:chOff x="876" y="1438"/>
              <a:chExt cx="995" cy="1017"/>
            </a:xfrm>
          </p:grpSpPr>
          <p:sp>
            <p:nvSpPr>
              <p:cNvPr id="97333" name="Line 24"/>
              <p:cNvSpPr>
                <a:spLocks noChangeShapeType="1"/>
              </p:cNvSpPr>
              <p:nvPr/>
            </p:nvSpPr>
            <p:spPr bwMode="auto">
              <a:xfrm>
                <a:off x="876" y="1438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334" name="Line 25"/>
              <p:cNvSpPr>
                <a:spLocks noChangeShapeType="1"/>
              </p:cNvSpPr>
              <p:nvPr/>
            </p:nvSpPr>
            <p:spPr bwMode="auto">
              <a:xfrm>
                <a:off x="876" y="1714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335" name="Line 26"/>
              <p:cNvSpPr>
                <a:spLocks noChangeShapeType="1"/>
              </p:cNvSpPr>
              <p:nvPr/>
            </p:nvSpPr>
            <p:spPr bwMode="auto">
              <a:xfrm>
                <a:off x="876" y="1989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336" name="Line 26"/>
              <p:cNvSpPr>
                <a:spLocks noChangeShapeType="1"/>
              </p:cNvSpPr>
              <p:nvPr/>
            </p:nvSpPr>
            <p:spPr bwMode="auto">
              <a:xfrm>
                <a:off x="884" y="2228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7337" name="Line 26"/>
              <p:cNvSpPr>
                <a:spLocks noChangeShapeType="1"/>
              </p:cNvSpPr>
              <p:nvPr/>
            </p:nvSpPr>
            <p:spPr bwMode="auto">
              <a:xfrm>
                <a:off x="884" y="2455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7332" name="Text Box 261"/>
            <p:cNvSpPr txBox="1">
              <a:spLocks noChangeArrowheads="1"/>
            </p:cNvSpPr>
            <p:nvPr/>
          </p:nvSpPr>
          <p:spPr bwMode="auto">
            <a:xfrm>
              <a:off x="431" y="1661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CPU</a:t>
              </a:r>
            </a:p>
          </p:txBody>
        </p:sp>
      </p:grpSp>
      <p:grpSp>
        <p:nvGrpSpPr>
          <p:cNvPr id="97290" name="Group 264"/>
          <p:cNvGrpSpPr>
            <a:grpSpLocks/>
          </p:cNvGrpSpPr>
          <p:nvPr/>
        </p:nvGrpSpPr>
        <p:grpSpPr bwMode="auto">
          <a:xfrm>
            <a:off x="2238375" y="1524000"/>
            <a:ext cx="4327525" cy="2820988"/>
            <a:chOff x="1410" y="960"/>
            <a:chExt cx="2726" cy="1777"/>
          </a:xfrm>
        </p:grpSpPr>
        <p:grpSp>
          <p:nvGrpSpPr>
            <p:cNvPr id="97291" name="Group 459"/>
            <p:cNvGrpSpPr>
              <a:grpSpLocks/>
            </p:cNvGrpSpPr>
            <p:nvPr/>
          </p:nvGrpSpPr>
          <p:grpSpPr bwMode="auto">
            <a:xfrm>
              <a:off x="1410" y="960"/>
              <a:ext cx="824" cy="269"/>
              <a:chOff x="1560" y="3675"/>
              <a:chExt cx="1485" cy="540"/>
            </a:xfrm>
          </p:grpSpPr>
          <p:sp>
            <p:nvSpPr>
              <p:cNvPr id="97322" name="Line 46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23" name="Group 46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24" name="Text Box 46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CS0</a:t>
                  </a:r>
                </a:p>
              </p:txBody>
            </p:sp>
            <p:sp>
              <p:nvSpPr>
                <p:cNvPr id="97325" name="Line 46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2" name="Group 464"/>
            <p:cNvGrpSpPr>
              <a:grpSpLocks/>
            </p:cNvGrpSpPr>
            <p:nvPr/>
          </p:nvGrpSpPr>
          <p:grpSpPr bwMode="auto">
            <a:xfrm>
              <a:off x="1427" y="1409"/>
              <a:ext cx="824" cy="269"/>
              <a:chOff x="1560" y="3675"/>
              <a:chExt cx="1485" cy="540"/>
            </a:xfrm>
          </p:grpSpPr>
          <p:sp>
            <p:nvSpPr>
              <p:cNvPr id="97318" name="Line 46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19" name="Group 46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20" name="Text Box 46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7321" name="Line 46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3" name="Group 469"/>
            <p:cNvGrpSpPr>
              <a:grpSpLocks/>
            </p:cNvGrpSpPr>
            <p:nvPr/>
          </p:nvGrpSpPr>
          <p:grpSpPr bwMode="auto">
            <a:xfrm>
              <a:off x="3300" y="1409"/>
              <a:ext cx="824" cy="269"/>
              <a:chOff x="1560" y="3675"/>
              <a:chExt cx="1485" cy="540"/>
            </a:xfrm>
          </p:grpSpPr>
          <p:sp>
            <p:nvSpPr>
              <p:cNvPr id="97314" name="Line 47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15" name="Group 47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16" name="Text Box 47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7317" name="Line 47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4" name="Group 474"/>
            <p:cNvGrpSpPr>
              <a:grpSpLocks/>
            </p:cNvGrpSpPr>
            <p:nvPr/>
          </p:nvGrpSpPr>
          <p:grpSpPr bwMode="auto">
            <a:xfrm>
              <a:off x="1430" y="1921"/>
              <a:ext cx="824" cy="270"/>
              <a:chOff x="1560" y="3675"/>
              <a:chExt cx="1485" cy="540"/>
            </a:xfrm>
          </p:grpSpPr>
          <p:sp>
            <p:nvSpPr>
              <p:cNvPr id="97310" name="Line 47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11" name="Group 47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12" name="Text Box 47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7313" name="Line 47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5" name="Group 479"/>
            <p:cNvGrpSpPr>
              <a:grpSpLocks/>
            </p:cNvGrpSpPr>
            <p:nvPr/>
          </p:nvGrpSpPr>
          <p:grpSpPr bwMode="auto">
            <a:xfrm>
              <a:off x="3311" y="1929"/>
              <a:ext cx="825" cy="269"/>
              <a:chOff x="1560" y="3675"/>
              <a:chExt cx="1485" cy="540"/>
            </a:xfrm>
          </p:grpSpPr>
          <p:sp>
            <p:nvSpPr>
              <p:cNvPr id="97306" name="Line 48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07" name="Group 48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08" name="Text Box 48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7309" name="Line 48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6" name="Group 484"/>
            <p:cNvGrpSpPr>
              <a:grpSpLocks/>
            </p:cNvGrpSpPr>
            <p:nvPr/>
          </p:nvGrpSpPr>
          <p:grpSpPr bwMode="auto">
            <a:xfrm>
              <a:off x="1422" y="2467"/>
              <a:ext cx="824" cy="270"/>
              <a:chOff x="1560" y="3675"/>
              <a:chExt cx="1485" cy="540"/>
            </a:xfrm>
          </p:grpSpPr>
          <p:sp>
            <p:nvSpPr>
              <p:cNvPr id="97302" name="Line 48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303" name="Group 48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04" name="Text Box 48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7305" name="Line 48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7297" name="Group 489"/>
            <p:cNvGrpSpPr>
              <a:grpSpLocks/>
            </p:cNvGrpSpPr>
            <p:nvPr/>
          </p:nvGrpSpPr>
          <p:grpSpPr bwMode="auto">
            <a:xfrm>
              <a:off x="3311" y="2467"/>
              <a:ext cx="825" cy="270"/>
              <a:chOff x="1560" y="3675"/>
              <a:chExt cx="1485" cy="540"/>
            </a:xfrm>
          </p:grpSpPr>
          <p:sp>
            <p:nvSpPr>
              <p:cNvPr id="97298" name="Line 49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7299" name="Group 49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7300" name="Text Box 49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7301" name="Line 49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46"/>
          <p:cNvSpPr>
            <a:spLocks noChangeArrowheads="1"/>
          </p:cNvSpPr>
          <p:nvPr/>
        </p:nvSpPr>
        <p:spPr bwMode="auto">
          <a:xfrm>
            <a:off x="0" y="1360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8307" name="Text Box 311"/>
          <p:cNvSpPr txBox="1">
            <a:spLocks noChangeArrowheads="1"/>
          </p:cNvSpPr>
          <p:nvPr/>
        </p:nvSpPr>
        <p:spPr bwMode="auto">
          <a:xfrm>
            <a:off x="2185988" y="47625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10-0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grpSp>
        <p:nvGrpSpPr>
          <p:cNvPr id="98308" name="Group 312"/>
          <p:cNvGrpSpPr>
            <a:grpSpLocks/>
          </p:cNvGrpSpPr>
          <p:nvPr/>
        </p:nvGrpSpPr>
        <p:grpSpPr bwMode="auto">
          <a:xfrm>
            <a:off x="3427413" y="1293813"/>
            <a:ext cx="1836737" cy="671512"/>
            <a:chOff x="2910" y="2805"/>
            <a:chExt cx="2085" cy="848"/>
          </a:xfrm>
        </p:grpSpPr>
        <p:sp>
          <p:nvSpPr>
            <p:cNvPr id="98476" name="Rectangle 313"/>
            <p:cNvSpPr>
              <a:spLocks noChangeArrowheads="1"/>
            </p:cNvSpPr>
            <p:nvPr/>
          </p:nvSpPr>
          <p:spPr bwMode="auto">
            <a:xfrm>
              <a:off x="3168" y="2805"/>
              <a:ext cx="1659" cy="84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8477" name="Text Box 314"/>
            <p:cNvSpPr txBox="1">
              <a:spLocks noChangeArrowheads="1"/>
            </p:cNvSpPr>
            <p:nvPr/>
          </p:nvSpPr>
          <p:spPr bwMode="auto">
            <a:xfrm>
              <a:off x="3538" y="2954"/>
              <a:ext cx="96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2K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U0</a:t>
              </a:r>
            </a:p>
          </p:txBody>
        </p:sp>
        <p:grpSp>
          <p:nvGrpSpPr>
            <p:cNvPr id="98478" name="Group 315"/>
            <p:cNvGrpSpPr>
              <a:grpSpLocks/>
            </p:cNvGrpSpPr>
            <p:nvPr/>
          </p:nvGrpSpPr>
          <p:grpSpPr bwMode="auto">
            <a:xfrm>
              <a:off x="2910" y="2865"/>
              <a:ext cx="852" cy="485"/>
              <a:chOff x="2895" y="2097"/>
              <a:chExt cx="1140" cy="546"/>
            </a:xfrm>
          </p:grpSpPr>
          <p:sp>
            <p:nvSpPr>
              <p:cNvPr id="98482" name="Line 316"/>
              <p:cNvSpPr>
                <a:spLocks noChangeShapeType="1"/>
              </p:cNvSpPr>
              <p:nvPr/>
            </p:nvSpPr>
            <p:spPr bwMode="auto">
              <a:xfrm flipV="1">
                <a:off x="2895" y="2320"/>
                <a:ext cx="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483" name="Text Box 317"/>
              <p:cNvSpPr txBox="1">
                <a:spLocks noChangeArrowheads="1"/>
              </p:cNvSpPr>
              <p:nvPr/>
            </p:nvSpPr>
            <p:spPr bwMode="auto">
              <a:xfrm>
                <a:off x="3060" y="2097"/>
                <a:ext cx="97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A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10-0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8479" name="Text Box 318"/>
            <p:cNvSpPr txBox="1">
              <a:spLocks noChangeArrowheads="1"/>
            </p:cNvSpPr>
            <p:nvPr/>
          </p:nvSpPr>
          <p:spPr bwMode="auto">
            <a:xfrm>
              <a:off x="2977" y="3132"/>
              <a:ext cx="729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CS</a:t>
              </a:r>
            </a:p>
          </p:txBody>
        </p:sp>
        <p:sp>
          <p:nvSpPr>
            <p:cNvPr id="98480" name="Oval 319"/>
            <p:cNvSpPr>
              <a:spLocks noChangeArrowheads="1"/>
            </p:cNvSpPr>
            <p:nvPr/>
          </p:nvSpPr>
          <p:spPr bwMode="auto">
            <a:xfrm>
              <a:off x="3078" y="3278"/>
              <a:ext cx="90" cy="9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8481" name="Text Box 320"/>
            <p:cNvSpPr txBox="1">
              <a:spLocks noChangeArrowheads="1"/>
            </p:cNvSpPr>
            <p:nvPr/>
          </p:nvSpPr>
          <p:spPr bwMode="auto">
            <a:xfrm>
              <a:off x="4266" y="3023"/>
              <a:ext cx="729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2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8309" name="Group 321"/>
          <p:cNvGrpSpPr>
            <a:grpSpLocks/>
          </p:cNvGrpSpPr>
          <p:nvPr/>
        </p:nvGrpSpPr>
        <p:grpSpPr bwMode="auto">
          <a:xfrm>
            <a:off x="3427413" y="2065338"/>
            <a:ext cx="1836737" cy="2551112"/>
            <a:chOff x="2910" y="4360"/>
            <a:chExt cx="2085" cy="3221"/>
          </a:xfrm>
        </p:grpSpPr>
        <p:grpSp>
          <p:nvGrpSpPr>
            <p:cNvPr id="98434" name="Group 322"/>
            <p:cNvGrpSpPr>
              <a:grpSpLocks/>
            </p:cNvGrpSpPr>
            <p:nvPr/>
          </p:nvGrpSpPr>
          <p:grpSpPr bwMode="auto">
            <a:xfrm>
              <a:off x="2910" y="4360"/>
              <a:ext cx="2085" cy="1091"/>
              <a:chOff x="2910" y="3780"/>
              <a:chExt cx="2085" cy="1091"/>
            </a:xfrm>
          </p:grpSpPr>
          <p:sp>
            <p:nvSpPr>
              <p:cNvPr id="98463" name="Rectangle 323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64" name="Text Box 324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U2</a:t>
                </a:r>
              </a:p>
            </p:txBody>
          </p:sp>
          <p:grpSp>
            <p:nvGrpSpPr>
              <p:cNvPr id="98465" name="Group 325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74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75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466" name="Text Box 328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467" name="Text Box 329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68" name="Oval 330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69" name="Text Box 331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70" name="Oval 332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71" name="Group 333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72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73" name="Oval 335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8435" name="Group 336"/>
            <p:cNvGrpSpPr>
              <a:grpSpLocks/>
            </p:cNvGrpSpPr>
            <p:nvPr/>
          </p:nvGrpSpPr>
          <p:grpSpPr bwMode="auto">
            <a:xfrm>
              <a:off x="2910" y="5410"/>
              <a:ext cx="2085" cy="1091"/>
              <a:chOff x="2910" y="3780"/>
              <a:chExt cx="2085" cy="1091"/>
            </a:xfrm>
          </p:grpSpPr>
          <p:sp>
            <p:nvSpPr>
              <p:cNvPr id="98450" name="Rectangle 337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51" name="Text Box 338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U4</a:t>
                </a:r>
              </a:p>
            </p:txBody>
          </p:sp>
          <p:grpSp>
            <p:nvGrpSpPr>
              <p:cNvPr id="98452" name="Group 339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61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62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453" name="Text Box 342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454" name="Text Box 343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55" name="Oval 344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56" name="Text Box 345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57" name="Oval 346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58" name="Group 347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59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60" name="Oval 349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8436" name="Group 350"/>
            <p:cNvGrpSpPr>
              <a:grpSpLocks/>
            </p:cNvGrpSpPr>
            <p:nvPr/>
          </p:nvGrpSpPr>
          <p:grpSpPr bwMode="auto">
            <a:xfrm>
              <a:off x="2910" y="6490"/>
              <a:ext cx="2085" cy="1091"/>
              <a:chOff x="2910" y="3780"/>
              <a:chExt cx="2085" cy="1091"/>
            </a:xfrm>
          </p:grpSpPr>
          <p:sp>
            <p:nvSpPr>
              <p:cNvPr id="98437" name="Rectangle 351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38" name="Text Box 352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U6</a:t>
                </a:r>
              </a:p>
            </p:txBody>
          </p:sp>
          <p:grpSp>
            <p:nvGrpSpPr>
              <p:cNvPr id="98439" name="Group 353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48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49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440" name="Text Box 356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441" name="Text Box 357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42" name="Oval 358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43" name="Text Box 359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44" name="Oval 360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45" name="Group 361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46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47" name="Oval 363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8310" name="Group 364"/>
          <p:cNvGrpSpPr>
            <a:grpSpLocks/>
          </p:cNvGrpSpPr>
          <p:nvPr/>
        </p:nvGrpSpPr>
        <p:grpSpPr bwMode="auto">
          <a:xfrm>
            <a:off x="6415088" y="2065338"/>
            <a:ext cx="1836737" cy="2551112"/>
            <a:chOff x="5640" y="4360"/>
            <a:chExt cx="2085" cy="3221"/>
          </a:xfrm>
        </p:grpSpPr>
        <p:grpSp>
          <p:nvGrpSpPr>
            <p:cNvPr id="98392" name="Group 365"/>
            <p:cNvGrpSpPr>
              <a:grpSpLocks/>
            </p:cNvGrpSpPr>
            <p:nvPr/>
          </p:nvGrpSpPr>
          <p:grpSpPr bwMode="auto">
            <a:xfrm>
              <a:off x="5640" y="4360"/>
              <a:ext cx="2085" cy="1091"/>
              <a:chOff x="2910" y="3780"/>
              <a:chExt cx="2085" cy="1091"/>
            </a:xfrm>
          </p:grpSpPr>
          <p:sp>
            <p:nvSpPr>
              <p:cNvPr id="98421" name="Rectangle 366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22" name="Text Box 367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U1</a:t>
                </a:r>
              </a:p>
            </p:txBody>
          </p:sp>
          <p:grpSp>
            <p:nvGrpSpPr>
              <p:cNvPr id="98423" name="Group 368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32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33" name="Text Box 370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424" name="Text Box 371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425" name="Text Box 372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26" name="Oval 373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27" name="Text Box 374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28" name="Oval 375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29" name="Group 376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30" name="Text Box 377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31" name="Oval 378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8393" name="Group 379"/>
            <p:cNvGrpSpPr>
              <a:grpSpLocks/>
            </p:cNvGrpSpPr>
            <p:nvPr/>
          </p:nvGrpSpPr>
          <p:grpSpPr bwMode="auto">
            <a:xfrm>
              <a:off x="5640" y="5410"/>
              <a:ext cx="2085" cy="1091"/>
              <a:chOff x="2910" y="3780"/>
              <a:chExt cx="2085" cy="1091"/>
            </a:xfrm>
          </p:grpSpPr>
          <p:sp>
            <p:nvSpPr>
              <p:cNvPr id="98408" name="Rectangle 380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09" name="Text Box 381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U3</a:t>
                </a:r>
              </a:p>
            </p:txBody>
          </p:sp>
          <p:grpSp>
            <p:nvGrpSpPr>
              <p:cNvPr id="98410" name="Group 382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19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20" name="Text Box 384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411" name="Text Box 385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412" name="Text Box 386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13" name="Oval 387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14" name="Text Box 388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15" name="Oval 389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16" name="Group 390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17" name="Text Box 391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18" name="Oval 392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8394" name="Group 393"/>
            <p:cNvGrpSpPr>
              <a:grpSpLocks/>
            </p:cNvGrpSpPr>
            <p:nvPr/>
          </p:nvGrpSpPr>
          <p:grpSpPr bwMode="auto">
            <a:xfrm>
              <a:off x="5640" y="6490"/>
              <a:ext cx="2085" cy="1091"/>
              <a:chOff x="2910" y="3780"/>
              <a:chExt cx="2085" cy="1091"/>
            </a:xfrm>
          </p:grpSpPr>
          <p:sp>
            <p:nvSpPr>
              <p:cNvPr id="98395" name="Rectangle 394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396" name="Text Box 395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U5</a:t>
                </a:r>
              </a:p>
            </p:txBody>
          </p:sp>
          <p:grpSp>
            <p:nvGrpSpPr>
              <p:cNvPr id="98397" name="Group 396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8406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8407" name="Text Box 398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8398" name="Text Box 399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8399" name="Text Box 400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8400" name="Oval 401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8401" name="Text Box 402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8402" name="Oval 403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8403" name="Group 404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8404" name="Text Box 405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8405" name="Oval 406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8311" name="Group 407"/>
          <p:cNvGrpSpPr>
            <a:grpSpLocks/>
          </p:cNvGrpSpPr>
          <p:nvPr/>
        </p:nvGrpSpPr>
        <p:grpSpPr bwMode="auto">
          <a:xfrm>
            <a:off x="2898775" y="760413"/>
            <a:ext cx="3502025" cy="3157537"/>
            <a:chOff x="2310" y="2455"/>
            <a:chExt cx="3975" cy="4245"/>
          </a:xfrm>
        </p:grpSpPr>
        <p:sp>
          <p:nvSpPr>
            <p:cNvPr id="98388" name="Line 408"/>
            <p:cNvSpPr>
              <a:spLocks noChangeShapeType="1"/>
            </p:cNvSpPr>
            <p:nvPr/>
          </p:nvSpPr>
          <p:spPr bwMode="auto">
            <a:xfrm flipV="1">
              <a:off x="2910" y="2470"/>
              <a:ext cx="0" cy="4215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8389" name="Group 409"/>
            <p:cNvGrpSpPr>
              <a:grpSpLocks/>
            </p:cNvGrpSpPr>
            <p:nvPr/>
          </p:nvGrpSpPr>
          <p:grpSpPr bwMode="auto">
            <a:xfrm>
              <a:off x="2310" y="2455"/>
              <a:ext cx="3975" cy="4245"/>
              <a:chOff x="2310" y="2455"/>
              <a:chExt cx="3345" cy="4245"/>
            </a:xfrm>
          </p:grpSpPr>
          <p:sp>
            <p:nvSpPr>
              <p:cNvPr id="98390" name="Line 410"/>
              <p:cNvSpPr>
                <a:spLocks noChangeShapeType="1"/>
              </p:cNvSpPr>
              <p:nvPr/>
            </p:nvSpPr>
            <p:spPr bwMode="auto">
              <a:xfrm flipV="1">
                <a:off x="5640" y="2455"/>
                <a:ext cx="0" cy="4245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391" name="Line 411"/>
              <p:cNvSpPr>
                <a:spLocks noChangeShapeType="1"/>
              </p:cNvSpPr>
              <p:nvPr/>
            </p:nvSpPr>
            <p:spPr bwMode="auto">
              <a:xfrm>
                <a:off x="2310" y="2455"/>
                <a:ext cx="3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sp>
        <p:nvSpPr>
          <p:cNvPr id="98312" name="Line 443"/>
          <p:cNvSpPr>
            <a:spLocks noChangeShapeType="1"/>
          </p:cNvSpPr>
          <p:nvPr/>
        </p:nvSpPr>
        <p:spPr bwMode="auto">
          <a:xfrm>
            <a:off x="5119688" y="41830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13" name="Line 444"/>
          <p:cNvSpPr>
            <a:spLocks noChangeShapeType="1"/>
          </p:cNvSpPr>
          <p:nvPr/>
        </p:nvSpPr>
        <p:spPr bwMode="auto">
          <a:xfrm>
            <a:off x="5119688" y="246221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14" name="Line 445"/>
          <p:cNvSpPr>
            <a:spLocks noChangeShapeType="1"/>
          </p:cNvSpPr>
          <p:nvPr/>
        </p:nvSpPr>
        <p:spPr bwMode="auto">
          <a:xfrm>
            <a:off x="5119688" y="330517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8315" name="Group 446"/>
          <p:cNvGrpSpPr>
            <a:grpSpLocks/>
          </p:cNvGrpSpPr>
          <p:nvPr/>
        </p:nvGrpSpPr>
        <p:grpSpPr bwMode="auto">
          <a:xfrm>
            <a:off x="2833688" y="1749425"/>
            <a:ext cx="2616200" cy="2909888"/>
            <a:chOff x="2235" y="3960"/>
            <a:chExt cx="2970" cy="3870"/>
          </a:xfrm>
        </p:grpSpPr>
        <p:sp>
          <p:nvSpPr>
            <p:cNvPr id="98386" name="Line 447"/>
            <p:cNvSpPr>
              <a:spLocks noChangeShapeType="1"/>
            </p:cNvSpPr>
            <p:nvPr/>
          </p:nvSpPr>
          <p:spPr bwMode="auto">
            <a:xfrm>
              <a:off x="2235" y="7815"/>
              <a:ext cx="297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387" name="Line 448"/>
            <p:cNvSpPr>
              <a:spLocks noChangeShapeType="1"/>
            </p:cNvSpPr>
            <p:nvPr/>
          </p:nvSpPr>
          <p:spPr bwMode="auto">
            <a:xfrm flipV="1">
              <a:off x="5175" y="3960"/>
              <a:ext cx="0" cy="387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98316" name="Line 449"/>
          <p:cNvSpPr>
            <a:spLocks noChangeShapeType="1"/>
          </p:cNvSpPr>
          <p:nvPr/>
        </p:nvSpPr>
        <p:spPr bwMode="auto">
          <a:xfrm>
            <a:off x="5132388" y="1758950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17" name="Line 450"/>
          <p:cNvSpPr>
            <a:spLocks noChangeShapeType="1"/>
          </p:cNvSpPr>
          <p:nvPr/>
        </p:nvSpPr>
        <p:spPr bwMode="auto">
          <a:xfrm>
            <a:off x="8105775" y="41957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18" name="Line 451"/>
          <p:cNvSpPr>
            <a:spLocks noChangeShapeType="1"/>
          </p:cNvSpPr>
          <p:nvPr/>
        </p:nvSpPr>
        <p:spPr bwMode="auto">
          <a:xfrm>
            <a:off x="8105775" y="247332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19" name="Line 452"/>
          <p:cNvSpPr>
            <a:spLocks noChangeShapeType="1"/>
          </p:cNvSpPr>
          <p:nvPr/>
        </p:nvSpPr>
        <p:spPr bwMode="auto">
          <a:xfrm>
            <a:off x="8105775" y="3316288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8320" name="Group 453"/>
          <p:cNvGrpSpPr>
            <a:grpSpLocks/>
          </p:cNvGrpSpPr>
          <p:nvPr/>
        </p:nvGrpSpPr>
        <p:grpSpPr bwMode="auto">
          <a:xfrm>
            <a:off x="2833688" y="1666875"/>
            <a:ext cx="5562600" cy="3133725"/>
            <a:chOff x="2235" y="3855"/>
            <a:chExt cx="6315" cy="4230"/>
          </a:xfrm>
        </p:grpSpPr>
        <p:sp>
          <p:nvSpPr>
            <p:cNvPr id="98384" name="Line 454"/>
            <p:cNvSpPr>
              <a:spLocks noChangeShapeType="1"/>
            </p:cNvSpPr>
            <p:nvPr/>
          </p:nvSpPr>
          <p:spPr bwMode="auto">
            <a:xfrm>
              <a:off x="2235" y="8070"/>
              <a:ext cx="63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385" name="Line 455"/>
            <p:cNvSpPr>
              <a:spLocks noChangeShapeType="1"/>
            </p:cNvSpPr>
            <p:nvPr/>
          </p:nvSpPr>
          <p:spPr bwMode="auto">
            <a:xfrm flipV="1">
              <a:off x="8550" y="3855"/>
              <a:ext cx="0" cy="423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98321" name="Line 456"/>
          <p:cNvSpPr>
            <a:spLocks noChangeShapeType="1"/>
          </p:cNvSpPr>
          <p:nvPr/>
        </p:nvSpPr>
        <p:spPr bwMode="auto">
          <a:xfrm>
            <a:off x="5132388" y="1701800"/>
            <a:ext cx="32512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322" name="Text Box 457"/>
          <p:cNvSpPr txBox="1">
            <a:spLocks noChangeArrowheads="1"/>
          </p:cNvSpPr>
          <p:nvPr/>
        </p:nvSpPr>
        <p:spPr bwMode="auto">
          <a:xfrm>
            <a:off x="2171700" y="4395788"/>
            <a:ext cx="779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7-4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98323" name="Text Box 458"/>
          <p:cNvSpPr txBox="1">
            <a:spLocks noChangeArrowheads="1"/>
          </p:cNvSpPr>
          <p:nvPr/>
        </p:nvSpPr>
        <p:spPr bwMode="auto">
          <a:xfrm>
            <a:off x="2185988" y="459740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3-0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pic>
        <p:nvPicPr>
          <p:cNvPr id="98324" name="Picture 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512763"/>
            <a:ext cx="21764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25" name="Picture 2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4760913"/>
            <a:ext cx="142716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326" name="Group 171"/>
          <p:cNvGrpSpPr>
            <a:grpSpLocks/>
          </p:cNvGrpSpPr>
          <p:nvPr/>
        </p:nvGrpSpPr>
        <p:grpSpPr bwMode="auto">
          <a:xfrm>
            <a:off x="431800" y="1844675"/>
            <a:ext cx="1692275" cy="2189163"/>
            <a:chOff x="431" y="1162"/>
            <a:chExt cx="1247" cy="1379"/>
          </a:xfrm>
        </p:grpSpPr>
        <p:sp>
          <p:nvSpPr>
            <p:cNvPr id="98363" name="Text Box 28"/>
            <p:cNvSpPr txBox="1">
              <a:spLocks noChangeArrowheads="1"/>
            </p:cNvSpPr>
            <p:nvPr/>
          </p:nvSpPr>
          <p:spPr bwMode="auto">
            <a:xfrm>
              <a:off x="999" y="1194"/>
              <a:ext cx="6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15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364" name="Rectangle 12"/>
            <p:cNvSpPr>
              <a:spLocks noChangeArrowheads="1"/>
            </p:cNvSpPr>
            <p:nvPr/>
          </p:nvSpPr>
          <p:spPr bwMode="auto">
            <a:xfrm>
              <a:off x="431" y="1162"/>
              <a:ext cx="463" cy="1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365" name="Freeform 13"/>
            <p:cNvSpPr>
              <a:spLocks/>
            </p:cNvSpPr>
            <p:nvPr/>
          </p:nvSpPr>
          <p:spPr bwMode="auto">
            <a:xfrm>
              <a:off x="431" y="1162"/>
              <a:ext cx="463" cy="1379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31675 h 1008"/>
                <a:gd name="T6" fmla="*/ 0 w 624"/>
                <a:gd name="T7" fmla="*/ 31675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366" name="Text Box 29"/>
            <p:cNvSpPr txBox="1">
              <a:spLocks noChangeArrowheads="1"/>
            </p:cNvSpPr>
            <p:nvPr/>
          </p:nvSpPr>
          <p:spPr bwMode="auto">
            <a:xfrm>
              <a:off x="1043" y="1470"/>
              <a:ext cx="6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8367" name="Group 81"/>
            <p:cNvGrpSpPr>
              <a:grpSpLocks/>
            </p:cNvGrpSpPr>
            <p:nvPr/>
          </p:nvGrpSpPr>
          <p:grpSpPr bwMode="auto">
            <a:xfrm>
              <a:off x="1086" y="1803"/>
              <a:ext cx="419" cy="708"/>
              <a:chOff x="2046" y="2690"/>
              <a:chExt cx="678" cy="708"/>
            </a:xfrm>
          </p:grpSpPr>
          <p:grpSp>
            <p:nvGrpSpPr>
              <p:cNvPr id="98375" name="Group 30"/>
              <p:cNvGrpSpPr>
                <a:grpSpLocks/>
              </p:cNvGrpSpPr>
              <p:nvPr/>
            </p:nvGrpSpPr>
            <p:grpSpPr bwMode="auto">
              <a:xfrm>
                <a:off x="2046" y="2690"/>
                <a:ext cx="678" cy="233"/>
                <a:chOff x="96" y="1680"/>
                <a:chExt cx="528" cy="203"/>
              </a:xfrm>
            </p:grpSpPr>
            <p:sp>
              <p:nvSpPr>
                <p:cNvPr id="9838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6" y="1680"/>
                  <a:ext cx="528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MEM</a:t>
                  </a:r>
                </a:p>
              </p:txBody>
            </p:sp>
            <p:sp>
              <p:nvSpPr>
                <p:cNvPr id="98383" name="Line 32"/>
                <p:cNvSpPr>
                  <a:spLocks noChangeShapeType="1"/>
                </p:cNvSpPr>
                <p:nvPr/>
              </p:nvSpPr>
              <p:spPr bwMode="auto">
                <a:xfrm>
                  <a:off x="144" y="172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8376" name="Group 34"/>
              <p:cNvGrpSpPr>
                <a:grpSpLocks/>
              </p:cNvGrpSpPr>
              <p:nvPr/>
            </p:nvGrpSpPr>
            <p:grpSpPr bwMode="auto">
              <a:xfrm>
                <a:off x="2108" y="2925"/>
                <a:ext cx="616" cy="233"/>
                <a:chOff x="1488" y="1977"/>
                <a:chExt cx="480" cy="202"/>
              </a:xfrm>
            </p:grpSpPr>
            <p:sp>
              <p:nvSpPr>
                <p:cNvPr id="98380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RD</a:t>
                  </a:r>
                </a:p>
              </p:txBody>
            </p:sp>
            <p:sp>
              <p:nvSpPr>
                <p:cNvPr id="98381" name="Line 36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8377" name="Group 37"/>
              <p:cNvGrpSpPr>
                <a:grpSpLocks/>
              </p:cNvGrpSpPr>
              <p:nvPr/>
            </p:nvGrpSpPr>
            <p:grpSpPr bwMode="auto">
              <a:xfrm>
                <a:off x="2108" y="3165"/>
                <a:ext cx="616" cy="233"/>
                <a:chOff x="1488" y="1977"/>
                <a:chExt cx="480" cy="203"/>
              </a:xfrm>
            </p:grpSpPr>
            <p:sp>
              <p:nvSpPr>
                <p:cNvPr id="9837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WR</a:t>
                  </a:r>
                </a:p>
              </p:txBody>
            </p:sp>
            <p:sp>
              <p:nvSpPr>
                <p:cNvPr id="98379" name="Line 39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68" name="Group 186"/>
            <p:cNvGrpSpPr>
              <a:grpSpLocks/>
            </p:cNvGrpSpPr>
            <p:nvPr/>
          </p:nvGrpSpPr>
          <p:grpSpPr bwMode="auto">
            <a:xfrm>
              <a:off x="894" y="1438"/>
              <a:ext cx="739" cy="1017"/>
              <a:chOff x="876" y="1438"/>
              <a:chExt cx="995" cy="1017"/>
            </a:xfrm>
          </p:grpSpPr>
          <p:sp>
            <p:nvSpPr>
              <p:cNvPr id="98370" name="Line 24"/>
              <p:cNvSpPr>
                <a:spLocks noChangeShapeType="1"/>
              </p:cNvSpPr>
              <p:nvPr/>
            </p:nvSpPr>
            <p:spPr bwMode="auto">
              <a:xfrm>
                <a:off x="876" y="1438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371" name="Line 25"/>
              <p:cNvSpPr>
                <a:spLocks noChangeShapeType="1"/>
              </p:cNvSpPr>
              <p:nvPr/>
            </p:nvSpPr>
            <p:spPr bwMode="auto">
              <a:xfrm>
                <a:off x="876" y="1714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372" name="Line 26"/>
              <p:cNvSpPr>
                <a:spLocks noChangeShapeType="1"/>
              </p:cNvSpPr>
              <p:nvPr/>
            </p:nvSpPr>
            <p:spPr bwMode="auto">
              <a:xfrm>
                <a:off x="876" y="1989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373" name="Line 26"/>
              <p:cNvSpPr>
                <a:spLocks noChangeShapeType="1"/>
              </p:cNvSpPr>
              <p:nvPr/>
            </p:nvSpPr>
            <p:spPr bwMode="auto">
              <a:xfrm>
                <a:off x="884" y="2228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8374" name="Line 26"/>
              <p:cNvSpPr>
                <a:spLocks noChangeShapeType="1"/>
              </p:cNvSpPr>
              <p:nvPr/>
            </p:nvSpPr>
            <p:spPr bwMode="auto">
              <a:xfrm>
                <a:off x="884" y="2455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8369" name="Text Box 192"/>
            <p:cNvSpPr txBox="1">
              <a:spLocks noChangeArrowheads="1"/>
            </p:cNvSpPr>
            <p:nvPr/>
          </p:nvSpPr>
          <p:spPr bwMode="auto">
            <a:xfrm>
              <a:off x="431" y="1661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CPU</a:t>
              </a:r>
            </a:p>
          </p:txBody>
        </p:sp>
      </p:grpSp>
      <p:grpSp>
        <p:nvGrpSpPr>
          <p:cNvPr id="98327" name="Group 193"/>
          <p:cNvGrpSpPr>
            <a:grpSpLocks/>
          </p:cNvGrpSpPr>
          <p:nvPr/>
        </p:nvGrpSpPr>
        <p:grpSpPr bwMode="auto">
          <a:xfrm>
            <a:off x="2238375" y="1524000"/>
            <a:ext cx="4327525" cy="2820988"/>
            <a:chOff x="1410" y="960"/>
            <a:chExt cx="2726" cy="1777"/>
          </a:xfrm>
        </p:grpSpPr>
        <p:grpSp>
          <p:nvGrpSpPr>
            <p:cNvPr id="98328" name="Group 459"/>
            <p:cNvGrpSpPr>
              <a:grpSpLocks/>
            </p:cNvGrpSpPr>
            <p:nvPr/>
          </p:nvGrpSpPr>
          <p:grpSpPr bwMode="auto">
            <a:xfrm>
              <a:off x="1410" y="960"/>
              <a:ext cx="824" cy="269"/>
              <a:chOff x="1560" y="3675"/>
              <a:chExt cx="1485" cy="540"/>
            </a:xfrm>
          </p:grpSpPr>
          <p:sp>
            <p:nvSpPr>
              <p:cNvPr id="98359" name="Line 46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60" name="Group 46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61" name="Text Box 46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CS0</a:t>
                  </a:r>
                </a:p>
              </p:txBody>
            </p:sp>
            <p:sp>
              <p:nvSpPr>
                <p:cNvPr id="98362" name="Line 46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29" name="Group 464"/>
            <p:cNvGrpSpPr>
              <a:grpSpLocks/>
            </p:cNvGrpSpPr>
            <p:nvPr/>
          </p:nvGrpSpPr>
          <p:grpSpPr bwMode="auto">
            <a:xfrm>
              <a:off x="1427" y="1409"/>
              <a:ext cx="824" cy="269"/>
              <a:chOff x="1560" y="3675"/>
              <a:chExt cx="1485" cy="540"/>
            </a:xfrm>
          </p:grpSpPr>
          <p:sp>
            <p:nvSpPr>
              <p:cNvPr id="98355" name="Line 46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56" name="Group 46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57" name="Text Box 46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8358" name="Line 46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30" name="Group 469"/>
            <p:cNvGrpSpPr>
              <a:grpSpLocks/>
            </p:cNvGrpSpPr>
            <p:nvPr/>
          </p:nvGrpSpPr>
          <p:grpSpPr bwMode="auto">
            <a:xfrm>
              <a:off x="3300" y="1409"/>
              <a:ext cx="824" cy="269"/>
              <a:chOff x="1560" y="3675"/>
              <a:chExt cx="1485" cy="540"/>
            </a:xfrm>
          </p:grpSpPr>
          <p:sp>
            <p:nvSpPr>
              <p:cNvPr id="98351" name="Line 47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52" name="Group 47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53" name="Text Box 47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8354" name="Line 47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31" name="Group 474"/>
            <p:cNvGrpSpPr>
              <a:grpSpLocks/>
            </p:cNvGrpSpPr>
            <p:nvPr/>
          </p:nvGrpSpPr>
          <p:grpSpPr bwMode="auto">
            <a:xfrm>
              <a:off x="1430" y="1921"/>
              <a:ext cx="824" cy="270"/>
              <a:chOff x="1560" y="3675"/>
              <a:chExt cx="1485" cy="540"/>
            </a:xfrm>
          </p:grpSpPr>
          <p:sp>
            <p:nvSpPr>
              <p:cNvPr id="98347" name="Line 47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48" name="Group 47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49" name="Text Box 47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8350" name="Line 47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32" name="Group 479"/>
            <p:cNvGrpSpPr>
              <a:grpSpLocks/>
            </p:cNvGrpSpPr>
            <p:nvPr/>
          </p:nvGrpSpPr>
          <p:grpSpPr bwMode="auto">
            <a:xfrm>
              <a:off x="3311" y="1929"/>
              <a:ext cx="825" cy="269"/>
              <a:chOff x="1560" y="3675"/>
              <a:chExt cx="1485" cy="540"/>
            </a:xfrm>
          </p:grpSpPr>
          <p:sp>
            <p:nvSpPr>
              <p:cNvPr id="98343" name="Line 48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44" name="Group 48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45" name="Text Box 48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8346" name="Line 48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33" name="Group 484"/>
            <p:cNvGrpSpPr>
              <a:grpSpLocks/>
            </p:cNvGrpSpPr>
            <p:nvPr/>
          </p:nvGrpSpPr>
          <p:grpSpPr bwMode="auto">
            <a:xfrm>
              <a:off x="1422" y="2467"/>
              <a:ext cx="824" cy="270"/>
              <a:chOff x="1560" y="3675"/>
              <a:chExt cx="1485" cy="540"/>
            </a:xfrm>
          </p:grpSpPr>
          <p:sp>
            <p:nvSpPr>
              <p:cNvPr id="98339" name="Line 48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40" name="Group 48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41" name="Text Box 48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8342" name="Line 48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8334" name="Group 489"/>
            <p:cNvGrpSpPr>
              <a:grpSpLocks/>
            </p:cNvGrpSpPr>
            <p:nvPr/>
          </p:nvGrpSpPr>
          <p:grpSpPr bwMode="auto">
            <a:xfrm>
              <a:off x="3311" y="2467"/>
              <a:ext cx="825" cy="270"/>
              <a:chOff x="1560" y="3675"/>
              <a:chExt cx="1485" cy="540"/>
            </a:xfrm>
          </p:grpSpPr>
          <p:sp>
            <p:nvSpPr>
              <p:cNvPr id="98335" name="Line 49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8336" name="Group 49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8337" name="Text Box 49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8338" name="Line 49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46"/>
          <p:cNvSpPr>
            <a:spLocks noChangeArrowheads="1"/>
          </p:cNvSpPr>
          <p:nvPr/>
        </p:nvSpPr>
        <p:spPr bwMode="auto">
          <a:xfrm>
            <a:off x="0" y="1360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9331" name="Text Box 311"/>
          <p:cNvSpPr txBox="1">
            <a:spLocks noChangeArrowheads="1"/>
          </p:cNvSpPr>
          <p:nvPr/>
        </p:nvSpPr>
        <p:spPr bwMode="auto">
          <a:xfrm>
            <a:off x="2185988" y="47625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10-0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grpSp>
        <p:nvGrpSpPr>
          <p:cNvPr id="99332" name="Group 312"/>
          <p:cNvGrpSpPr>
            <a:grpSpLocks/>
          </p:cNvGrpSpPr>
          <p:nvPr/>
        </p:nvGrpSpPr>
        <p:grpSpPr bwMode="auto">
          <a:xfrm>
            <a:off x="3427413" y="1293813"/>
            <a:ext cx="1836737" cy="671512"/>
            <a:chOff x="2910" y="2805"/>
            <a:chExt cx="2085" cy="848"/>
          </a:xfrm>
        </p:grpSpPr>
        <p:sp>
          <p:nvSpPr>
            <p:cNvPr id="99532" name="Rectangle 313"/>
            <p:cNvSpPr>
              <a:spLocks noChangeArrowheads="1"/>
            </p:cNvSpPr>
            <p:nvPr/>
          </p:nvSpPr>
          <p:spPr bwMode="auto">
            <a:xfrm>
              <a:off x="3168" y="2805"/>
              <a:ext cx="1659" cy="84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9533" name="Text Box 314"/>
            <p:cNvSpPr txBox="1">
              <a:spLocks noChangeArrowheads="1"/>
            </p:cNvSpPr>
            <p:nvPr/>
          </p:nvSpPr>
          <p:spPr bwMode="auto">
            <a:xfrm>
              <a:off x="3538" y="2954"/>
              <a:ext cx="96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2K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U0</a:t>
              </a:r>
            </a:p>
          </p:txBody>
        </p:sp>
        <p:grpSp>
          <p:nvGrpSpPr>
            <p:cNvPr id="99534" name="Group 315"/>
            <p:cNvGrpSpPr>
              <a:grpSpLocks/>
            </p:cNvGrpSpPr>
            <p:nvPr/>
          </p:nvGrpSpPr>
          <p:grpSpPr bwMode="auto">
            <a:xfrm>
              <a:off x="2910" y="2865"/>
              <a:ext cx="852" cy="485"/>
              <a:chOff x="2895" y="2097"/>
              <a:chExt cx="1140" cy="546"/>
            </a:xfrm>
          </p:grpSpPr>
          <p:sp>
            <p:nvSpPr>
              <p:cNvPr id="99538" name="Line 316"/>
              <p:cNvSpPr>
                <a:spLocks noChangeShapeType="1"/>
              </p:cNvSpPr>
              <p:nvPr/>
            </p:nvSpPr>
            <p:spPr bwMode="auto">
              <a:xfrm flipV="1">
                <a:off x="2895" y="2320"/>
                <a:ext cx="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539" name="Text Box 317"/>
              <p:cNvSpPr txBox="1">
                <a:spLocks noChangeArrowheads="1"/>
              </p:cNvSpPr>
              <p:nvPr/>
            </p:nvSpPr>
            <p:spPr bwMode="auto">
              <a:xfrm>
                <a:off x="3060" y="2097"/>
                <a:ext cx="97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A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10-0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9535" name="Text Box 318"/>
            <p:cNvSpPr txBox="1">
              <a:spLocks noChangeArrowheads="1"/>
            </p:cNvSpPr>
            <p:nvPr/>
          </p:nvSpPr>
          <p:spPr bwMode="auto">
            <a:xfrm>
              <a:off x="2977" y="3132"/>
              <a:ext cx="729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CS</a:t>
              </a:r>
            </a:p>
          </p:txBody>
        </p:sp>
        <p:sp>
          <p:nvSpPr>
            <p:cNvPr id="99536" name="Oval 319"/>
            <p:cNvSpPr>
              <a:spLocks noChangeArrowheads="1"/>
            </p:cNvSpPr>
            <p:nvPr/>
          </p:nvSpPr>
          <p:spPr bwMode="auto">
            <a:xfrm>
              <a:off x="3078" y="3278"/>
              <a:ext cx="90" cy="9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9537" name="Text Box 320"/>
            <p:cNvSpPr txBox="1">
              <a:spLocks noChangeArrowheads="1"/>
            </p:cNvSpPr>
            <p:nvPr/>
          </p:nvSpPr>
          <p:spPr bwMode="auto">
            <a:xfrm>
              <a:off x="4266" y="3023"/>
              <a:ext cx="729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2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9333" name="Group 321"/>
          <p:cNvGrpSpPr>
            <a:grpSpLocks/>
          </p:cNvGrpSpPr>
          <p:nvPr/>
        </p:nvGrpSpPr>
        <p:grpSpPr bwMode="auto">
          <a:xfrm>
            <a:off x="3427413" y="2065338"/>
            <a:ext cx="1836737" cy="2551112"/>
            <a:chOff x="2910" y="4360"/>
            <a:chExt cx="2085" cy="3221"/>
          </a:xfrm>
        </p:grpSpPr>
        <p:grpSp>
          <p:nvGrpSpPr>
            <p:cNvPr id="99490" name="Group 322"/>
            <p:cNvGrpSpPr>
              <a:grpSpLocks/>
            </p:cNvGrpSpPr>
            <p:nvPr/>
          </p:nvGrpSpPr>
          <p:grpSpPr bwMode="auto">
            <a:xfrm>
              <a:off x="2910" y="4360"/>
              <a:ext cx="2085" cy="1091"/>
              <a:chOff x="2910" y="3780"/>
              <a:chExt cx="2085" cy="1091"/>
            </a:xfrm>
          </p:grpSpPr>
          <p:sp>
            <p:nvSpPr>
              <p:cNvPr id="99519" name="Rectangle 323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520" name="Text Box 324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U2</a:t>
                </a:r>
              </a:p>
            </p:txBody>
          </p:sp>
          <p:grpSp>
            <p:nvGrpSpPr>
              <p:cNvPr id="99521" name="Group 325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530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531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522" name="Text Box 328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523" name="Text Box 329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524" name="Oval 330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525" name="Text Box 331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526" name="Oval 332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527" name="Group 333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528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529" name="Oval 335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9491" name="Group 336"/>
            <p:cNvGrpSpPr>
              <a:grpSpLocks/>
            </p:cNvGrpSpPr>
            <p:nvPr/>
          </p:nvGrpSpPr>
          <p:grpSpPr bwMode="auto">
            <a:xfrm>
              <a:off x="2910" y="5410"/>
              <a:ext cx="2085" cy="1091"/>
              <a:chOff x="2910" y="3780"/>
              <a:chExt cx="2085" cy="1091"/>
            </a:xfrm>
          </p:grpSpPr>
          <p:sp>
            <p:nvSpPr>
              <p:cNvPr id="99506" name="Rectangle 337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507" name="Text Box 338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U4</a:t>
                </a:r>
              </a:p>
            </p:txBody>
          </p:sp>
          <p:grpSp>
            <p:nvGrpSpPr>
              <p:cNvPr id="99508" name="Group 339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517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518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509" name="Text Box 342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510" name="Text Box 343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511" name="Oval 344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512" name="Text Box 345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513" name="Oval 346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514" name="Group 347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515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516" name="Oval 349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9492" name="Group 350"/>
            <p:cNvGrpSpPr>
              <a:grpSpLocks/>
            </p:cNvGrpSpPr>
            <p:nvPr/>
          </p:nvGrpSpPr>
          <p:grpSpPr bwMode="auto">
            <a:xfrm>
              <a:off x="2910" y="6490"/>
              <a:ext cx="2085" cy="1091"/>
              <a:chOff x="2910" y="3780"/>
              <a:chExt cx="2085" cy="1091"/>
            </a:xfrm>
          </p:grpSpPr>
          <p:sp>
            <p:nvSpPr>
              <p:cNvPr id="99493" name="Rectangle 351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94" name="Text Box 352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U6</a:t>
                </a:r>
              </a:p>
            </p:txBody>
          </p:sp>
          <p:grpSp>
            <p:nvGrpSpPr>
              <p:cNvPr id="99495" name="Group 353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504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505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496" name="Text Box 356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497" name="Text Box 357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498" name="Oval 358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99" name="Text Box 359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500" name="Oval 360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501" name="Group 361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502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503" name="Oval 363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9334" name="Group 364"/>
          <p:cNvGrpSpPr>
            <a:grpSpLocks/>
          </p:cNvGrpSpPr>
          <p:nvPr/>
        </p:nvGrpSpPr>
        <p:grpSpPr bwMode="auto">
          <a:xfrm>
            <a:off x="6415088" y="2065338"/>
            <a:ext cx="1836737" cy="2551112"/>
            <a:chOff x="5640" y="4360"/>
            <a:chExt cx="2085" cy="3221"/>
          </a:xfrm>
        </p:grpSpPr>
        <p:grpSp>
          <p:nvGrpSpPr>
            <p:cNvPr id="99448" name="Group 365"/>
            <p:cNvGrpSpPr>
              <a:grpSpLocks/>
            </p:cNvGrpSpPr>
            <p:nvPr/>
          </p:nvGrpSpPr>
          <p:grpSpPr bwMode="auto">
            <a:xfrm>
              <a:off x="5640" y="4360"/>
              <a:ext cx="2085" cy="1091"/>
              <a:chOff x="2910" y="3780"/>
              <a:chExt cx="2085" cy="1091"/>
            </a:xfrm>
          </p:grpSpPr>
          <p:sp>
            <p:nvSpPr>
              <p:cNvPr id="99477" name="Rectangle 366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78" name="Text Box 367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U1</a:t>
                </a:r>
              </a:p>
            </p:txBody>
          </p:sp>
          <p:grpSp>
            <p:nvGrpSpPr>
              <p:cNvPr id="99479" name="Group 368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488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489" name="Text Box 370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480" name="Text Box 371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481" name="Text Box 372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482" name="Oval 373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83" name="Text Box 374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484" name="Oval 375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485" name="Group 376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486" name="Text Box 377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487" name="Oval 378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9449" name="Group 379"/>
            <p:cNvGrpSpPr>
              <a:grpSpLocks/>
            </p:cNvGrpSpPr>
            <p:nvPr/>
          </p:nvGrpSpPr>
          <p:grpSpPr bwMode="auto">
            <a:xfrm>
              <a:off x="5640" y="5410"/>
              <a:ext cx="2085" cy="1091"/>
              <a:chOff x="2910" y="3780"/>
              <a:chExt cx="2085" cy="1091"/>
            </a:xfrm>
          </p:grpSpPr>
          <p:sp>
            <p:nvSpPr>
              <p:cNvPr id="99464" name="Rectangle 380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65" name="Text Box 381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U3</a:t>
                </a:r>
              </a:p>
            </p:txBody>
          </p:sp>
          <p:grpSp>
            <p:nvGrpSpPr>
              <p:cNvPr id="99466" name="Group 382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475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476" name="Text Box 384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467" name="Text Box 385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468" name="Text Box 386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469" name="Oval 387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70" name="Text Box 388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471" name="Oval 389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472" name="Group 390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473" name="Text Box 391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474" name="Oval 392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99450" name="Group 393"/>
            <p:cNvGrpSpPr>
              <a:grpSpLocks/>
            </p:cNvGrpSpPr>
            <p:nvPr/>
          </p:nvGrpSpPr>
          <p:grpSpPr bwMode="auto">
            <a:xfrm>
              <a:off x="5640" y="6490"/>
              <a:ext cx="2085" cy="1091"/>
              <a:chOff x="2910" y="3780"/>
              <a:chExt cx="2085" cy="1091"/>
            </a:xfrm>
          </p:grpSpPr>
          <p:sp>
            <p:nvSpPr>
              <p:cNvPr id="99451" name="Rectangle 394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52" name="Text Box 395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U5</a:t>
                </a:r>
              </a:p>
            </p:txBody>
          </p:sp>
          <p:grpSp>
            <p:nvGrpSpPr>
              <p:cNvPr id="99453" name="Group 396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99462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9463" name="Text Box 398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99454" name="Text Box 399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9455" name="Text Box 400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99456" name="Oval 401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9457" name="Text Box 402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99458" name="Oval 403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99459" name="Group 404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99460" name="Text Box 405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99461" name="Oval 406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99335" name="Group 407"/>
          <p:cNvGrpSpPr>
            <a:grpSpLocks/>
          </p:cNvGrpSpPr>
          <p:nvPr/>
        </p:nvGrpSpPr>
        <p:grpSpPr bwMode="auto">
          <a:xfrm>
            <a:off x="2898775" y="760413"/>
            <a:ext cx="3502025" cy="3157537"/>
            <a:chOff x="2310" y="2455"/>
            <a:chExt cx="3975" cy="4245"/>
          </a:xfrm>
        </p:grpSpPr>
        <p:sp>
          <p:nvSpPr>
            <p:cNvPr id="99444" name="Line 408"/>
            <p:cNvSpPr>
              <a:spLocks noChangeShapeType="1"/>
            </p:cNvSpPr>
            <p:nvPr/>
          </p:nvSpPr>
          <p:spPr bwMode="auto">
            <a:xfrm flipV="1">
              <a:off x="2910" y="2470"/>
              <a:ext cx="0" cy="4215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9445" name="Group 409"/>
            <p:cNvGrpSpPr>
              <a:grpSpLocks/>
            </p:cNvGrpSpPr>
            <p:nvPr/>
          </p:nvGrpSpPr>
          <p:grpSpPr bwMode="auto">
            <a:xfrm>
              <a:off x="2310" y="2455"/>
              <a:ext cx="3975" cy="4245"/>
              <a:chOff x="2310" y="2455"/>
              <a:chExt cx="3345" cy="4245"/>
            </a:xfrm>
          </p:grpSpPr>
          <p:sp>
            <p:nvSpPr>
              <p:cNvPr id="99446" name="Line 410"/>
              <p:cNvSpPr>
                <a:spLocks noChangeShapeType="1"/>
              </p:cNvSpPr>
              <p:nvPr/>
            </p:nvSpPr>
            <p:spPr bwMode="auto">
              <a:xfrm flipV="1">
                <a:off x="5640" y="2455"/>
                <a:ext cx="0" cy="4245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47" name="Line 411"/>
              <p:cNvSpPr>
                <a:spLocks noChangeShapeType="1"/>
              </p:cNvSpPr>
              <p:nvPr/>
            </p:nvSpPr>
            <p:spPr bwMode="auto">
              <a:xfrm>
                <a:off x="2310" y="2455"/>
                <a:ext cx="3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99336" name="Group 412"/>
          <p:cNvGrpSpPr>
            <a:grpSpLocks/>
          </p:cNvGrpSpPr>
          <p:nvPr/>
        </p:nvGrpSpPr>
        <p:grpSpPr bwMode="auto">
          <a:xfrm>
            <a:off x="3295650" y="2544763"/>
            <a:ext cx="277813" cy="1685925"/>
            <a:chOff x="2790" y="4965"/>
            <a:chExt cx="285" cy="2130"/>
          </a:xfrm>
        </p:grpSpPr>
        <p:sp>
          <p:nvSpPr>
            <p:cNvPr id="99441" name="Line 413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42" name="Line 414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43" name="Line 415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37" name="Group 416"/>
          <p:cNvGrpSpPr>
            <a:grpSpLocks/>
          </p:cNvGrpSpPr>
          <p:nvPr/>
        </p:nvGrpSpPr>
        <p:grpSpPr bwMode="auto">
          <a:xfrm>
            <a:off x="6254750" y="2544763"/>
            <a:ext cx="331788" cy="1685925"/>
            <a:chOff x="2790" y="4965"/>
            <a:chExt cx="285" cy="2130"/>
          </a:xfrm>
        </p:grpSpPr>
        <p:sp>
          <p:nvSpPr>
            <p:cNvPr id="99438" name="Line 417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9" name="Line 418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40" name="Line 419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38" name="Group 420"/>
          <p:cNvGrpSpPr>
            <a:grpSpLocks/>
          </p:cNvGrpSpPr>
          <p:nvPr/>
        </p:nvGrpSpPr>
        <p:grpSpPr bwMode="auto">
          <a:xfrm>
            <a:off x="2898775" y="941388"/>
            <a:ext cx="3373438" cy="3289300"/>
            <a:chOff x="2310" y="2670"/>
            <a:chExt cx="3828" cy="4425"/>
          </a:xfrm>
        </p:grpSpPr>
        <p:sp>
          <p:nvSpPr>
            <p:cNvPr id="99435" name="Line 421"/>
            <p:cNvSpPr>
              <a:spLocks noChangeShapeType="1"/>
            </p:cNvSpPr>
            <p:nvPr/>
          </p:nvSpPr>
          <p:spPr bwMode="auto">
            <a:xfrm flipV="1">
              <a:off x="2777" y="2685"/>
              <a:ext cx="0" cy="441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6" name="Line 422"/>
            <p:cNvSpPr>
              <a:spLocks noChangeShapeType="1"/>
            </p:cNvSpPr>
            <p:nvPr/>
          </p:nvSpPr>
          <p:spPr bwMode="auto">
            <a:xfrm flipV="1">
              <a:off x="6138" y="2685"/>
              <a:ext cx="0" cy="441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7" name="Line 423"/>
            <p:cNvSpPr>
              <a:spLocks noChangeShapeType="1"/>
            </p:cNvSpPr>
            <p:nvPr/>
          </p:nvSpPr>
          <p:spPr bwMode="auto">
            <a:xfrm>
              <a:off x="2310" y="2670"/>
              <a:ext cx="382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39" name="Group 424"/>
          <p:cNvGrpSpPr>
            <a:grpSpLocks/>
          </p:cNvGrpSpPr>
          <p:nvPr/>
        </p:nvGrpSpPr>
        <p:grpSpPr bwMode="auto">
          <a:xfrm>
            <a:off x="3163888" y="2711450"/>
            <a:ext cx="398462" cy="1685925"/>
            <a:chOff x="2790" y="4965"/>
            <a:chExt cx="285" cy="2130"/>
          </a:xfrm>
        </p:grpSpPr>
        <p:sp>
          <p:nvSpPr>
            <p:cNvPr id="99432" name="Line 425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3" name="Line 426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4" name="Line 427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40" name="Group 428"/>
          <p:cNvGrpSpPr>
            <a:grpSpLocks/>
          </p:cNvGrpSpPr>
          <p:nvPr/>
        </p:nvGrpSpPr>
        <p:grpSpPr bwMode="auto">
          <a:xfrm>
            <a:off x="6111875" y="2711450"/>
            <a:ext cx="447675" cy="1685925"/>
            <a:chOff x="2790" y="4965"/>
            <a:chExt cx="285" cy="2130"/>
          </a:xfrm>
        </p:grpSpPr>
        <p:sp>
          <p:nvSpPr>
            <p:cNvPr id="99429" name="Line 429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0" name="Line 430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31" name="Line 431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41" name="Group 432"/>
          <p:cNvGrpSpPr>
            <a:grpSpLocks/>
          </p:cNvGrpSpPr>
          <p:nvPr/>
        </p:nvGrpSpPr>
        <p:grpSpPr bwMode="auto">
          <a:xfrm>
            <a:off x="2913063" y="1108075"/>
            <a:ext cx="3235325" cy="3289300"/>
            <a:chOff x="2325" y="2865"/>
            <a:chExt cx="3673" cy="4440"/>
          </a:xfrm>
        </p:grpSpPr>
        <p:sp>
          <p:nvSpPr>
            <p:cNvPr id="99425" name="Line 433"/>
            <p:cNvSpPr>
              <a:spLocks noChangeShapeType="1"/>
            </p:cNvSpPr>
            <p:nvPr/>
          </p:nvSpPr>
          <p:spPr bwMode="auto">
            <a:xfrm flipV="1">
              <a:off x="5984" y="2895"/>
              <a:ext cx="0" cy="441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9426" name="Group 434"/>
            <p:cNvGrpSpPr>
              <a:grpSpLocks/>
            </p:cNvGrpSpPr>
            <p:nvPr/>
          </p:nvGrpSpPr>
          <p:grpSpPr bwMode="auto">
            <a:xfrm>
              <a:off x="2325" y="2865"/>
              <a:ext cx="3673" cy="4440"/>
              <a:chOff x="2325" y="2865"/>
              <a:chExt cx="3673" cy="4440"/>
            </a:xfrm>
          </p:grpSpPr>
          <p:sp>
            <p:nvSpPr>
              <p:cNvPr id="99427" name="Line 435"/>
              <p:cNvSpPr>
                <a:spLocks noChangeShapeType="1"/>
              </p:cNvSpPr>
              <p:nvPr/>
            </p:nvSpPr>
            <p:spPr bwMode="auto">
              <a:xfrm flipV="1">
                <a:off x="2634" y="2895"/>
                <a:ext cx="0" cy="441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28" name="Line 436"/>
              <p:cNvSpPr>
                <a:spLocks noChangeShapeType="1"/>
              </p:cNvSpPr>
              <p:nvPr/>
            </p:nvSpPr>
            <p:spPr bwMode="auto">
              <a:xfrm flipV="1">
                <a:off x="2325" y="2865"/>
                <a:ext cx="3673" cy="15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99342" name="Group 437"/>
          <p:cNvGrpSpPr>
            <a:grpSpLocks/>
          </p:cNvGrpSpPr>
          <p:nvPr/>
        </p:nvGrpSpPr>
        <p:grpSpPr bwMode="auto">
          <a:xfrm>
            <a:off x="2159000" y="796925"/>
            <a:ext cx="779463" cy="396875"/>
            <a:chOff x="930" y="2637"/>
            <a:chExt cx="885" cy="546"/>
          </a:xfrm>
        </p:grpSpPr>
        <p:sp>
          <p:nvSpPr>
            <p:cNvPr id="99423" name="Text Box 438"/>
            <p:cNvSpPr txBox="1">
              <a:spLocks noChangeArrowheads="1"/>
            </p:cNvSpPr>
            <p:nvPr/>
          </p:nvSpPr>
          <p:spPr bwMode="auto">
            <a:xfrm>
              <a:off x="930" y="2637"/>
              <a:ext cx="885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8000"/>
                  </a:solidFill>
                  <a:latin typeface="Times New Roman" pitchFamily="18" charset="0"/>
                  <a:ea typeface="宋体" charset="-122"/>
                </a:rPr>
                <a:t>RD</a:t>
              </a:r>
            </a:p>
          </p:txBody>
        </p:sp>
        <p:sp>
          <p:nvSpPr>
            <p:cNvPr id="99424" name="Line 439"/>
            <p:cNvSpPr>
              <a:spLocks noChangeShapeType="1"/>
            </p:cNvSpPr>
            <p:nvPr/>
          </p:nvSpPr>
          <p:spPr bwMode="auto">
            <a:xfrm>
              <a:off x="1185" y="2715"/>
              <a:ext cx="3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9343" name="Group 440"/>
          <p:cNvGrpSpPr>
            <a:grpSpLocks/>
          </p:cNvGrpSpPr>
          <p:nvPr/>
        </p:nvGrpSpPr>
        <p:grpSpPr bwMode="auto">
          <a:xfrm>
            <a:off x="2171700" y="1035050"/>
            <a:ext cx="779463" cy="395288"/>
            <a:chOff x="1395" y="2967"/>
            <a:chExt cx="885" cy="501"/>
          </a:xfrm>
        </p:grpSpPr>
        <p:sp>
          <p:nvSpPr>
            <p:cNvPr id="99421" name="Text Box 441"/>
            <p:cNvSpPr txBox="1">
              <a:spLocks noChangeArrowheads="1"/>
            </p:cNvSpPr>
            <p:nvPr/>
          </p:nvSpPr>
          <p:spPr bwMode="auto">
            <a:xfrm>
              <a:off x="1395" y="2967"/>
              <a:ext cx="885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WR</a:t>
              </a:r>
            </a:p>
          </p:txBody>
        </p:sp>
        <p:sp>
          <p:nvSpPr>
            <p:cNvPr id="99422" name="Line 442"/>
            <p:cNvSpPr>
              <a:spLocks noChangeShapeType="1"/>
            </p:cNvSpPr>
            <p:nvPr/>
          </p:nvSpPr>
          <p:spPr bwMode="auto">
            <a:xfrm>
              <a:off x="1650" y="3039"/>
              <a:ext cx="37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99344" name="Line 443"/>
          <p:cNvSpPr>
            <a:spLocks noChangeShapeType="1"/>
          </p:cNvSpPr>
          <p:nvPr/>
        </p:nvSpPr>
        <p:spPr bwMode="auto">
          <a:xfrm>
            <a:off x="5119688" y="41830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45" name="Line 444"/>
          <p:cNvSpPr>
            <a:spLocks noChangeShapeType="1"/>
          </p:cNvSpPr>
          <p:nvPr/>
        </p:nvSpPr>
        <p:spPr bwMode="auto">
          <a:xfrm>
            <a:off x="5119688" y="246221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46" name="Line 445"/>
          <p:cNvSpPr>
            <a:spLocks noChangeShapeType="1"/>
          </p:cNvSpPr>
          <p:nvPr/>
        </p:nvSpPr>
        <p:spPr bwMode="auto">
          <a:xfrm>
            <a:off x="5119688" y="330517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9347" name="Group 446"/>
          <p:cNvGrpSpPr>
            <a:grpSpLocks/>
          </p:cNvGrpSpPr>
          <p:nvPr/>
        </p:nvGrpSpPr>
        <p:grpSpPr bwMode="auto">
          <a:xfrm>
            <a:off x="2833688" y="1749425"/>
            <a:ext cx="2616200" cy="2909888"/>
            <a:chOff x="2235" y="3960"/>
            <a:chExt cx="2970" cy="3870"/>
          </a:xfrm>
        </p:grpSpPr>
        <p:sp>
          <p:nvSpPr>
            <p:cNvPr id="99419" name="Line 447"/>
            <p:cNvSpPr>
              <a:spLocks noChangeShapeType="1"/>
            </p:cNvSpPr>
            <p:nvPr/>
          </p:nvSpPr>
          <p:spPr bwMode="auto">
            <a:xfrm>
              <a:off x="2235" y="7815"/>
              <a:ext cx="297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20" name="Line 448"/>
            <p:cNvSpPr>
              <a:spLocks noChangeShapeType="1"/>
            </p:cNvSpPr>
            <p:nvPr/>
          </p:nvSpPr>
          <p:spPr bwMode="auto">
            <a:xfrm flipV="1">
              <a:off x="5175" y="3960"/>
              <a:ext cx="0" cy="387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99348" name="Line 449"/>
          <p:cNvSpPr>
            <a:spLocks noChangeShapeType="1"/>
          </p:cNvSpPr>
          <p:nvPr/>
        </p:nvSpPr>
        <p:spPr bwMode="auto">
          <a:xfrm>
            <a:off x="5132388" y="1758950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49" name="Line 450"/>
          <p:cNvSpPr>
            <a:spLocks noChangeShapeType="1"/>
          </p:cNvSpPr>
          <p:nvPr/>
        </p:nvSpPr>
        <p:spPr bwMode="auto">
          <a:xfrm>
            <a:off x="8105775" y="41957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50" name="Line 451"/>
          <p:cNvSpPr>
            <a:spLocks noChangeShapeType="1"/>
          </p:cNvSpPr>
          <p:nvPr/>
        </p:nvSpPr>
        <p:spPr bwMode="auto">
          <a:xfrm>
            <a:off x="8105775" y="247332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51" name="Line 452"/>
          <p:cNvSpPr>
            <a:spLocks noChangeShapeType="1"/>
          </p:cNvSpPr>
          <p:nvPr/>
        </p:nvSpPr>
        <p:spPr bwMode="auto">
          <a:xfrm>
            <a:off x="8105775" y="3316288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9352" name="Group 453"/>
          <p:cNvGrpSpPr>
            <a:grpSpLocks/>
          </p:cNvGrpSpPr>
          <p:nvPr/>
        </p:nvGrpSpPr>
        <p:grpSpPr bwMode="auto">
          <a:xfrm>
            <a:off x="2833688" y="1666875"/>
            <a:ext cx="5562600" cy="3133725"/>
            <a:chOff x="2235" y="3855"/>
            <a:chExt cx="6315" cy="4230"/>
          </a:xfrm>
        </p:grpSpPr>
        <p:sp>
          <p:nvSpPr>
            <p:cNvPr id="99417" name="Line 454"/>
            <p:cNvSpPr>
              <a:spLocks noChangeShapeType="1"/>
            </p:cNvSpPr>
            <p:nvPr/>
          </p:nvSpPr>
          <p:spPr bwMode="auto">
            <a:xfrm>
              <a:off x="2235" y="8070"/>
              <a:ext cx="63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418" name="Line 455"/>
            <p:cNvSpPr>
              <a:spLocks noChangeShapeType="1"/>
            </p:cNvSpPr>
            <p:nvPr/>
          </p:nvSpPr>
          <p:spPr bwMode="auto">
            <a:xfrm flipV="1">
              <a:off x="8550" y="3855"/>
              <a:ext cx="0" cy="423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99353" name="Line 456"/>
          <p:cNvSpPr>
            <a:spLocks noChangeShapeType="1"/>
          </p:cNvSpPr>
          <p:nvPr/>
        </p:nvSpPr>
        <p:spPr bwMode="auto">
          <a:xfrm>
            <a:off x="5132388" y="1701800"/>
            <a:ext cx="32512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354" name="Text Box 457"/>
          <p:cNvSpPr txBox="1">
            <a:spLocks noChangeArrowheads="1"/>
          </p:cNvSpPr>
          <p:nvPr/>
        </p:nvSpPr>
        <p:spPr bwMode="auto">
          <a:xfrm>
            <a:off x="2171700" y="4395788"/>
            <a:ext cx="779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7-4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99355" name="Text Box 458"/>
          <p:cNvSpPr txBox="1">
            <a:spLocks noChangeArrowheads="1"/>
          </p:cNvSpPr>
          <p:nvPr/>
        </p:nvSpPr>
        <p:spPr bwMode="auto">
          <a:xfrm>
            <a:off x="2185988" y="459740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3-0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pic>
        <p:nvPicPr>
          <p:cNvPr id="99356" name="Picture 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512763"/>
            <a:ext cx="21764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57" name="Picture 2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4760913"/>
            <a:ext cx="142716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58" name="Picture 2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365625"/>
            <a:ext cx="192087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359" name="Group 233"/>
          <p:cNvGrpSpPr>
            <a:grpSpLocks/>
          </p:cNvGrpSpPr>
          <p:nvPr/>
        </p:nvGrpSpPr>
        <p:grpSpPr bwMode="auto">
          <a:xfrm>
            <a:off x="431800" y="1844675"/>
            <a:ext cx="1692275" cy="2189163"/>
            <a:chOff x="431" y="1162"/>
            <a:chExt cx="1247" cy="1379"/>
          </a:xfrm>
        </p:grpSpPr>
        <p:sp>
          <p:nvSpPr>
            <p:cNvPr id="99396" name="Text Box 28"/>
            <p:cNvSpPr txBox="1">
              <a:spLocks noChangeArrowheads="1"/>
            </p:cNvSpPr>
            <p:nvPr/>
          </p:nvSpPr>
          <p:spPr bwMode="auto">
            <a:xfrm>
              <a:off x="999" y="1194"/>
              <a:ext cx="6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15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397" name="Rectangle 12"/>
            <p:cNvSpPr>
              <a:spLocks noChangeArrowheads="1"/>
            </p:cNvSpPr>
            <p:nvPr/>
          </p:nvSpPr>
          <p:spPr bwMode="auto">
            <a:xfrm>
              <a:off x="431" y="1162"/>
              <a:ext cx="463" cy="1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398" name="Freeform 13"/>
            <p:cNvSpPr>
              <a:spLocks/>
            </p:cNvSpPr>
            <p:nvPr/>
          </p:nvSpPr>
          <p:spPr bwMode="auto">
            <a:xfrm>
              <a:off x="431" y="1162"/>
              <a:ext cx="463" cy="1379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31675 h 1008"/>
                <a:gd name="T6" fmla="*/ 0 w 624"/>
                <a:gd name="T7" fmla="*/ 31675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399" name="Text Box 29"/>
            <p:cNvSpPr txBox="1">
              <a:spLocks noChangeArrowheads="1"/>
            </p:cNvSpPr>
            <p:nvPr/>
          </p:nvSpPr>
          <p:spPr bwMode="auto">
            <a:xfrm>
              <a:off x="1043" y="1470"/>
              <a:ext cx="6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9400" name="Group 81"/>
            <p:cNvGrpSpPr>
              <a:grpSpLocks/>
            </p:cNvGrpSpPr>
            <p:nvPr/>
          </p:nvGrpSpPr>
          <p:grpSpPr bwMode="auto">
            <a:xfrm>
              <a:off x="1086" y="1803"/>
              <a:ext cx="419" cy="708"/>
              <a:chOff x="2046" y="2690"/>
              <a:chExt cx="678" cy="708"/>
            </a:xfrm>
          </p:grpSpPr>
          <p:grpSp>
            <p:nvGrpSpPr>
              <p:cNvPr id="99408" name="Group 30"/>
              <p:cNvGrpSpPr>
                <a:grpSpLocks/>
              </p:cNvGrpSpPr>
              <p:nvPr/>
            </p:nvGrpSpPr>
            <p:grpSpPr bwMode="auto">
              <a:xfrm>
                <a:off x="2046" y="2690"/>
                <a:ext cx="678" cy="233"/>
                <a:chOff x="96" y="1680"/>
                <a:chExt cx="528" cy="203"/>
              </a:xfrm>
            </p:grpSpPr>
            <p:sp>
              <p:nvSpPr>
                <p:cNvPr id="9941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6" y="1680"/>
                  <a:ext cx="528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MEM</a:t>
                  </a:r>
                </a:p>
              </p:txBody>
            </p:sp>
            <p:sp>
              <p:nvSpPr>
                <p:cNvPr id="99416" name="Line 32"/>
                <p:cNvSpPr>
                  <a:spLocks noChangeShapeType="1"/>
                </p:cNvSpPr>
                <p:nvPr/>
              </p:nvSpPr>
              <p:spPr bwMode="auto">
                <a:xfrm>
                  <a:off x="144" y="172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9409" name="Group 34"/>
              <p:cNvGrpSpPr>
                <a:grpSpLocks/>
              </p:cNvGrpSpPr>
              <p:nvPr/>
            </p:nvGrpSpPr>
            <p:grpSpPr bwMode="auto">
              <a:xfrm>
                <a:off x="2108" y="2925"/>
                <a:ext cx="616" cy="233"/>
                <a:chOff x="1488" y="1977"/>
                <a:chExt cx="480" cy="202"/>
              </a:xfrm>
            </p:grpSpPr>
            <p:sp>
              <p:nvSpPr>
                <p:cNvPr id="9941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RD</a:t>
                  </a:r>
                </a:p>
              </p:txBody>
            </p:sp>
            <p:sp>
              <p:nvSpPr>
                <p:cNvPr id="99414" name="Line 36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9410" name="Group 37"/>
              <p:cNvGrpSpPr>
                <a:grpSpLocks/>
              </p:cNvGrpSpPr>
              <p:nvPr/>
            </p:nvGrpSpPr>
            <p:grpSpPr bwMode="auto">
              <a:xfrm>
                <a:off x="2108" y="3165"/>
                <a:ext cx="616" cy="233"/>
                <a:chOff x="1488" y="1977"/>
                <a:chExt cx="480" cy="203"/>
              </a:xfrm>
            </p:grpSpPr>
            <p:sp>
              <p:nvSpPr>
                <p:cNvPr id="9941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WR</a:t>
                  </a:r>
                </a:p>
              </p:txBody>
            </p:sp>
            <p:sp>
              <p:nvSpPr>
                <p:cNvPr id="99412" name="Line 39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401" name="Group 248"/>
            <p:cNvGrpSpPr>
              <a:grpSpLocks/>
            </p:cNvGrpSpPr>
            <p:nvPr/>
          </p:nvGrpSpPr>
          <p:grpSpPr bwMode="auto">
            <a:xfrm>
              <a:off x="894" y="1438"/>
              <a:ext cx="739" cy="1017"/>
              <a:chOff x="876" y="1438"/>
              <a:chExt cx="995" cy="1017"/>
            </a:xfrm>
          </p:grpSpPr>
          <p:sp>
            <p:nvSpPr>
              <p:cNvPr id="99403" name="Line 24"/>
              <p:cNvSpPr>
                <a:spLocks noChangeShapeType="1"/>
              </p:cNvSpPr>
              <p:nvPr/>
            </p:nvSpPr>
            <p:spPr bwMode="auto">
              <a:xfrm>
                <a:off x="876" y="1438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04" name="Line 25"/>
              <p:cNvSpPr>
                <a:spLocks noChangeShapeType="1"/>
              </p:cNvSpPr>
              <p:nvPr/>
            </p:nvSpPr>
            <p:spPr bwMode="auto">
              <a:xfrm>
                <a:off x="876" y="1714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05" name="Line 26"/>
              <p:cNvSpPr>
                <a:spLocks noChangeShapeType="1"/>
              </p:cNvSpPr>
              <p:nvPr/>
            </p:nvSpPr>
            <p:spPr bwMode="auto">
              <a:xfrm>
                <a:off x="876" y="1989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06" name="Line 26"/>
              <p:cNvSpPr>
                <a:spLocks noChangeShapeType="1"/>
              </p:cNvSpPr>
              <p:nvPr/>
            </p:nvSpPr>
            <p:spPr bwMode="auto">
              <a:xfrm>
                <a:off x="884" y="2228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9407" name="Line 26"/>
              <p:cNvSpPr>
                <a:spLocks noChangeShapeType="1"/>
              </p:cNvSpPr>
              <p:nvPr/>
            </p:nvSpPr>
            <p:spPr bwMode="auto">
              <a:xfrm>
                <a:off x="884" y="2455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9402" name="Text Box 254"/>
            <p:cNvSpPr txBox="1">
              <a:spLocks noChangeArrowheads="1"/>
            </p:cNvSpPr>
            <p:nvPr/>
          </p:nvSpPr>
          <p:spPr bwMode="auto">
            <a:xfrm>
              <a:off x="431" y="1661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CPU</a:t>
              </a:r>
            </a:p>
          </p:txBody>
        </p:sp>
      </p:grpSp>
      <p:grpSp>
        <p:nvGrpSpPr>
          <p:cNvPr id="99360" name="Group 255"/>
          <p:cNvGrpSpPr>
            <a:grpSpLocks/>
          </p:cNvGrpSpPr>
          <p:nvPr/>
        </p:nvGrpSpPr>
        <p:grpSpPr bwMode="auto">
          <a:xfrm>
            <a:off x="2238375" y="1524000"/>
            <a:ext cx="4327525" cy="2820988"/>
            <a:chOff x="1410" y="960"/>
            <a:chExt cx="2726" cy="1777"/>
          </a:xfrm>
        </p:grpSpPr>
        <p:grpSp>
          <p:nvGrpSpPr>
            <p:cNvPr id="99361" name="Group 459"/>
            <p:cNvGrpSpPr>
              <a:grpSpLocks/>
            </p:cNvGrpSpPr>
            <p:nvPr/>
          </p:nvGrpSpPr>
          <p:grpSpPr bwMode="auto">
            <a:xfrm>
              <a:off x="1410" y="960"/>
              <a:ext cx="824" cy="269"/>
              <a:chOff x="1560" y="3675"/>
              <a:chExt cx="1485" cy="540"/>
            </a:xfrm>
          </p:grpSpPr>
          <p:sp>
            <p:nvSpPr>
              <p:cNvPr id="99392" name="Line 46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93" name="Group 46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94" name="Text Box 46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CS0</a:t>
                  </a:r>
                </a:p>
              </p:txBody>
            </p:sp>
            <p:sp>
              <p:nvSpPr>
                <p:cNvPr id="99395" name="Line 46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2" name="Group 464"/>
            <p:cNvGrpSpPr>
              <a:grpSpLocks/>
            </p:cNvGrpSpPr>
            <p:nvPr/>
          </p:nvGrpSpPr>
          <p:grpSpPr bwMode="auto">
            <a:xfrm>
              <a:off x="1427" y="1409"/>
              <a:ext cx="824" cy="269"/>
              <a:chOff x="1560" y="3675"/>
              <a:chExt cx="1485" cy="540"/>
            </a:xfrm>
          </p:grpSpPr>
          <p:sp>
            <p:nvSpPr>
              <p:cNvPr id="99388" name="Line 46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89" name="Group 46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90" name="Text Box 46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9391" name="Line 46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3" name="Group 469"/>
            <p:cNvGrpSpPr>
              <a:grpSpLocks/>
            </p:cNvGrpSpPr>
            <p:nvPr/>
          </p:nvGrpSpPr>
          <p:grpSpPr bwMode="auto">
            <a:xfrm>
              <a:off x="3300" y="1409"/>
              <a:ext cx="824" cy="269"/>
              <a:chOff x="1560" y="3675"/>
              <a:chExt cx="1485" cy="540"/>
            </a:xfrm>
          </p:grpSpPr>
          <p:sp>
            <p:nvSpPr>
              <p:cNvPr id="99384" name="Line 47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85" name="Group 47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86" name="Text Box 47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99387" name="Line 47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4" name="Group 474"/>
            <p:cNvGrpSpPr>
              <a:grpSpLocks/>
            </p:cNvGrpSpPr>
            <p:nvPr/>
          </p:nvGrpSpPr>
          <p:grpSpPr bwMode="auto">
            <a:xfrm>
              <a:off x="1430" y="1921"/>
              <a:ext cx="824" cy="270"/>
              <a:chOff x="1560" y="3675"/>
              <a:chExt cx="1485" cy="540"/>
            </a:xfrm>
          </p:grpSpPr>
          <p:sp>
            <p:nvSpPr>
              <p:cNvPr id="99380" name="Line 47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81" name="Group 47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82" name="Text Box 47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9383" name="Line 47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5" name="Group 479"/>
            <p:cNvGrpSpPr>
              <a:grpSpLocks/>
            </p:cNvGrpSpPr>
            <p:nvPr/>
          </p:nvGrpSpPr>
          <p:grpSpPr bwMode="auto">
            <a:xfrm>
              <a:off x="3311" y="1929"/>
              <a:ext cx="825" cy="269"/>
              <a:chOff x="1560" y="3675"/>
              <a:chExt cx="1485" cy="540"/>
            </a:xfrm>
          </p:grpSpPr>
          <p:sp>
            <p:nvSpPr>
              <p:cNvPr id="99376" name="Line 48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77" name="Group 48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78" name="Text Box 48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99379" name="Line 48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6" name="Group 484"/>
            <p:cNvGrpSpPr>
              <a:grpSpLocks/>
            </p:cNvGrpSpPr>
            <p:nvPr/>
          </p:nvGrpSpPr>
          <p:grpSpPr bwMode="auto">
            <a:xfrm>
              <a:off x="1422" y="2467"/>
              <a:ext cx="824" cy="270"/>
              <a:chOff x="1560" y="3675"/>
              <a:chExt cx="1485" cy="540"/>
            </a:xfrm>
          </p:grpSpPr>
          <p:sp>
            <p:nvSpPr>
              <p:cNvPr id="99372" name="Line 48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73" name="Group 48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74" name="Text Box 48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9375" name="Line 48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9367" name="Group 489"/>
            <p:cNvGrpSpPr>
              <a:grpSpLocks/>
            </p:cNvGrpSpPr>
            <p:nvPr/>
          </p:nvGrpSpPr>
          <p:grpSpPr bwMode="auto">
            <a:xfrm>
              <a:off x="3311" y="2467"/>
              <a:ext cx="825" cy="270"/>
              <a:chOff x="1560" y="3675"/>
              <a:chExt cx="1485" cy="540"/>
            </a:xfrm>
          </p:grpSpPr>
          <p:sp>
            <p:nvSpPr>
              <p:cNvPr id="99368" name="Line 49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9369" name="Group 49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99370" name="Text Box 49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99371" name="Line 49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46"/>
          <p:cNvSpPr>
            <a:spLocks noChangeArrowheads="1"/>
          </p:cNvSpPr>
          <p:nvPr/>
        </p:nvSpPr>
        <p:spPr bwMode="auto">
          <a:xfrm>
            <a:off x="0" y="1360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100355" name="Text Box 311"/>
          <p:cNvSpPr txBox="1">
            <a:spLocks noChangeArrowheads="1"/>
          </p:cNvSpPr>
          <p:nvPr/>
        </p:nvSpPr>
        <p:spPr bwMode="auto">
          <a:xfrm>
            <a:off x="2185988" y="47625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10-0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grpSp>
        <p:nvGrpSpPr>
          <p:cNvPr id="100356" name="Group 312"/>
          <p:cNvGrpSpPr>
            <a:grpSpLocks/>
          </p:cNvGrpSpPr>
          <p:nvPr/>
        </p:nvGrpSpPr>
        <p:grpSpPr bwMode="auto">
          <a:xfrm>
            <a:off x="3427413" y="1293813"/>
            <a:ext cx="1836737" cy="671512"/>
            <a:chOff x="2910" y="2805"/>
            <a:chExt cx="2085" cy="848"/>
          </a:xfrm>
        </p:grpSpPr>
        <p:sp>
          <p:nvSpPr>
            <p:cNvPr id="100597" name="Rectangle 313"/>
            <p:cNvSpPr>
              <a:spLocks noChangeArrowheads="1"/>
            </p:cNvSpPr>
            <p:nvPr/>
          </p:nvSpPr>
          <p:spPr bwMode="auto">
            <a:xfrm>
              <a:off x="3168" y="2805"/>
              <a:ext cx="1659" cy="84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598" name="Text Box 314"/>
            <p:cNvSpPr txBox="1">
              <a:spLocks noChangeArrowheads="1"/>
            </p:cNvSpPr>
            <p:nvPr/>
          </p:nvSpPr>
          <p:spPr bwMode="auto">
            <a:xfrm>
              <a:off x="3538" y="2954"/>
              <a:ext cx="964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2K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200" dirty="0" smtClean="0"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  <a:p>
              <a:pPr algn="ctr">
                <a:lnSpc>
                  <a:spcPct val="9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U0</a:t>
              </a:r>
            </a:p>
          </p:txBody>
        </p:sp>
        <p:grpSp>
          <p:nvGrpSpPr>
            <p:cNvPr id="100599" name="Group 315"/>
            <p:cNvGrpSpPr>
              <a:grpSpLocks/>
            </p:cNvGrpSpPr>
            <p:nvPr/>
          </p:nvGrpSpPr>
          <p:grpSpPr bwMode="auto">
            <a:xfrm>
              <a:off x="2910" y="2865"/>
              <a:ext cx="852" cy="485"/>
              <a:chOff x="2895" y="2097"/>
              <a:chExt cx="1140" cy="546"/>
            </a:xfrm>
          </p:grpSpPr>
          <p:sp>
            <p:nvSpPr>
              <p:cNvPr id="100603" name="Line 316"/>
              <p:cNvSpPr>
                <a:spLocks noChangeShapeType="1"/>
              </p:cNvSpPr>
              <p:nvPr/>
            </p:nvSpPr>
            <p:spPr bwMode="auto">
              <a:xfrm flipV="1">
                <a:off x="2895" y="2320"/>
                <a:ext cx="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604" name="Text Box 317"/>
              <p:cNvSpPr txBox="1">
                <a:spLocks noChangeArrowheads="1"/>
              </p:cNvSpPr>
              <p:nvPr/>
            </p:nvSpPr>
            <p:spPr bwMode="auto">
              <a:xfrm>
                <a:off x="3060" y="2097"/>
                <a:ext cx="97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A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10-0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100600" name="Text Box 318"/>
            <p:cNvSpPr txBox="1">
              <a:spLocks noChangeArrowheads="1"/>
            </p:cNvSpPr>
            <p:nvPr/>
          </p:nvSpPr>
          <p:spPr bwMode="auto">
            <a:xfrm>
              <a:off x="2977" y="3132"/>
              <a:ext cx="729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CS</a:t>
              </a:r>
            </a:p>
          </p:txBody>
        </p:sp>
        <p:sp>
          <p:nvSpPr>
            <p:cNvPr id="100601" name="Oval 319"/>
            <p:cNvSpPr>
              <a:spLocks noChangeArrowheads="1"/>
            </p:cNvSpPr>
            <p:nvPr/>
          </p:nvSpPr>
          <p:spPr bwMode="auto">
            <a:xfrm>
              <a:off x="3078" y="3278"/>
              <a:ext cx="90" cy="9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602" name="Text Box 320"/>
            <p:cNvSpPr txBox="1">
              <a:spLocks noChangeArrowheads="1"/>
            </p:cNvSpPr>
            <p:nvPr/>
          </p:nvSpPr>
          <p:spPr bwMode="auto">
            <a:xfrm>
              <a:off x="4266" y="3023"/>
              <a:ext cx="729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2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2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100357" name="Group 321"/>
          <p:cNvGrpSpPr>
            <a:grpSpLocks/>
          </p:cNvGrpSpPr>
          <p:nvPr/>
        </p:nvGrpSpPr>
        <p:grpSpPr bwMode="auto">
          <a:xfrm>
            <a:off x="3427413" y="2065338"/>
            <a:ext cx="1836737" cy="2551112"/>
            <a:chOff x="2910" y="4360"/>
            <a:chExt cx="2085" cy="3221"/>
          </a:xfrm>
        </p:grpSpPr>
        <p:grpSp>
          <p:nvGrpSpPr>
            <p:cNvPr id="100555" name="Group 322"/>
            <p:cNvGrpSpPr>
              <a:grpSpLocks/>
            </p:cNvGrpSpPr>
            <p:nvPr/>
          </p:nvGrpSpPr>
          <p:grpSpPr bwMode="auto">
            <a:xfrm>
              <a:off x="2910" y="4360"/>
              <a:ext cx="2085" cy="1091"/>
              <a:chOff x="2910" y="3780"/>
              <a:chExt cx="2085" cy="1091"/>
            </a:xfrm>
          </p:grpSpPr>
          <p:sp>
            <p:nvSpPr>
              <p:cNvPr id="100584" name="Rectangle 323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85" name="Text Box 324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U2</a:t>
                </a:r>
              </a:p>
            </p:txBody>
          </p:sp>
          <p:grpSp>
            <p:nvGrpSpPr>
              <p:cNvPr id="100586" name="Group 325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95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96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87" name="Text Box 328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88" name="Text Box 329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89" name="Oval 330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90" name="Text Box 331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91" name="Oval 332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92" name="Group 333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93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94" name="Oval 335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56" name="Group 336"/>
            <p:cNvGrpSpPr>
              <a:grpSpLocks/>
            </p:cNvGrpSpPr>
            <p:nvPr/>
          </p:nvGrpSpPr>
          <p:grpSpPr bwMode="auto">
            <a:xfrm>
              <a:off x="2910" y="5410"/>
              <a:ext cx="2085" cy="1091"/>
              <a:chOff x="2910" y="3780"/>
              <a:chExt cx="2085" cy="1091"/>
            </a:xfrm>
          </p:grpSpPr>
          <p:sp>
            <p:nvSpPr>
              <p:cNvPr id="100571" name="Rectangle 337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72" name="Text Box 338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U4</a:t>
                </a:r>
              </a:p>
            </p:txBody>
          </p:sp>
          <p:grpSp>
            <p:nvGrpSpPr>
              <p:cNvPr id="100573" name="Group 339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82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83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74" name="Text Box 342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75" name="Text Box 343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76" name="Oval 344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77" name="Text Box 345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78" name="Oval 346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79" name="Group 347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80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81" name="Oval 349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57" name="Group 350"/>
            <p:cNvGrpSpPr>
              <a:grpSpLocks/>
            </p:cNvGrpSpPr>
            <p:nvPr/>
          </p:nvGrpSpPr>
          <p:grpSpPr bwMode="auto">
            <a:xfrm>
              <a:off x="2910" y="6490"/>
              <a:ext cx="2085" cy="1091"/>
              <a:chOff x="2910" y="3780"/>
              <a:chExt cx="2085" cy="1091"/>
            </a:xfrm>
          </p:grpSpPr>
          <p:sp>
            <p:nvSpPr>
              <p:cNvPr id="100558" name="Rectangle 351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59" name="Text Box 352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U6</a:t>
                </a:r>
              </a:p>
            </p:txBody>
          </p:sp>
          <p:grpSp>
            <p:nvGrpSpPr>
              <p:cNvPr id="100560" name="Group 353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69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70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61" name="Text Box 356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62" name="Text Box 357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63" name="Oval 358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64" name="Text Box 359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65" name="Oval 360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66" name="Group 361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67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68" name="Oval 363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100358" name="Group 364"/>
          <p:cNvGrpSpPr>
            <a:grpSpLocks/>
          </p:cNvGrpSpPr>
          <p:nvPr/>
        </p:nvGrpSpPr>
        <p:grpSpPr bwMode="auto">
          <a:xfrm>
            <a:off x="6415088" y="2065338"/>
            <a:ext cx="1836737" cy="2551112"/>
            <a:chOff x="5640" y="4360"/>
            <a:chExt cx="2085" cy="3221"/>
          </a:xfrm>
        </p:grpSpPr>
        <p:grpSp>
          <p:nvGrpSpPr>
            <p:cNvPr id="100513" name="Group 365"/>
            <p:cNvGrpSpPr>
              <a:grpSpLocks/>
            </p:cNvGrpSpPr>
            <p:nvPr/>
          </p:nvGrpSpPr>
          <p:grpSpPr bwMode="auto">
            <a:xfrm>
              <a:off x="5640" y="4360"/>
              <a:ext cx="2085" cy="1091"/>
              <a:chOff x="2910" y="3780"/>
              <a:chExt cx="2085" cy="1091"/>
            </a:xfrm>
          </p:grpSpPr>
          <p:sp>
            <p:nvSpPr>
              <p:cNvPr id="100542" name="Rectangle 366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43" name="Text Box 367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U1</a:t>
                </a:r>
              </a:p>
            </p:txBody>
          </p:sp>
          <p:grpSp>
            <p:nvGrpSpPr>
              <p:cNvPr id="100544" name="Group 368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53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54" name="Text Box 370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45" name="Text Box 371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46" name="Text Box 372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47" name="Oval 373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48" name="Text Box 374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49" name="Oval 375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50" name="Group 376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51" name="Text Box 377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52" name="Oval 378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14" name="Group 379"/>
            <p:cNvGrpSpPr>
              <a:grpSpLocks/>
            </p:cNvGrpSpPr>
            <p:nvPr/>
          </p:nvGrpSpPr>
          <p:grpSpPr bwMode="auto">
            <a:xfrm>
              <a:off x="5640" y="5410"/>
              <a:ext cx="2085" cy="1091"/>
              <a:chOff x="2910" y="3780"/>
              <a:chExt cx="2085" cy="1091"/>
            </a:xfrm>
          </p:grpSpPr>
          <p:sp>
            <p:nvSpPr>
              <p:cNvPr id="100529" name="Rectangle 380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30" name="Text Box 381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U3</a:t>
                </a:r>
              </a:p>
            </p:txBody>
          </p:sp>
          <p:grpSp>
            <p:nvGrpSpPr>
              <p:cNvPr id="100531" name="Group 382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40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41" name="Text Box 384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32" name="Text Box 385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33" name="Text Box 386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34" name="Oval 387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35" name="Text Box 388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36" name="Oval 389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37" name="Group 390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38" name="Text Box 391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39" name="Oval 392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15" name="Group 393"/>
            <p:cNvGrpSpPr>
              <a:grpSpLocks/>
            </p:cNvGrpSpPr>
            <p:nvPr/>
          </p:nvGrpSpPr>
          <p:grpSpPr bwMode="auto">
            <a:xfrm>
              <a:off x="5640" y="6490"/>
              <a:ext cx="2085" cy="1091"/>
              <a:chOff x="2910" y="3780"/>
              <a:chExt cx="2085" cy="1091"/>
            </a:xfrm>
          </p:grpSpPr>
          <p:sp>
            <p:nvSpPr>
              <p:cNvPr id="100516" name="Rectangle 394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17" name="Text Box 395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U5</a:t>
                </a:r>
              </a:p>
            </p:txBody>
          </p:sp>
          <p:grpSp>
            <p:nvGrpSpPr>
              <p:cNvPr id="100518" name="Group 396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2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28" name="Text Box 398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19" name="Text Box 399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20" name="Text Box 400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521" name="Oval 401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22" name="Text Box 402"/>
              <p:cNvSpPr txBox="1">
                <a:spLocks noChangeArrowheads="1"/>
              </p:cNvSpPr>
              <p:nvPr/>
            </p:nvSpPr>
            <p:spPr bwMode="auto">
              <a:xfrm>
                <a:off x="2977" y="401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23" name="Oval 403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24" name="Group 404"/>
              <p:cNvGrpSpPr>
                <a:grpSpLocks/>
              </p:cNvGrpSpPr>
              <p:nvPr/>
            </p:nvGrpSpPr>
            <p:grpSpPr bwMode="auto">
              <a:xfrm>
                <a:off x="2962" y="4407"/>
                <a:ext cx="729" cy="464"/>
                <a:chOff x="2962" y="4752"/>
                <a:chExt cx="729" cy="464"/>
              </a:xfrm>
            </p:grpSpPr>
            <p:sp>
              <p:nvSpPr>
                <p:cNvPr id="100525" name="Text Box 405"/>
                <p:cNvSpPr txBox="1">
                  <a:spLocks noChangeArrowheads="1"/>
                </p:cNvSpPr>
                <p:nvPr/>
              </p:nvSpPr>
              <p:spPr bwMode="auto">
                <a:xfrm>
                  <a:off x="2962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100526" name="Oval 406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  <p:grpSp>
        <p:nvGrpSpPr>
          <p:cNvPr id="100359" name="Group 407"/>
          <p:cNvGrpSpPr>
            <a:grpSpLocks/>
          </p:cNvGrpSpPr>
          <p:nvPr/>
        </p:nvGrpSpPr>
        <p:grpSpPr bwMode="auto">
          <a:xfrm>
            <a:off x="2898775" y="760413"/>
            <a:ext cx="3502025" cy="3157537"/>
            <a:chOff x="2310" y="2455"/>
            <a:chExt cx="3975" cy="4245"/>
          </a:xfrm>
        </p:grpSpPr>
        <p:sp>
          <p:nvSpPr>
            <p:cNvPr id="100509" name="Line 408"/>
            <p:cNvSpPr>
              <a:spLocks noChangeShapeType="1"/>
            </p:cNvSpPr>
            <p:nvPr/>
          </p:nvSpPr>
          <p:spPr bwMode="auto">
            <a:xfrm flipV="1">
              <a:off x="2910" y="2470"/>
              <a:ext cx="0" cy="4215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510" name="Group 409"/>
            <p:cNvGrpSpPr>
              <a:grpSpLocks/>
            </p:cNvGrpSpPr>
            <p:nvPr/>
          </p:nvGrpSpPr>
          <p:grpSpPr bwMode="auto">
            <a:xfrm>
              <a:off x="2310" y="2455"/>
              <a:ext cx="3975" cy="4245"/>
              <a:chOff x="2310" y="2455"/>
              <a:chExt cx="3345" cy="4245"/>
            </a:xfrm>
          </p:grpSpPr>
          <p:sp>
            <p:nvSpPr>
              <p:cNvPr id="100511" name="Line 410"/>
              <p:cNvSpPr>
                <a:spLocks noChangeShapeType="1"/>
              </p:cNvSpPr>
              <p:nvPr/>
            </p:nvSpPr>
            <p:spPr bwMode="auto">
              <a:xfrm flipV="1">
                <a:off x="5640" y="2455"/>
                <a:ext cx="0" cy="4245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12" name="Line 411"/>
              <p:cNvSpPr>
                <a:spLocks noChangeShapeType="1"/>
              </p:cNvSpPr>
              <p:nvPr/>
            </p:nvSpPr>
            <p:spPr bwMode="auto">
              <a:xfrm>
                <a:off x="2310" y="2455"/>
                <a:ext cx="3345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100360" name="Group 412"/>
          <p:cNvGrpSpPr>
            <a:grpSpLocks/>
          </p:cNvGrpSpPr>
          <p:nvPr/>
        </p:nvGrpSpPr>
        <p:grpSpPr bwMode="auto">
          <a:xfrm>
            <a:off x="3295650" y="2544763"/>
            <a:ext cx="277813" cy="1685925"/>
            <a:chOff x="2790" y="4965"/>
            <a:chExt cx="285" cy="2130"/>
          </a:xfrm>
        </p:grpSpPr>
        <p:sp>
          <p:nvSpPr>
            <p:cNvPr id="100506" name="Line 413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7" name="Line 414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8" name="Line 415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1" name="Group 416"/>
          <p:cNvGrpSpPr>
            <a:grpSpLocks/>
          </p:cNvGrpSpPr>
          <p:nvPr/>
        </p:nvGrpSpPr>
        <p:grpSpPr bwMode="auto">
          <a:xfrm>
            <a:off x="6254750" y="2544763"/>
            <a:ext cx="331788" cy="1685925"/>
            <a:chOff x="2790" y="4965"/>
            <a:chExt cx="285" cy="2130"/>
          </a:xfrm>
        </p:grpSpPr>
        <p:sp>
          <p:nvSpPr>
            <p:cNvPr id="100503" name="Line 417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4" name="Line 418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5" name="Line 419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2" name="Group 420"/>
          <p:cNvGrpSpPr>
            <a:grpSpLocks/>
          </p:cNvGrpSpPr>
          <p:nvPr/>
        </p:nvGrpSpPr>
        <p:grpSpPr bwMode="auto">
          <a:xfrm>
            <a:off x="2898775" y="941388"/>
            <a:ext cx="3373438" cy="3289300"/>
            <a:chOff x="2310" y="2670"/>
            <a:chExt cx="3828" cy="4425"/>
          </a:xfrm>
        </p:grpSpPr>
        <p:sp>
          <p:nvSpPr>
            <p:cNvPr id="100500" name="Line 421"/>
            <p:cNvSpPr>
              <a:spLocks noChangeShapeType="1"/>
            </p:cNvSpPr>
            <p:nvPr/>
          </p:nvSpPr>
          <p:spPr bwMode="auto">
            <a:xfrm flipV="1">
              <a:off x="2777" y="2685"/>
              <a:ext cx="0" cy="441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1" name="Line 422"/>
            <p:cNvSpPr>
              <a:spLocks noChangeShapeType="1"/>
            </p:cNvSpPr>
            <p:nvPr/>
          </p:nvSpPr>
          <p:spPr bwMode="auto">
            <a:xfrm flipV="1">
              <a:off x="6138" y="2685"/>
              <a:ext cx="0" cy="441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502" name="Line 423"/>
            <p:cNvSpPr>
              <a:spLocks noChangeShapeType="1"/>
            </p:cNvSpPr>
            <p:nvPr/>
          </p:nvSpPr>
          <p:spPr bwMode="auto">
            <a:xfrm>
              <a:off x="2310" y="2670"/>
              <a:ext cx="382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3" name="Group 424"/>
          <p:cNvGrpSpPr>
            <a:grpSpLocks/>
          </p:cNvGrpSpPr>
          <p:nvPr/>
        </p:nvGrpSpPr>
        <p:grpSpPr bwMode="auto">
          <a:xfrm>
            <a:off x="3163888" y="2711450"/>
            <a:ext cx="398462" cy="1685925"/>
            <a:chOff x="2790" y="4965"/>
            <a:chExt cx="285" cy="2130"/>
          </a:xfrm>
        </p:grpSpPr>
        <p:sp>
          <p:nvSpPr>
            <p:cNvPr id="100497" name="Line 425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98" name="Line 426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99" name="Line 427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4" name="Group 428"/>
          <p:cNvGrpSpPr>
            <a:grpSpLocks/>
          </p:cNvGrpSpPr>
          <p:nvPr/>
        </p:nvGrpSpPr>
        <p:grpSpPr bwMode="auto">
          <a:xfrm>
            <a:off x="6111875" y="2711450"/>
            <a:ext cx="447675" cy="1685925"/>
            <a:chOff x="2790" y="4965"/>
            <a:chExt cx="285" cy="2130"/>
          </a:xfrm>
        </p:grpSpPr>
        <p:sp>
          <p:nvSpPr>
            <p:cNvPr id="100494" name="Line 429"/>
            <p:cNvSpPr>
              <a:spLocks noChangeShapeType="1"/>
            </p:cNvSpPr>
            <p:nvPr/>
          </p:nvSpPr>
          <p:spPr bwMode="auto">
            <a:xfrm flipH="1">
              <a:off x="2790" y="496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95" name="Line 430"/>
            <p:cNvSpPr>
              <a:spLocks noChangeShapeType="1"/>
            </p:cNvSpPr>
            <p:nvPr/>
          </p:nvSpPr>
          <p:spPr bwMode="auto">
            <a:xfrm flipH="1">
              <a:off x="2790" y="601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96" name="Line 431"/>
            <p:cNvSpPr>
              <a:spLocks noChangeShapeType="1"/>
            </p:cNvSpPr>
            <p:nvPr/>
          </p:nvSpPr>
          <p:spPr bwMode="auto">
            <a:xfrm flipH="1">
              <a:off x="2790" y="7095"/>
              <a:ext cx="285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5" name="Group 432"/>
          <p:cNvGrpSpPr>
            <a:grpSpLocks/>
          </p:cNvGrpSpPr>
          <p:nvPr/>
        </p:nvGrpSpPr>
        <p:grpSpPr bwMode="auto">
          <a:xfrm>
            <a:off x="2913063" y="1108075"/>
            <a:ext cx="3235325" cy="3289300"/>
            <a:chOff x="2325" y="2865"/>
            <a:chExt cx="3673" cy="4440"/>
          </a:xfrm>
        </p:grpSpPr>
        <p:sp>
          <p:nvSpPr>
            <p:cNvPr id="100490" name="Line 433"/>
            <p:cNvSpPr>
              <a:spLocks noChangeShapeType="1"/>
            </p:cNvSpPr>
            <p:nvPr/>
          </p:nvSpPr>
          <p:spPr bwMode="auto">
            <a:xfrm flipV="1">
              <a:off x="5984" y="2895"/>
              <a:ext cx="0" cy="441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491" name="Group 434"/>
            <p:cNvGrpSpPr>
              <a:grpSpLocks/>
            </p:cNvGrpSpPr>
            <p:nvPr/>
          </p:nvGrpSpPr>
          <p:grpSpPr bwMode="auto">
            <a:xfrm>
              <a:off x="2325" y="2865"/>
              <a:ext cx="3673" cy="4440"/>
              <a:chOff x="2325" y="2865"/>
              <a:chExt cx="3673" cy="4440"/>
            </a:xfrm>
          </p:grpSpPr>
          <p:sp>
            <p:nvSpPr>
              <p:cNvPr id="100492" name="Line 435"/>
              <p:cNvSpPr>
                <a:spLocks noChangeShapeType="1"/>
              </p:cNvSpPr>
              <p:nvPr/>
            </p:nvSpPr>
            <p:spPr bwMode="auto">
              <a:xfrm flipV="1">
                <a:off x="2634" y="2895"/>
                <a:ext cx="0" cy="441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93" name="Line 436"/>
              <p:cNvSpPr>
                <a:spLocks noChangeShapeType="1"/>
              </p:cNvSpPr>
              <p:nvPr/>
            </p:nvSpPr>
            <p:spPr bwMode="auto">
              <a:xfrm flipV="1">
                <a:off x="2325" y="2865"/>
                <a:ext cx="3673" cy="15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100366" name="Group 437"/>
          <p:cNvGrpSpPr>
            <a:grpSpLocks/>
          </p:cNvGrpSpPr>
          <p:nvPr/>
        </p:nvGrpSpPr>
        <p:grpSpPr bwMode="auto">
          <a:xfrm>
            <a:off x="2159000" y="796925"/>
            <a:ext cx="779463" cy="396875"/>
            <a:chOff x="930" y="2637"/>
            <a:chExt cx="885" cy="546"/>
          </a:xfrm>
        </p:grpSpPr>
        <p:sp>
          <p:nvSpPr>
            <p:cNvPr id="100488" name="Text Box 438"/>
            <p:cNvSpPr txBox="1">
              <a:spLocks noChangeArrowheads="1"/>
            </p:cNvSpPr>
            <p:nvPr/>
          </p:nvSpPr>
          <p:spPr bwMode="auto">
            <a:xfrm>
              <a:off x="930" y="2637"/>
              <a:ext cx="885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8000"/>
                  </a:solidFill>
                  <a:latin typeface="Times New Roman" pitchFamily="18" charset="0"/>
                  <a:ea typeface="宋体" charset="-122"/>
                </a:rPr>
                <a:t>RD</a:t>
              </a:r>
            </a:p>
          </p:txBody>
        </p:sp>
        <p:sp>
          <p:nvSpPr>
            <p:cNvPr id="100489" name="Line 439"/>
            <p:cNvSpPr>
              <a:spLocks noChangeShapeType="1"/>
            </p:cNvSpPr>
            <p:nvPr/>
          </p:nvSpPr>
          <p:spPr bwMode="auto">
            <a:xfrm>
              <a:off x="1185" y="2715"/>
              <a:ext cx="3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0367" name="Group 440"/>
          <p:cNvGrpSpPr>
            <a:grpSpLocks/>
          </p:cNvGrpSpPr>
          <p:nvPr/>
        </p:nvGrpSpPr>
        <p:grpSpPr bwMode="auto">
          <a:xfrm>
            <a:off x="2171700" y="1035050"/>
            <a:ext cx="779463" cy="395288"/>
            <a:chOff x="1395" y="2967"/>
            <a:chExt cx="885" cy="501"/>
          </a:xfrm>
        </p:grpSpPr>
        <p:sp>
          <p:nvSpPr>
            <p:cNvPr id="100486" name="Text Box 441"/>
            <p:cNvSpPr txBox="1">
              <a:spLocks noChangeArrowheads="1"/>
            </p:cNvSpPr>
            <p:nvPr/>
          </p:nvSpPr>
          <p:spPr bwMode="auto">
            <a:xfrm>
              <a:off x="1395" y="2967"/>
              <a:ext cx="885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WR</a:t>
              </a:r>
            </a:p>
          </p:txBody>
        </p:sp>
        <p:sp>
          <p:nvSpPr>
            <p:cNvPr id="100487" name="Line 442"/>
            <p:cNvSpPr>
              <a:spLocks noChangeShapeType="1"/>
            </p:cNvSpPr>
            <p:nvPr/>
          </p:nvSpPr>
          <p:spPr bwMode="auto">
            <a:xfrm>
              <a:off x="1650" y="3039"/>
              <a:ext cx="37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00368" name="Line 443"/>
          <p:cNvSpPr>
            <a:spLocks noChangeShapeType="1"/>
          </p:cNvSpPr>
          <p:nvPr/>
        </p:nvSpPr>
        <p:spPr bwMode="auto">
          <a:xfrm>
            <a:off x="5119688" y="41830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69" name="Line 444"/>
          <p:cNvSpPr>
            <a:spLocks noChangeShapeType="1"/>
          </p:cNvSpPr>
          <p:nvPr/>
        </p:nvSpPr>
        <p:spPr bwMode="auto">
          <a:xfrm>
            <a:off x="5119688" y="246221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70" name="Line 445"/>
          <p:cNvSpPr>
            <a:spLocks noChangeShapeType="1"/>
          </p:cNvSpPr>
          <p:nvPr/>
        </p:nvSpPr>
        <p:spPr bwMode="auto">
          <a:xfrm>
            <a:off x="5119688" y="330517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00371" name="Group 446"/>
          <p:cNvGrpSpPr>
            <a:grpSpLocks/>
          </p:cNvGrpSpPr>
          <p:nvPr/>
        </p:nvGrpSpPr>
        <p:grpSpPr bwMode="auto">
          <a:xfrm>
            <a:off x="2833688" y="1749425"/>
            <a:ext cx="2616200" cy="2909888"/>
            <a:chOff x="2235" y="3960"/>
            <a:chExt cx="2970" cy="3870"/>
          </a:xfrm>
        </p:grpSpPr>
        <p:sp>
          <p:nvSpPr>
            <p:cNvPr id="100484" name="Line 447"/>
            <p:cNvSpPr>
              <a:spLocks noChangeShapeType="1"/>
            </p:cNvSpPr>
            <p:nvPr/>
          </p:nvSpPr>
          <p:spPr bwMode="auto">
            <a:xfrm>
              <a:off x="2235" y="7815"/>
              <a:ext cx="297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85" name="Line 448"/>
            <p:cNvSpPr>
              <a:spLocks noChangeShapeType="1"/>
            </p:cNvSpPr>
            <p:nvPr/>
          </p:nvSpPr>
          <p:spPr bwMode="auto">
            <a:xfrm flipV="1">
              <a:off x="5175" y="3960"/>
              <a:ext cx="0" cy="387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00372" name="Line 449"/>
          <p:cNvSpPr>
            <a:spLocks noChangeShapeType="1"/>
          </p:cNvSpPr>
          <p:nvPr/>
        </p:nvSpPr>
        <p:spPr bwMode="auto">
          <a:xfrm>
            <a:off x="5132388" y="1758950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73" name="Line 450"/>
          <p:cNvSpPr>
            <a:spLocks noChangeShapeType="1"/>
          </p:cNvSpPr>
          <p:nvPr/>
        </p:nvSpPr>
        <p:spPr bwMode="auto">
          <a:xfrm>
            <a:off x="8105775" y="4195763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74" name="Line 451"/>
          <p:cNvSpPr>
            <a:spLocks noChangeShapeType="1"/>
          </p:cNvSpPr>
          <p:nvPr/>
        </p:nvSpPr>
        <p:spPr bwMode="auto">
          <a:xfrm>
            <a:off x="8105775" y="2473325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75" name="Line 452"/>
          <p:cNvSpPr>
            <a:spLocks noChangeShapeType="1"/>
          </p:cNvSpPr>
          <p:nvPr/>
        </p:nvSpPr>
        <p:spPr bwMode="auto">
          <a:xfrm>
            <a:off x="8105775" y="3316288"/>
            <a:ext cx="3175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00376" name="Group 453"/>
          <p:cNvGrpSpPr>
            <a:grpSpLocks/>
          </p:cNvGrpSpPr>
          <p:nvPr/>
        </p:nvGrpSpPr>
        <p:grpSpPr bwMode="auto">
          <a:xfrm>
            <a:off x="2833688" y="1666875"/>
            <a:ext cx="5562600" cy="3133725"/>
            <a:chOff x="2235" y="3855"/>
            <a:chExt cx="6315" cy="4230"/>
          </a:xfrm>
        </p:grpSpPr>
        <p:sp>
          <p:nvSpPr>
            <p:cNvPr id="100482" name="Line 454"/>
            <p:cNvSpPr>
              <a:spLocks noChangeShapeType="1"/>
            </p:cNvSpPr>
            <p:nvPr/>
          </p:nvSpPr>
          <p:spPr bwMode="auto">
            <a:xfrm>
              <a:off x="2235" y="8070"/>
              <a:ext cx="63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83" name="Line 455"/>
            <p:cNvSpPr>
              <a:spLocks noChangeShapeType="1"/>
            </p:cNvSpPr>
            <p:nvPr/>
          </p:nvSpPr>
          <p:spPr bwMode="auto">
            <a:xfrm flipV="1">
              <a:off x="8550" y="3855"/>
              <a:ext cx="0" cy="423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00377" name="Line 456"/>
          <p:cNvSpPr>
            <a:spLocks noChangeShapeType="1"/>
          </p:cNvSpPr>
          <p:nvPr/>
        </p:nvSpPr>
        <p:spPr bwMode="auto">
          <a:xfrm>
            <a:off x="5132388" y="1701800"/>
            <a:ext cx="32512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378" name="Text Box 457"/>
          <p:cNvSpPr txBox="1">
            <a:spLocks noChangeArrowheads="1"/>
          </p:cNvSpPr>
          <p:nvPr/>
        </p:nvSpPr>
        <p:spPr bwMode="auto">
          <a:xfrm>
            <a:off x="2171700" y="4395788"/>
            <a:ext cx="779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7-4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00379" name="Text Box 458"/>
          <p:cNvSpPr txBox="1">
            <a:spLocks noChangeArrowheads="1"/>
          </p:cNvSpPr>
          <p:nvPr/>
        </p:nvSpPr>
        <p:spPr bwMode="auto">
          <a:xfrm>
            <a:off x="2185988" y="4597400"/>
            <a:ext cx="7794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1800" baseline="-25000" dirty="0">
                <a:latin typeface="Times New Roman" pitchFamily="18" charset="0"/>
                <a:ea typeface="宋体" charset="-122"/>
              </a:rPr>
              <a:t>3-0</a:t>
            </a:r>
            <a:endParaRPr lang="en-US" altLang="zh-CN" sz="1800" dirty="0">
              <a:latin typeface="Times New Roman" pitchFamily="18" charset="0"/>
              <a:ea typeface="宋体" charset="-122"/>
            </a:endParaRPr>
          </a:p>
        </p:txBody>
      </p:sp>
      <p:grpSp>
        <p:nvGrpSpPr>
          <p:cNvPr id="100380" name="Group 232"/>
          <p:cNvGrpSpPr>
            <a:grpSpLocks/>
          </p:cNvGrpSpPr>
          <p:nvPr/>
        </p:nvGrpSpPr>
        <p:grpSpPr bwMode="auto">
          <a:xfrm>
            <a:off x="2238375" y="1524000"/>
            <a:ext cx="4327525" cy="2820988"/>
            <a:chOff x="1410" y="960"/>
            <a:chExt cx="2726" cy="1777"/>
          </a:xfrm>
        </p:grpSpPr>
        <p:grpSp>
          <p:nvGrpSpPr>
            <p:cNvPr id="100447" name="Group 459"/>
            <p:cNvGrpSpPr>
              <a:grpSpLocks/>
            </p:cNvGrpSpPr>
            <p:nvPr/>
          </p:nvGrpSpPr>
          <p:grpSpPr bwMode="auto">
            <a:xfrm>
              <a:off x="1410" y="960"/>
              <a:ext cx="824" cy="269"/>
              <a:chOff x="1560" y="3675"/>
              <a:chExt cx="1485" cy="540"/>
            </a:xfrm>
          </p:grpSpPr>
          <p:sp>
            <p:nvSpPr>
              <p:cNvPr id="100478" name="Line 46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79" name="Group 46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80" name="Text Box 46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CS0</a:t>
                  </a:r>
                </a:p>
              </p:txBody>
            </p:sp>
            <p:sp>
              <p:nvSpPr>
                <p:cNvPr id="100481" name="Line 46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48" name="Group 464"/>
            <p:cNvGrpSpPr>
              <a:grpSpLocks/>
            </p:cNvGrpSpPr>
            <p:nvPr/>
          </p:nvGrpSpPr>
          <p:grpSpPr bwMode="auto">
            <a:xfrm>
              <a:off x="1427" y="1409"/>
              <a:ext cx="824" cy="269"/>
              <a:chOff x="1560" y="3675"/>
              <a:chExt cx="1485" cy="540"/>
            </a:xfrm>
          </p:grpSpPr>
          <p:sp>
            <p:nvSpPr>
              <p:cNvPr id="100474" name="Line 46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75" name="Group 46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76" name="Text Box 46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100477" name="Line 46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49" name="Group 469"/>
            <p:cNvGrpSpPr>
              <a:grpSpLocks/>
            </p:cNvGrpSpPr>
            <p:nvPr/>
          </p:nvGrpSpPr>
          <p:grpSpPr bwMode="auto">
            <a:xfrm>
              <a:off x="3300" y="1409"/>
              <a:ext cx="824" cy="269"/>
              <a:chOff x="1560" y="3675"/>
              <a:chExt cx="1485" cy="540"/>
            </a:xfrm>
          </p:grpSpPr>
          <p:sp>
            <p:nvSpPr>
              <p:cNvPr id="100470" name="Line 47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71" name="Group 47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72" name="Text Box 47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CS1</a:t>
                  </a:r>
                </a:p>
              </p:txBody>
            </p:sp>
            <p:sp>
              <p:nvSpPr>
                <p:cNvPr id="100473" name="Line 47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50" name="Group 474"/>
            <p:cNvGrpSpPr>
              <a:grpSpLocks/>
            </p:cNvGrpSpPr>
            <p:nvPr/>
          </p:nvGrpSpPr>
          <p:grpSpPr bwMode="auto">
            <a:xfrm>
              <a:off x="1430" y="1921"/>
              <a:ext cx="824" cy="270"/>
              <a:chOff x="1560" y="3675"/>
              <a:chExt cx="1485" cy="540"/>
            </a:xfrm>
          </p:grpSpPr>
          <p:sp>
            <p:nvSpPr>
              <p:cNvPr id="100466" name="Line 47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67" name="Group 47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68" name="Text Box 47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100469" name="Line 47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51" name="Group 479"/>
            <p:cNvGrpSpPr>
              <a:grpSpLocks/>
            </p:cNvGrpSpPr>
            <p:nvPr/>
          </p:nvGrpSpPr>
          <p:grpSpPr bwMode="auto">
            <a:xfrm>
              <a:off x="3311" y="1929"/>
              <a:ext cx="825" cy="269"/>
              <a:chOff x="1560" y="3675"/>
              <a:chExt cx="1485" cy="540"/>
            </a:xfrm>
          </p:grpSpPr>
          <p:sp>
            <p:nvSpPr>
              <p:cNvPr id="100462" name="Line 48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63" name="Group 48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64" name="Text Box 48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CS2</a:t>
                  </a:r>
                </a:p>
              </p:txBody>
            </p:sp>
            <p:sp>
              <p:nvSpPr>
                <p:cNvPr id="100465" name="Line 48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52" name="Group 484"/>
            <p:cNvGrpSpPr>
              <a:grpSpLocks/>
            </p:cNvGrpSpPr>
            <p:nvPr/>
          </p:nvGrpSpPr>
          <p:grpSpPr bwMode="auto">
            <a:xfrm>
              <a:off x="1422" y="2467"/>
              <a:ext cx="824" cy="270"/>
              <a:chOff x="1560" y="3675"/>
              <a:chExt cx="1485" cy="540"/>
            </a:xfrm>
          </p:grpSpPr>
          <p:sp>
            <p:nvSpPr>
              <p:cNvPr id="100458" name="Line 485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59" name="Group 486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60" name="Text Box 487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100461" name="Line 488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453" name="Group 489"/>
            <p:cNvGrpSpPr>
              <a:grpSpLocks/>
            </p:cNvGrpSpPr>
            <p:nvPr/>
          </p:nvGrpSpPr>
          <p:grpSpPr bwMode="auto">
            <a:xfrm>
              <a:off x="3311" y="2467"/>
              <a:ext cx="825" cy="270"/>
              <a:chOff x="1560" y="3675"/>
              <a:chExt cx="1485" cy="540"/>
            </a:xfrm>
          </p:grpSpPr>
          <p:sp>
            <p:nvSpPr>
              <p:cNvPr id="100454" name="Line 490"/>
              <p:cNvSpPr>
                <a:spLocks noChangeShapeType="1"/>
              </p:cNvSpPr>
              <p:nvPr/>
            </p:nvSpPr>
            <p:spPr bwMode="auto">
              <a:xfrm>
                <a:off x="2400" y="3885"/>
                <a:ext cx="6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55" name="Group 491"/>
              <p:cNvGrpSpPr>
                <a:grpSpLocks/>
              </p:cNvGrpSpPr>
              <p:nvPr/>
            </p:nvGrpSpPr>
            <p:grpSpPr bwMode="auto">
              <a:xfrm>
                <a:off x="1560" y="3675"/>
                <a:ext cx="1080" cy="540"/>
                <a:chOff x="765" y="4440"/>
                <a:chExt cx="1080" cy="540"/>
              </a:xfrm>
            </p:grpSpPr>
            <p:sp>
              <p:nvSpPr>
                <p:cNvPr id="100456" name="Text Box 492"/>
                <p:cNvSpPr txBox="1">
                  <a:spLocks noChangeArrowheads="1"/>
                </p:cNvSpPr>
                <p:nvPr/>
              </p:nvSpPr>
              <p:spPr bwMode="auto">
                <a:xfrm>
                  <a:off x="765" y="4440"/>
                  <a:ext cx="1080" cy="5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CS3</a:t>
                  </a:r>
                </a:p>
              </p:txBody>
            </p:sp>
            <p:sp>
              <p:nvSpPr>
                <p:cNvPr id="100457" name="Line 493"/>
                <p:cNvSpPr>
                  <a:spLocks noChangeShapeType="1"/>
                </p:cNvSpPr>
                <p:nvPr/>
              </p:nvSpPr>
              <p:spPr bwMode="auto">
                <a:xfrm>
                  <a:off x="1140" y="4530"/>
                  <a:ext cx="39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100381" name="Group 494"/>
          <p:cNvGrpSpPr>
            <a:grpSpLocks/>
          </p:cNvGrpSpPr>
          <p:nvPr/>
        </p:nvGrpSpPr>
        <p:grpSpPr bwMode="auto">
          <a:xfrm>
            <a:off x="2555875" y="4826000"/>
            <a:ext cx="3144838" cy="1555750"/>
            <a:chOff x="1051" y="1980"/>
            <a:chExt cx="1428" cy="708"/>
          </a:xfrm>
        </p:grpSpPr>
        <p:sp>
          <p:nvSpPr>
            <p:cNvPr id="100408" name="Text Box 495"/>
            <p:cNvSpPr txBox="1">
              <a:spLocks noChangeArrowheads="1"/>
            </p:cNvSpPr>
            <p:nvPr/>
          </p:nvSpPr>
          <p:spPr bwMode="auto">
            <a:xfrm>
              <a:off x="1637" y="2303"/>
              <a:ext cx="726" cy="14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 dirty="0">
                  <a:latin typeface="Times New Roman" pitchFamily="18" charset="0"/>
                  <a:ea typeface="宋体" charset="-122"/>
                </a:rPr>
                <a:t>2/4</a:t>
              </a:r>
              <a:r>
                <a:rPr lang="zh-CN" altLang="en-US" sz="1400">
                  <a:latin typeface="Times New Roman" pitchFamily="18" charset="0"/>
                  <a:ea typeface="宋体" charset="-122"/>
                </a:rPr>
                <a:t>译码器</a:t>
              </a:r>
            </a:p>
          </p:txBody>
        </p:sp>
        <p:sp>
          <p:nvSpPr>
            <p:cNvPr id="100409" name="Line 496"/>
            <p:cNvSpPr>
              <a:spLocks noChangeShapeType="1"/>
            </p:cNvSpPr>
            <p:nvPr/>
          </p:nvSpPr>
          <p:spPr bwMode="auto">
            <a:xfrm>
              <a:off x="1829" y="2449"/>
              <a:ext cx="0" cy="7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10" name="Line 497"/>
            <p:cNvSpPr>
              <a:spLocks noChangeShapeType="1"/>
            </p:cNvSpPr>
            <p:nvPr/>
          </p:nvSpPr>
          <p:spPr bwMode="auto">
            <a:xfrm>
              <a:off x="2113" y="2449"/>
              <a:ext cx="0" cy="7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11" name="Text Box 498"/>
            <p:cNvSpPr txBox="1">
              <a:spLocks noChangeArrowheads="1"/>
            </p:cNvSpPr>
            <p:nvPr/>
          </p:nvSpPr>
          <p:spPr bwMode="auto">
            <a:xfrm>
              <a:off x="1666" y="2496"/>
              <a:ext cx="314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12</a:t>
              </a:r>
              <a:endParaRPr lang="en-US" altLang="zh-CN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0412" name="Text Box 499"/>
            <p:cNvSpPr txBox="1">
              <a:spLocks noChangeArrowheads="1"/>
            </p:cNvSpPr>
            <p:nvPr/>
          </p:nvSpPr>
          <p:spPr bwMode="auto">
            <a:xfrm>
              <a:off x="1957" y="2500"/>
              <a:ext cx="31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11</a:t>
              </a:r>
              <a:endParaRPr lang="en-US" altLang="zh-CN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0413" name="Oval 500"/>
            <p:cNvSpPr>
              <a:spLocks noChangeArrowheads="1"/>
            </p:cNvSpPr>
            <p:nvPr/>
          </p:nvSpPr>
          <p:spPr bwMode="auto">
            <a:xfrm>
              <a:off x="1573" y="2350"/>
              <a:ext cx="58" cy="4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414" name="Line 501"/>
            <p:cNvSpPr>
              <a:spLocks noChangeShapeType="1"/>
            </p:cNvSpPr>
            <p:nvPr/>
          </p:nvSpPr>
          <p:spPr bwMode="auto">
            <a:xfrm>
              <a:off x="1429" y="2374"/>
              <a:ext cx="146" cy="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415" name="Group 502"/>
            <p:cNvGrpSpPr>
              <a:grpSpLocks/>
            </p:cNvGrpSpPr>
            <p:nvPr/>
          </p:nvGrpSpPr>
          <p:grpSpPr bwMode="auto">
            <a:xfrm>
              <a:off x="1051" y="2318"/>
              <a:ext cx="418" cy="187"/>
              <a:chOff x="6165" y="8955"/>
              <a:chExt cx="1080" cy="600"/>
            </a:xfrm>
          </p:grpSpPr>
          <p:sp>
            <p:nvSpPr>
              <p:cNvPr id="100445" name="Text Box 503"/>
              <p:cNvSpPr txBox="1">
                <a:spLocks noChangeArrowheads="1"/>
              </p:cNvSpPr>
              <p:nvPr/>
            </p:nvSpPr>
            <p:spPr bwMode="auto">
              <a:xfrm>
                <a:off x="6165" y="8955"/>
                <a:ext cx="1080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rPr>
                  <a:t>MEM</a:t>
                </a:r>
              </a:p>
            </p:txBody>
          </p:sp>
          <p:sp>
            <p:nvSpPr>
              <p:cNvPr id="100446" name="Line 504"/>
              <p:cNvSpPr>
                <a:spLocks noChangeShapeType="1"/>
              </p:cNvSpPr>
              <p:nvPr/>
            </p:nvSpPr>
            <p:spPr bwMode="auto">
              <a:xfrm>
                <a:off x="6375" y="9030"/>
                <a:ext cx="660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416" name="Oval 505"/>
            <p:cNvSpPr>
              <a:spLocks noChangeArrowheads="1"/>
            </p:cNvSpPr>
            <p:nvPr/>
          </p:nvSpPr>
          <p:spPr bwMode="auto">
            <a:xfrm>
              <a:off x="1759" y="2257"/>
              <a:ext cx="47" cy="3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417" name="Oval 506"/>
            <p:cNvSpPr>
              <a:spLocks noChangeArrowheads="1"/>
            </p:cNvSpPr>
            <p:nvPr/>
          </p:nvSpPr>
          <p:spPr bwMode="auto">
            <a:xfrm>
              <a:off x="1910" y="2261"/>
              <a:ext cx="47" cy="3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418" name="Oval 507"/>
            <p:cNvSpPr>
              <a:spLocks noChangeArrowheads="1"/>
            </p:cNvSpPr>
            <p:nvPr/>
          </p:nvSpPr>
          <p:spPr bwMode="auto">
            <a:xfrm>
              <a:off x="2061" y="2261"/>
              <a:ext cx="46" cy="3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419" name="Oval 508"/>
            <p:cNvSpPr>
              <a:spLocks noChangeArrowheads="1"/>
            </p:cNvSpPr>
            <p:nvPr/>
          </p:nvSpPr>
          <p:spPr bwMode="auto">
            <a:xfrm>
              <a:off x="2218" y="2261"/>
              <a:ext cx="46" cy="3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0420" name="Line 509"/>
            <p:cNvSpPr>
              <a:spLocks noChangeShapeType="1"/>
            </p:cNvSpPr>
            <p:nvPr/>
          </p:nvSpPr>
          <p:spPr bwMode="auto">
            <a:xfrm flipV="1">
              <a:off x="1782" y="2182"/>
              <a:ext cx="0" cy="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21" name="Line 510"/>
            <p:cNvSpPr>
              <a:spLocks noChangeShapeType="1"/>
            </p:cNvSpPr>
            <p:nvPr/>
          </p:nvSpPr>
          <p:spPr bwMode="auto">
            <a:xfrm flipV="1">
              <a:off x="1933" y="2078"/>
              <a:ext cx="0" cy="18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22" name="Line 511"/>
            <p:cNvSpPr>
              <a:spLocks noChangeShapeType="1"/>
            </p:cNvSpPr>
            <p:nvPr/>
          </p:nvSpPr>
          <p:spPr bwMode="auto">
            <a:xfrm flipV="1">
              <a:off x="2084" y="2083"/>
              <a:ext cx="0" cy="18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23" name="Line 512"/>
            <p:cNvSpPr>
              <a:spLocks noChangeShapeType="1"/>
            </p:cNvSpPr>
            <p:nvPr/>
          </p:nvSpPr>
          <p:spPr bwMode="auto">
            <a:xfrm flipV="1">
              <a:off x="2241" y="2083"/>
              <a:ext cx="0" cy="18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424" name="Group 513"/>
            <p:cNvGrpSpPr>
              <a:grpSpLocks/>
            </p:cNvGrpSpPr>
            <p:nvPr/>
          </p:nvGrpSpPr>
          <p:grpSpPr bwMode="auto">
            <a:xfrm>
              <a:off x="1695" y="2135"/>
              <a:ext cx="122" cy="65"/>
              <a:chOff x="5610" y="9855"/>
              <a:chExt cx="255" cy="180"/>
            </a:xfrm>
          </p:grpSpPr>
          <p:sp>
            <p:nvSpPr>
              <p:cNvPr id="100442" name="Rectangle 514"/>
              <p:cNvSpPr>
                <a:spLocks noChangeArrowheads="1"/>
              </p:cNvSpPr>
              <p:nvPr/>
            </p:nvSpPr>
            <p:spPr bwMode="auto">
              <a:xfrm>
                <a:off x="5610" y="9855"/>
                <a:ext cx="255" cy="18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sz="1400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443" name="Line 515"/>
              <p:cNvSpPr>
                <a:spLocks noChangeShapeType="1"/>
              </p:cNvSpPr>
              <p:nvPr/>
            </p:nvSpPr>
            <p:spPr bwMode="auto">
              <a:xfrm>
                <a:off x="5685" y="9945"/>
                <a:ext cx="90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44" name="Line 516"/>
              <p:cNvSpPr>
                <a:spLocks noChangeShapeType="1"/>
              </p:cNvSpPr>
              <p:nvPr/>
            </p:nvSpPr>
            <p:spPr bwMode="auto">
              <a:xfrm>
                <a:off x="5730" y="9900"/>
                <a:ext cx="0" cy="9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425" name="Line 517"/>
            <p:cNvSpPr>
              <a:spLocks noChangeShapeType="1"/>
            </p:cNvSpPr>
            <p:nvPr/>
          </p:nvSpPr>
          <p:spPr bwMode="auto">
            <a:xfrm flipV="1">
              <a:off x="1742" y="2069"/>
              <a:ext cx="0" cy="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426" name="Freeform 518"/>
            <p:cNvSpPr>
              <a:spLocks/>
            </p:cNvSpPr>
            <p:nvPr/>
          </p:nvSpPr>
          <p:spPr bwMode="auto">
            <a:xfrm>
              <a:off x="1417" y="2200"/>
              <a:ext cx="313" cy="29"/>
            </a:xfrm>
            <a:custGeom>
              <a:avLst/>
              <a:gdLst>
                <a:gd name="T0" fmla="*/ 0 w 810"/>
                <a:gd name="T1" fmla="*/ 0 h 90"/>
                <a:gd name="T2" fmla="*/ 0 w 810"/>
                <a:gd name="T3" fmla="*/ 0 h 90"/>
                <a:gd name="T4" fmla="*/ 0 w 810"/>
                <a:gd name="T5" fmla="*/ 0 h 90"/>
                <a:gd name="T6" fmla="*/ 0 60000 65536"/>
                <a:gd name="T7" fmla="*/ 0 60000 65536"/>
                <a:gd name="T8" fmla="*/ 0 60000 65536"/>
                <a:gd name="T9" fmla="*/ 0 w 810"/>
                <a:gd name="T10" fmla="*/ 0 h 90"/>
                <a:gd name="T11" fmla="*/ 810 w 810"/>
                <a:gd name="T12" fmla="*/ 90 h 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0" h="90">
                  <a:moveTo>
                    <a:pt x="810" y="0"/>
                  </a:moveTo>
                  <a:lnTo>
                    <a:pt x="810" y="90"/>
                  </a:lnTo>
                  <a:lnTo>
                    <a:pt x="0" y="90"/>
                  </a:lnTo>
                </a:path>
              </a:pathLst>
            </a:custGeom>
            <a:noFill/>
            <a:ln w="1905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427" name="Group 519"/>
            <p:cNvGrpSpPr>
              <a:grpSpLocks/>
            </p:cNvGrpSpPr>
            <p:nvPr/>
          </p:nvGrpSpPr>
          <p:grpSpPr bwMode="auto">
            <a:xfrm>
              <a:off x="1092" y="2157"/>
              <a:ext cx="342" cy="157"/>
              <a:chOff x="930" y="2637"/>
              <a:chExt cx="885" cy="546"/>
            </a:xfrm>
          </p:grpSpPr>
          <p:sp>
            <p:nvSpPr>
              <p:cNvPr id="100440" name="Text Box 520"/>
              <p:cNvSpPr txBox="1">
                <a:spLocks noChangeArrowheads="1"/>
              </p:cNvSpPr>
              <p:nvPr/>
            </p:nvSpPr>
            <p:spPr bwMode="auto">
              <a:xfrm>
                <a:off x="930" y="2637"/>
                <a:ext cx="88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008000"/>
                    </a:solidFill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441" name="Line 521"/>
              <p:cNvSpPr>
                <a:spLocks noChangeShapeType="1"/>
              </p:cNvSpPr>
              <p:nvPr/>
            </p:nvSpPr>
            <p:spPr bwMode="auto">
              <a:xfrm>
                <a:off x="1185" y="2715"/>
                <a:ext cx="375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428" name="Group 522"/>
            <p:cNvGrpSpPr>
              <a:grpSpLocks/>
            </p:cNvGrpSpPr>
            <p:nvPr/>
          </p:nvGrpSpPr>
          <p:grpSpPr bwMode="auto">
            <a:xfrm>
              <a:off x="1452" y="1980"/>
              <a:ext cx="417" cy="169"/>
              <a:chOff x="765" y="4440"/>
              <a:chExt cx="1080" cy="540"/>
            </a:xfrm>
          </p:grpSpPr>
          <p:sp>
            <p:nvSpPr>
              <p:cNvPr id="100438" name="Text Box 523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CS0</a:t>
                </a:r>
              </a:p>
            </p:txBody>
          </p:sp>
          <p:sp>
            <p:nvSpPr>
              <p:cNvPr id="100439" name="Line 524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429" name="Group 525"/>
            <p:cNvGrpSpPr>
              <a:grpSpLocks/>
            </p:cNvGrpSpPr>
            <p:nvPr/>
          </p:nvGrpSpPr>
          <p:grpSpPr bwMode="auto">
            <a:xfrm>
              <a:off x="1678" y="1980"/>
              <a:ext cx="418" cy="169"/>
              <a:chOff x="765" y="4440"/>
              <a:chExt cx="1080" cy="540"/>
            </a:xfrm>
          </p:grpSpPr>
          <p:sp>
            <p:nvSpPr>
              <p:cNvPr id="100436" name="Text Box 526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CS1</a:t>
                </a:r>
              </a:p>
            </p:txBody>
          </p:sp>
          <p:sp>
            <p:nvSpPr>
              <p:cNvPr id="100437" name="Line 527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430" name="Group 528"/>
            <p:cNvGrpSpPr>
              <a:grpSpLocks/>
            </p:cNvGrpSpPr>
            <p:nvPr/>
          </p:nvGrpSpPr>
          <p:grpSpPr bwMode="auto">
            <a:xfrm>
              <a:off x="1869" y="1980"/>
              <a:ext cx="418" cy="169"/>
              <a:chOff x="765" y="4440"/>
              <a:chExt cx="1080" cy="540"/>
            </a:xfrm>
          </p:grpSpPr>
          <p:sp>
            <p:nvSpPr>
              <p:cNvPr id="100434" name="Text Box 529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CS2</a:t>
                </a:r>
              </a:p>
            </p:txBody>
          </p:sp>
          <p:sp>
            <p:nvSpPr>
              <p:cNvPr id="100435" name="Line 530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431" name="Group 531"/>
            <p:cNvGrpSpPr>
              <a:grpSpLocks/>
            </p:cNvGrpSpPr>
            <p:nvPr/>
          </p:nvGrpSpPr>
          <p:grpSpPr bwMode="auto">
            <a:xfrm>
              <a:off x="2061" y="1980"/>
              <a:ext cx="418" cy="169"/>
              <a:chOff x="765" y="4440"/>
              <a:chExt cx="1080" cy="540"/>
            </a:xfrm>
          </p:grpSpPr>
          <p:sp>
            <p:nvSpPr>
              <p:cNvPr id="100432" name="Text Box 532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CS3</a:t>
                </a:r>
              </a:p>
            </p:txBody>
          </p:sp>
          <p:sp>
            <p:nvSpPr>
              <p:cNvPr id="100433" name="Line 533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pic>
        <p:nvPicPr>
          <p:cNvPr id="100382" name="Picture 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512763"/>
            <a:ext cx="21764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83" name="Picture 2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797425"/>
            <a:ext cx="18716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84" name="Picture 2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4760913"/>
            <a:ext cx="142716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85" name="Picture 2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365625"/>
            <a:ext cx="192087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386" name="Group 233"/>
          <p:cNvGrpSpPr>
            <a:grpSpLocks/>
          </p:cNvGrpSpPr>
          <p:nvPr/>
        </p:nvGrpSpPr>
        <p:grpSpPr bwMode="auto">
          <a:xfrm>
            <a:off x="431800" y="1844675"/>
            <a:ext cx="1692275" cy="2189163"/>
            <a:chOff x="431" y="1162"/>
            <a:chExt cx="1247" cy="1379"/>
          </a:xfrm>
        </p:grpSpPr>
        <p:sp>
          <p:nvSpPr>
            <p:cNvPr id="100387" name="Text Box 28"/>
            <p:cNvSpPr txBox="1">
              <a:spLocks noChangeArrowheads="1"/>
            </p:cNvSpPr>
            <p:nvPr/>
          </p:nvSpPr>
          <p:spPr bwMode="auto">
            <a:xfrm>
              <a:off x="999" y="1194"/>
              <a:ext cx="6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15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-A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88" name="Rectangle 12"/>
            <p:cNvSpPr>
              <a:spLocks noChangeArrowheads="1"/>
            </p:cNvSpPr>
            <p:nvPr/>
          </p:nvSpPr>
          <p:spPr bwMode="auto">
            <a:xfrm>
              <a:off x="431" y="1162"/>
              <a:ext cx="463" cy="1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89" name="Freeform 13"/>
            <p:cNvSpPr>
              <a:spLocks/>
            </p:cNvSpPr>
            <p:nvPr/>
          </p:nvSpPr>
          <p:spPr bwMode="auto">
            <a:xfrm>
              <a:off x="431" y="1162"/>
              <a:ext cx="463" cy="1379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31675 h 1008"/>
                <a:gd name="T6" fmla="*/ 0 w 624"/>
                <a:gd name="T7" fmla="*/ 31675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90" name="Text Box 29"/>
            <p:cNvSpPr txBox="1">
              <a:spLocks noChangeArrowheads="1"/>
            </p:cNvSpPr>
            <p:nvPr/>
          </p:nvSpPr>
          <p:spPr bwMode="auto">
            <a:xfrm>
              <a:off x="1043" y="1470"/>
              <a:ext cx="6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-D</a:t>
              </a:r>
              <a:r>
                <a:rPr lang="en-US" altLang="zh-CN" sz="1800" baseline="-250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391" name="Group 81"/>
            <p:cNvGrpSpPr>
              <a:grpSpLocks/>
            </p:cNvGrpSpPr>
            <p:nvPr/>
          </p:nvGrpSpPr>
          <p:grpSpPr bwMode="auto">
            <a:xfrm>
              <a:off x="1086" y="1803"/>
              <a:ext cx="419" cy="709"/>
              <a:chOff x="2046" y="2690"/>
              <a:chExt cx="678" cy="709"/>
            </a:xfrm>
          </p:grpSpPr>
          <p:grpSp>
            <p:nvGrpSpPr>
              <p:cNvPr id="100399" name="Group 30"/>
              <p:cNvGrpSpPr>
                <a:grpSpLocks/>
              </p:cNvGrpSpPr>
              <p:nvPr/>
            </p:nvGrpSpPr>
            <p:grpSpPr bwMode="auto">
              <a:xfrm>
                <a:off x="2046" y="2690"/>
                <a:ext cx="678" cy="233"/>
                <a:chOff x="96" y="1680"/>
                <a:chExt cx="528" cy="203"/>
              </a:xfrm>
            </p:grpSpPr>
            <p:sp>
              <p:nvSpPr>
                <p:cNvPr id="10040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6" y="1680"/>
                  <a:ext cx="528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MEM</a:t>
                  </a:r>
                </a:p>
              </p:txBody>
            </p:sp>
            <p:sp>
              <p:nvSpPr>
                <p:cNvPr id="100407" name="Line 32"/>
                <p:cNvSpPr>
                  <a:spLocks noChangeShapeType="1"/>
                </p:cNvSpPr>
                <p:nvPr/>
              </p:nvSpPr>
              <p:spPr bwMode="auto">
                <a:xfrm>
                  <a:off x="144" y="1728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00400" name="Group 34"/>
              <p:cNvGrpSpPr>
                <a:grpSpLocks/>
              </p:cNvGrpSpPr>
              <p:nvPr/>
            </p:nvGrpSpPr>
            <p:grpSpPr bwMode="auto">
              <a:xfrm>
                <a:off x="2108" y="2925"/>
                <a:ext cx="616" cy="233"/>
                <a:chOff x="1488" y="1977"/>
                <a:chExt cx="480" cy="202"/>
              </a:xfrm>
            </p:grpSpPr>
            <p:sp>
              <p:nvSpPr>
                <p:cNvPr id="10040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488" y="1977"/>
                  <a:ext cx="480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RD</a:t>
                  </a:r>
                </a:p>
              </p:txBody>
            </p:sp>
            <p:sp>
              <p:nvSpPr>
                <p:cNvPr id="100405" name="Line 36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00401" name="Group 37"/>
              <p:cNvGrpSpPr>
                <a:grpSpLocks/>
              </p:cNvGrpSpPr>
              <p:nvPr/>
            </p:nvGrpSpPr>
            <p:grpSpPr bwMode="auto">
              <a:xfrm>
                <a:off x="2108" y="3166"/>
                <a:ext cx="616" cy="233"/>
                <a:chOff x="1488" y="1978"/>
                <a:chExt cx="480" cy="203"/>
              </a:xfrm>
            </p:grpSpPr>
            <p:sp>
              <p:nvSpPr>
                <p:cNvPr id="1004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488" y="1978"/>
                  <a:ext cx="480" cy="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zh-CN" sz="1800" dirty="0">
                      <a:solidFill>
                        <a:srgbClr val="000099"/>
                      </a:solidFill>
                      <a:latin typeface="黑体" pitchFamily="2" charset="-122"/>
                      <a:ea typeface="黑体" pitchFamily="2" charset="-122"/>
                    </a:rPr>
                    <a:t>WR</a:t>
                  </a:r>
                </a:p>
              </p:txBody>
            </p:sp>
            <p:sp>
              <p:nvSpPr>
                <p:cNvPr id="100403" name="Line 39"/>
                <p:cNvSpPr>
                  <a:spLocks noChangeShapeType="1"/>
                </p:cNvSpPr>
                <p:nvPr/>
              </p:nvSpPr>
              <p:spPr bwMode="auto">
                <a:xfrm>
                  <a:off x="1584" y="2025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392" name="Group 248"/>
            <p:cNvGrpSpPr>
              <a:grpSpLocks/>
            </p:cNvGrpSpPr>
            <p:nvPr/>
          </p:nvGrpSpPr>
          <p:grpSpPr bwMode="auto">
            <a:xfrm>
              <a:off x="894" y="1438"/>
              <a:ext cx="739" cy="1017"/>
              <a:chOff x="876" y="1438"/>
              <a:chExt cx="995" cy="1017"/>
            </a:xfrm>
          </p:grpSpPr>
          <p:sp>
            <p:nvSpPr>
              <p:cNvPr id="100394" name="Line 24"/>
              <p:cNvSpPr>
                <a:spLocks noChangeShapeType="1"/>
              </p:cNvSpPr>
              <p:nvPr/>
            </p:nvSpPr>
            <p:spPr bwMode="auto">
              <a:xfrm>
                <a:off x="876" y="1438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95" name="Line 25"/>
              <p:cNvSpPr>
                <a:spLocks noChangeShapeType="1"/>
              </p:cNvSpPr>
              <p:nvPr/>
            </p:nvSpPr>
            <p:spPr bwMode="auto">
              <a:xfrm>
                <a:off x="876" y="1714"/>
                <a:ext cx="987" cy="0"/>
              </a:xfrm>
              <a:prstGeom prst="line">
                <a:avLst/>
              </a:prstGeom>
              <a:noFill/>
              <a:ln w="76200">
                <a:solidFill>
                  <a:srgbClr val="000099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96" name="Line 26"/>
              <p:cNvSpPr>
                <a:spLocks noChangeShapeType="1"/>
              </p:cNvSpPr>
              <p:nvPr/>
            </p:nvSpPr>
            <p:spPr bwMode="auto">
              <a:xfrm>
                <a:off x="876" y="1989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97" name="Line 26"/>
              <p:cNvSpPr>
                <a:spLocks noChangeShapeType="1"/>
              </p:cNvSpPr>
              <p:nvPr/>
            </p:nvSpPr>
            <p:spPr bwMode="auto">
              <a:xfrm>
                <a:off x="884" y="2228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98" name="Line 26"/>
              <p:cNvSpPr>
                <a:spLocks noChangeShapeType="1"/>
              </p:cNvSpPr>
              <p:nvPr/>
            </p:nvSpPr>
            <p:spPr bwMode="auto">
              <a:xfrm>
                <a:off x="884" y="2455"/>
                <a:ext cx="987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393" name="Text Box 254"/>
            <p:cNvSpPr txBox="1">
              <a:spLocks noChangeArrowheads="1"/>
            </p:cNvSpPr>
            <p:nvPr/>
          </p:nvSpPr>
          <p:spPr bwMode="auto">
            <a:xfrm>
              <a:off x="431" y="1661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CPU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ChangeArrowheads="1"/>
          </p:cNvSpPr>
          <p:nvPr/>
        </p:nvSpPr>
        <p:spPr bwMode="auto">
          <a:xfrm>
            <a:off x="503238" y="424870"/>
            <a:ext cx="82089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位静态存储器设计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举例</a:t>
            </a:r>
            <a:r>
              <a:rPr lang="en-US" altLang="zh-CN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（引脚更接近现实芯片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3" name="Rectangle 9"/>
          <p:cNvSpPr>
            <a:spLocks noChangeArrowheads="1"/>
          </p:cNvSpPr>
          <p:nvPr/>
        </p:nvSpPr>
        <p:spPr bwMode="auto">
          <a:xfrm>
            <a:off x="719138" y="861377"/>
            <a:ext cx="7993062" cy="181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bIns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2K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片 的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ROM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芯片、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2K×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片 的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SRAM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芯片，组成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8K×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的内存储器（其中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2KB ROM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6KB RAM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）。系统提供的控制信号有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/RD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（为低时读）、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/WR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（为低时写）、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/MEM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（为低时表示访问内存）。</a:t>
            </a:r>
          </a:p>
        </p:txBody>
      </p:sp>
      <p:grpSp>
        <p:nvGrpSpPr>
          <p:cNvPr id="92164" name="Group 11"/>
          <p:cNvGrpSpPr>
            <a:grpSpLocks/>
          </p:cNvGrpSpPr>
          <p:nvPr/>
        </p:nvGrpSpPr>
        <p:grpSpPr bwMode="auto">
          <a:xfrm>
            <a:off x="1779588" y="3252788"/>
            <a:ext cx="1174750" cy="2189162"/>
            <a:chOff x="768" y="1632"/>
            <a:chExt cx="432" cy="1008"/>
          </a:xfrm>
        </p:grpSpPr>
        <p:sp>
          <p:nvSpPr>
            <p:cNvPr id="92237" name="Rectangle 12"/>
            <p:cNvSpPr>
              <a:spLocks noChangeArrowheads="1"/>
            </p:cNvSpPr>
            <p:nvPr/>
          </p:nvSpPr>
          <p:spPr bwMode="auto">
            <a:xfrm>
              <a:off x="768" y="1632"/>
              <a:ext cx="432" cy="1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238" name="Freeform 13"/>
            <p:cNvSpPr>
              <a:spLocks/>
            </p:cNvSpPr>
            <p:nvPr/>
          </p:nvSpPr>
          <p:spPr bwMode="auto">
            <a:xfrm>
              <a:off x="768" y="1632"/>
              <a:ext cx="432" cy="1008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1008 h 1008"/>
                <a:gd name="T6" fmla="*/ 0 w 624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239" name="Text Box 14"/>
            <p:cNvSpPr txBox="1">
              <a:spLocks noChangeArrowheads="1"/>
            </p:cNvSpPr>
            <p:nvPr/>
          </p:nvSpPr>
          <p:spPr bwMode="auto">
            <a:xfrm>
              <a:off x="994" y="1728"/>
              <a:ext cx="15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16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外部电路</a:t>
              </a:r>
            </a:p>
          </p:txBody>
        </p:sp>
      </p:grpSp>
      <p:grpSp>
        <p:nvGrpSpPr>
          <p:cNvPr id="92165" name="Group 15"/>
          <p:cNvGrpSpPr>
            <a:grpSpLocks/>
          </p:cNvGrpSpPr>
          <p:nvPr/>
        </p:nvGrpSpPr>
        <p:grpSpPr bwMode="auto">
          <a:xfrm>
            <a:off x="4521200" y="3252788"/>
            <a:ext cx="2643188" cy="2189162"/>
            <a:chOff x="2112" y="1632"/>
            <a:chExt cx="1296" cy="1008"/>
          </a:xfrm>
        </p:grpSpPr>
        <p:sp>
          <p:nvSpPr>
            <p:cNvPr id="92229" name="Rectangle 16"/>
            <p:cNvSpPr>
              <a:spLocks noChangeArrowheads="1"/>
            </p:cNvSpPr>
            <p:nvPr/>
          </p:nvSpPr>
          <p:spPr bwMode="auto">
            <a:xfrm>
              <a:off x="2112" y="1632"/>
              <a:ext cx="1200" cy="1008"/>
            </a:xfrm>
            <a:prstGeom prst="rect">
              <a:avLst/>
            </a:prstGeom>
            <a:solidFill>
              <a:srgbClr val="33CCFF"/>
            </a:solidFill>
            <a:ln w="285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2230" name="Group 17"/>
            <p:cNvGrpSpPr>
              <a:grpSpLocks/>
            </p:cNvGrpSpPr>
            <p:nvPr/>
          </p:nvGrpSpPr>
          <p:grpSpPr bwMode="auto">
            <a:xfrm>
              <a:off x="2267" y="1632"/>
              <a:ext cx="1141" cy="966"/>
              <a:chOff x="3204" y="5067"/>
              <a:chExt cx="3013" cy="2944"/>
            </a:xfrm>
          </p:grpSpPr>
          <p:sp>
            <p:nvSpPr>
              <p:cNvPr id="92231" name="Text Box 18"/>
              <p:cNvSpPr txBox="1">
                <a:spLocks noChangeArrowheads="1"/>
              </p:cNvSpPr>
              <p:nvPr/>
            </p:nvSpPr>
            <p:spPr bwMode="auto">
              <a:xfrm>
                <a:off x="3204" y="5205"/>
                <a:ext cx="1909" cy="269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2K ROM</a:t>
                </a: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6K RAM</a:t>
                </a: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232" name="Line 19"/>
              <p:cNvSpPr>
                <a:spLocks noChangeShapeType="1"/>
              </p:cNvSpPr>
              <p:nvPr/>
            </p:nvSpPr>
            <p:spPr bwMode="auto">
              <a:xfrm>
                <a:off x="3204" y="6171"/>
                <a:ext cx="1886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233" name="Text Box 20"/>
              <p:cNvSpPr txBox="1">
                <a:spLocks noChangeArrowheads="1"/>
              </p:cNvSpPr>
              <p:nvPr/>
            </p:nvSpPr>
            <p:spPr bwMode="auto">
              <a:xfrm>
                <a:off x="4906" y="5067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0000 H</a:t>
                </a:r>
              </a:p>
            </p:txBody>
          </p:sp>
          <p:sp>
            <p:nvSpPr>
              <p:cNvPr id="92234" name="Text Box 21"/>
              <p:cNvSpPr txBox="1">
                <a:spLocks noChangeArrowheads="1"/>
              </p:cNvSpPr>
              <p:nvPr/>
            </p:nvSpPr>
            <p:spPr bwMode="auto">
              <a:xfrm>
                <a:off x="4929" y="5780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07FF H</a:t>
                </a:r>
              </a:p>
            </p:txBody>
          </p:sp>
          <p:sp>
            <p:nvSpPr>
              <p:cNvPr id="92235" name="Text Box 22"/>
              <p:cNvSpPr txBox="1">
                <a:spLocks noChangeArrowheads="1"/>
              </p:cNvSpPr>
              <p:nvPr/>
            </p:nvSpPr>
            <p:spPr bwMode="auto">
              <a:xfrm>
                <a:off x="4906" y="6125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1000 H</a:t>
                </a:r>
              </a:p>
            </p:txBody>
          </p:sp>
          <p:sp>
            <p:nvSpPr>
              <p:cNvPr id="92236" name="Text Box 23"/>
              <p:cNvSpPr txBox="1">
                <a:spLocks noChangeArrowheads="1"/>
              </p:cNvSpPr>
              <p:nvPr/>
            </p:nvSpPr>
            <p:spPr bwMode="auto">
              <a:xfrm>
                <a:off x="4906" y="7482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1FFF H</a:t>
                </a:r>
              </a:p>
            </p:txBody>
          </p:sp>
        </p:grpSp>
      </p:grpSp>
      <p:sp>
        <p:nvSpPr>
          <p:cNvPr id="92166" name="Line 24"/>
          <p:cNvSpPr>
            <a:spLocks noChangeShapeType="1"/>
          </p:cNvSpPr>
          <p:nvPr/>
        </p:nvSpPr>
        <p:spPr bwMode="auto">
          <a:xfrm>
            <a:off x="2954338" y="3690938"/>
            <a:ext cx="1566862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7" name="Line 25"/>
          <p:cNvSpPr>
            <a:spLocks noChangeShapeType="1"/>
          </p:cNvSpPr>
          <p:nvPr/>
        </p:nvSpPr>
        <p:spPr bwMode="auto">
          <a:xfrm>
            <a:off x="2954338" y="4129088"/>
            <a:ext cx="1566862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8" name="Line 26"/>
          <p:cNvSpPr>
            <a:spLocks noChangeShapeType="1"/>
          </p:cNvSpPr>
          <p:nvPr/>
        </p:nvSpPr>
        <p:spPr bwMode="auto">
          <a:xfrm>
            <a:off x="2954338" y="4565650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9" name="Line 27"/>
          <p:cNvSpPr>
            <a:spLocks noChangeShapeType="1"/>
          </p:cNvSpPr>
          <p:nvPr/>
        </p:nvSpPr>
        <p:spPr bwMode="auto">
          <a:xfrm>
            <a:off x="2954338" y="5354638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0" name="Text Box 28"/>
          <p:cNvSpPr txBox="1">
            <a:spLocks noChangeArrowheads="1"/>
          </p:cNvSpPr>
          <p:nvPr/>
        </p:nvSpPr>
        <p:spPr bwMode="auto">
          <a:xfrm>
            <a:off x="3149600" y="3303588"/>
            <a:ext cx="1273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15</a:t>
            </a: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-A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0</a:t>
            </a:r>
            <a:endParaRPr lang="en-US" altLang="zh-CN" sz="1600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1" name="Text Box 29"/>
          <p:cNvSpPr txBox="1">
            <a:spLocks noChangeArrowheads="1"/>
          </p:cNvSpPr>
          <p:nvPr/>
        </p:nvSpPr>
        <p:spPr bwMode="auto">
          <a:xfrm>
            <a:off x="3248025" y="3741738"/>
            <a:ext cx="1076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D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-D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0</a:t>
            </a:r>
            <a:endParaRPr lang="en-US" altLang="zh-CN" sz="1600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2" name="Line 33"/>
          <p:cNvSpPr>
            <a:spLocks noChangeShapeType="1"/>
          </p:cNvSpPr>
          <p:nvPr/>
        </p:nvSpPr>
        <p:spPr bwMode="auto">
          <a:xfrm>
            <a:off x="2954338" y="4973638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2173" name="Group 81"/>
          <p:cNvGrpSpPr>
            <a:grpSpLocks/>
          </p:cNvGrpSpPr>
          <p:nvPr/>
        </p:nvGrpSpPr>
        <p:grpSpPr bwMode="auto">
          <a:xfrm>
            <a:off x="3248025" y="4262437"/>
            <a:ext cx="639763" cy="1092200"/>
            <a:chOff x="2046" y="2685"/>
            <a:chExt cx="678" cy="688"/>
          </a:xfrm>
        </p:grpSpPr>
        <p:grpSp>
          <p:nvGrpSpPr>
            <p:cNvPr id="92220" name="Group 30"/>
            <p:cNvGrpSpPr>
              <a:grpSpLocks/>
            </p:cNvGrpSpPr>
            <p:nvPr/>
          </p:nvGrpSpPr>
          <p:grpSpPr bwMode="auto">
            <a:xfrm>
              <a:off x="2046" y="2685"/>
              <a:ext cx="678" cy="213"/>
              <a:chOff x="96" y="1680"/>
              <a:chExt cx="528" cy="186"/>
            </a:xfrm>
          </p:grpSpPr>
          <p:sp>
            <p:nvSpPr>
              <p:cNvPr id="92227" name="Text Box 31"/>
              <p:cNvSpPr txBox="1">
                <a:spLocks noChangeArrowheads="1"/>
              </p:cNvSpPr>
              <p:nvPr/>
            </p:nvSpPr>
            <p:spPr bwMode="auto">
              <a:xfrm>
                <a:off x="96" y="1680"/>
                <a:ext cx="528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MEM</a:t>
                </a:r>
              </a:p>
            </p:txBody>
          </p:sp>
          <p:sp>
            <p:nvSpPr>
              <p:cNvPr id="92228" name="Line 32"/>
              <p:cNvSpPr>
                <a:spLocks noChangeShapeType="1"/>
              </p:cNvSpPr>
              <p:nvPr/>
            </p:nvSpPr>
            <p:spPr bwMode="auto">
              <a:xfrm>
                <a:off x="144" y="1728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2221" name="Group 34"/>
            <p:cNvGrpSpPr>
              <a:grpSpLocks/>
            </p:cNvGrpSpPr>
            <p:nvPr/>
          </p:nvGrpSpPr>
          <p:grpSpPr bwMode="auto">
            <a:xfrm>
              <a:off x="2108" y="2922"/>
              <a:ext cx="616" cy="212"/>
              <a:chOff x="1488" y="1977"/>
              <a:chExt cx="480" cy="184"/>
            </a:xfrm>
          </p:grpSpPr>
          <p:sp>
            <p:nvSpPr>
              <p:cNvPr id="92225" name="Text Box 35"/>
              <p:cNvSpPr txBox="1">
                <a:spLocks noChangeArrowheads="1"/>
              </p:cNvSpPr>
              <p:nvPr/>
            </p:nvSpPr>
            <p:spPr bwMode="auto">
              <a:xfrm>
                <a:off x="1488" y="1977"/>
                <a:ext cx="480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RD</a:t>
                </a:r>
              </a:p>
            </p:txBody>
          </p:sp>
          <p:sp>
            <p:nvSpPr>
              <p:cNvPr id="92226" name="Line 36"/>
              <p:cNvSpPr>
                <a:spLocks noChangeShapeType="1"/>
              </p:cNvSpPr>
              <p:nvPr/>
            </p:nvSpPr>
            <p:spPr bwMode="auto">
              <a:xfrm>
                <a:off x="1584" y="2025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2222" name="Group 37"/>
            <p:cNvGrpSpPr>
              <a:grpSpLocks/>
            </p:cNvGrpSpPr>
            <p:nvPr/>
          </p:nvGrpSpPr>
          <p:grpSpPr bwMode="auto">
            <a:xfrm>
              <a:off x="2108" y="3160"/>
              <a:ext cx="616" cy="213"/>
              <a:chOff x="1488" y="1977"/>
              <a:chExt cx="480" cy="186"/>
            </a:xfrm>
          </p:grpSpPr>
          <p:sp>
            <p:nvSpPr>
              <p:cNvPr id="92223" name="Text Box 38"/>
              <p:cNvSpPr txBox="1">
                <a:spLocks noChangeArrowheads="1"/>
              </p:cNvSpPr>
              <p:nvPr/>
            </p:nvSpPr>
            <p:spPr bwMode="auto">
              <a:xfrm>
                <a:off x="1488" y="1977"/>
                <a:ext cx="480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WR</a:t>
                </a:r>
              </a:p>
            </p:txBody>
          </p:sp>
          <p:sp>
            <p:nvSpPr>
              <p:cNvPr id="92224" name="Line 39"/>
              <p:cNvSpPr>
                <a:spLocks noChangeShapeType="1"/>
              </p:cNvSpPr>
              <p:nvPr/>
            </p:nvSpPr>
            <p:spPr bwMode="auto">
              <a:xfrm>
                <a:off x="1584" y="2025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92175" name="Group 41"/>
          <p:cNvGrpSpPr>
            <a:grpSpLocks/>
          </p:cNvGrpSpPr>
          <p:nvPr/>
        </p:nvGrpSpPr>
        <p:grpSpPr bwMode="auto">
          <a:xfrm>
            <a:off x="4500563" y="2997200"/>
            <a:ext cx="2663825" cy="3087688"/>
            <a:chOff x="1992" y="880"/>
            <a:chExt cx="1440" cy="1722"/>
          </a:xfrm>
        </p:grpSpPr>
        <p:sp>
          <p:nvSpPr>
            <p:cNvPr id="92218" name="AutoShape 42"/>
            <p:cNvSpPr>
              <a:spLocks noChangeArrowheads="1"/>
            </p:cNvSpPr>
            <p:nvPr/>
          </p:nvSpPr>
          <p:spPr bwMode="auto">
            <a:xfrm>
              <a:off x="1992" y="880"/>
              <a:ext cx="1440" cy="1520"/>
            </a:xfrm>
            <a:prstGeom prst="roundRect">
              <a:avLst>
                <a:gd name="adj" fmla="val 16667"/>
              </a:avLst>
            </a:prstGeom>
            <a:solidFill>
              <a:srgbClr val="CCECFF"/>
            </a:solidFill>
            <a:ln w="19050">
              <a:solidFill>
                <a:srgbClr val="CC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219" name="Text Box 43"/>
            <p:cNvSpPr txBox="1">
              <a:spLocks noChangeArrowheads="1"/>
            </p:cNvSpPr>
            <p:nvPr/>
          </p:nvSpPr>
          <p:spPr bwMode="auto">
            <a:xfrm>
              <a:off x="2322" y="2414"/>
              <a:ext cx="764" cy="188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1600" dirty="0">
                  <a:solidFill>
                    <a:srgbClr val="CC3300"/>
                  </a:solidFill>
                  <a:latin typeface="黑体" pitchFamily="2" charset="-122"/>
                  <a:ea typeface="黑体" pitchFamily="2" charset="-122"/>
                </a:rPr>
                <a:t>待设计的部分</a:t>
              </a:r>
            </a:p>
          </p:txBody>
        </p:sp>
      </p:grpSp>
      <p:grpSp>
        <p:nvGrpSpPr>
          <p:cNvPr id="92176" name="Group 44"/>
          <p:cNvGrpSpPr>
            <a:grpSpLocks/>
          </p:cNvGrpSpPr>
          <p:nvPr/>
        </p:nvGrpSpPr>
        <p:grpSpPr bwMode="auto">
          <a:xfrm>
            <a:off x="4628205" y="4359943"/>
            <a:ext cx="2208755" cy="1262330"/>
            <a:chOff x="2165" y="1608"/>
            <a:chExt cx="1194" cy="704"/>
          </a:xfrm>
        </p:grpSpPr>
        <p:sp>
          <p:nvSpPr>
            <p:cNvPr id="92198" name="Text Box 64"/>
            <p:cNvSpPr txBox="1">
              <a:spLocks noChangeArrowheads="1"/>
            </p:cNvSpPr>
            <p:nvPr/>
          </p:nvSpPr>
          <p:spPr bwMode="auto">
            <a:xfrm>
              <a:off x="2969" y="1785"/>
              <a:ext cx="390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baseline="-25000" dirty="0">
                  <a:latin typeface="黑体" pitchFamily="2" charset="-122"/>
                  <a:ea typeface="黑体" pitchFamily="2" charset="-122"/>
                </a:rPr>
                <a:t>1-4</a:t>
              </a: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191" name="Rectangle 45"/>
            <p:cNvSpPr>
              <a:spLocks noChangeArrowheads="1"/>
            </p:cNvSpPr>
            <p:nvPr/>
          </p:nvSpPr>
          <p:spPr bwMode="auto">
            <a:xfrm>
              <a:off x="2615" y="1608"/>
              <a:ext cx="378" cy="68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192" name="Text Box 46"/>
            <p:cNvSpPr txBox="1">
              <a:spLocks noChangeArrowheads="1"/>
            </p:cNvSpPr>
            <p:nvPr/>
          </p:nvSpPr>
          <p:spPr bwMode="auto">
            <a:xfrm>
              <a:off x="2531" y="1768"/>
              <a:ext cx="51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2K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4</a:t>
              </a: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RAM</a:t>
              </a:r>
            </a:p>
          </p:txBody>
        </p:sp>
        <p:sp>
          <p:nvSpPr>
            <p:cNvPr id="92193" name="Line 47"/>
            <p:cNvSpPr>
              <a:spLocks noChangeShapeType="1"/>
            </p:cNvSpPr>
            <p:nvPr/>
          </p:nvSpPr>
          <p:spPr bwMode="auto">
            <a:xfrm flipV="1">
              <a:off x="2471" y="1718"/>
              <a:ext cx="138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194" name="Line 48"/>
            <p:cNvSpPr>
              <a:spLocks noChangeShapeType="1"/>
            </p:cNvSpPr>
            <p:nvPr/>
          </p:nvSpPr>
          <p:spPr bwMode="auto">
            <a:xfrm flipV="1">
              <a:off x="2999" y="1960"/>
              <a:ext cx="138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195" name="Text Box 49"/>
            <p:cNvSpPr txBox="1">
              <a:spLocks noChangeArrowheads="1"/>
            </p:cNvSpPr>
            <p:nvPr/>
          </p:nvSpPr>
          <p:spPr bwMode="auto">
            <a:xfrm>
              <a:off x="2165" y="1630"/>
              <a:ext cx="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600" baseline="-25000" dirty="0">
                  <a:latin typeface="黑体" pitchFamily="2" charset="-122"/>
                  <a:ea typeface="黑体" pitchFamily="2" charset="-122"/>
                </a:rPr>
                <a:t>10-0</a:t>
              </a: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2196" name="Group 50"/>
            <p:cNvGrpSpPr>
              <a:grpSpLocks/>
            </p:cNvGrpSpPr>
            <p:nvPr/>
          </p:nvGrpSpPr>
          <p:grpSpPr bwMode="auto">
            <a:xfrm>
              <a:off x="2201" y="1834"/>
              <a:ext cx="414" cy="220"/>
              <a:chOff x="1125" y="3920"/>
              <a:chExt cx="1035" cy="600"/>
            </a:xfrm>
          </p:grpSpPr>
          <p:grpSp>
            <p:nvGrpSpPr>
              <p:cNvPr id="92212" name="Group 51"/>
              <p:cNvGrpSpPr>
                <a:grpSpLocks/>
              </p:cNvGrpSpPr>
              <p:nvPr/>
            </p:nvGrpSpPr>
            <p:grpSpPr bwMode="auto">
              <a:xfrm>
                <a:off x="1845" y="4040"/>
                <a:ext cx="315" cy="119"/>
                <a:chOff x="1890" y="12015"/>
                <a:chExt cx="315" cy="119"/>
              </a:xfrm>
            </p:grpSpPr>
            <p:sp>
              <p:nvSpPr>
                <p:cNvPr id="92216" name="Oval 52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2217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2213" name="Group 54"/>
              <p:cNvGrpSpPr>
                <a:grpSpLocks/>
              </p:cNvGrpSpPr>
              <p:nvPr/>
            </p:nvGrpSpPr>
            <p:grpSpPr bwMode="auto">
              <a:xfrm>
                <a:off x="1125" y="3920"/>
                <a:ext cx="975" cy="600"/>
                <a:chOff x="5070" y="11325"/>
                <a:chExt cx="975" cy="600"/>
              </a:xfrm>
            </p:grpSpPr>
            <p:sp>
              <p:nvSpPr>
                <p:cNvPr id="92214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CS</a:t>
                  </a:r>
                </a:p>
              </p:txBody>
            </p:sp>
            <p:sp>
              <p:nvSpPr>
                <p:cNvPr id="92215" name="Line 56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2197" name="Group 57"/>
            <p:cNvGrpSpPr>
              <a:grpSpLocks/>
            </p:cNvGrpSpPr>
            <p:nvPr/>
          </p:nvGrpSpPr>
          <p:grpSpPr bwMode="auto">
            <a:xfrm>
              <a:off x="2201" y="1966"/>
              <a:ext cx="414" cy="220"/>
              <a:chOff x="1125" y="4460"/>
              <a:chExt cx="1035" cy="600"/>
            </a:xfrm>
          </p:grpSpPr>
          <p:grpSp>
            <p:nvGrpSpPr>
              <p:cNvPr id="92206" name="Group 58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92210" name="Oval 59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2211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2207" name="Group 61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92208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黑体" pitchFamily="2" charset="-122"/>
                      <a:ea typeface="黑体" pitchFamily="2" charset="-122"/>
                    </a:rPr>
                    <a:t>OE</a:t>
                  </a:r>
                  <a:endParaRPr lang="en-US" altLang="zh-CN" sz="1600" dirty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2209" name="Line 63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2199" name="Group 65"/>
            <p:cNvGrpSpPr>
              <a:grpSpLocks/>
            </p:cNvGrpSpPr>
            <p:nvPr/>
          </p:nvGrpSpPr>
          <p:grpSpPr bwMode="auto">
            <a:xfrm>
              <a:off x="2207" y="2092"/>
              <a:ext cx="414" cy="220"/>
              <a:chOff x="1125" y="4460"/>
              <a:chExt cx="1035" cy="600"/>
            </a:xfrm>
          </p:grpSpPr>
          <p:grpSp>
            <p:nvGrpSpPr>
              <p:cNvPr id="92200" name="Group 66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92204" name="Oval 67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2205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92201" name="Group 69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92202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 smtClean="0">
                      <a:latin typeface="黑体" pitchFamily="2" charset="-122"/>
                      <a:ea typeface="黑体" pitchFamily="2" charset="-122"/>
                    </a:rPr>
                    <a:t>WE</a:t>
                  </a:r>
                  <a:endParaRPr lang="en-US" altLang="zh-CN" sz="1600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92203" name="Line 71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sp>
        <p:nvSpPr>
          <p:cNvPr id="92178" name="Text Box 73"/>
          <p:cNvSpPr txBox="1">
            <a:spLocks noChangeArrowheads="1"/>
          </p:cNvSpPr>
          <p:nvPr/>
        </p:nvSpPr>
        <p:spPr bwMode="auto">
          <a:xfrm>
            <a:off x="5445851" y="3083268"/>
            <a:ext cx="710353" cy="11368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16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9" name="Text Box 74"/>
          <p:cNvSpPr txBox="1">
            <a:spLocks noChangeArrowheads="1"/>
          </p:cNvSpPr>
          <p:nvPr/>
        </p:nvSpPr>
        <p:spPr bwMode="auto">
          <a:xfrm>
            <a:off x="6152505" y="3406023"/>
            <a:ext cx="540164" cy="29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D</a:t>
            </a:r>
            <a:r>
              <a:rPr lang="en-US" altLang="zh-CN" sz="1600" baseline="-25000" dirty="0">
                <a:latin typeface="黑体" pitchFamily="2" charset="-122"/>
                <a:ea typeface="黑体" pitchFamily="2" charset="-122"/>
              </a:rPr>
              <a:t>7-0</a:t>
            </a:r>
          </a:p>
        </p:txBody>
      </p:sp>
      <p:sp>
        <p:nvSpPr>
          <p:cNvPr id="92180" name="Text Box 75"/>
          <p:cNvSpPr txBox="1">
            <a:spLocks noChangeArrowheads="1"/>
          </p:cNvSpPr>
          <p:nvPr/>
        </p:nvSpPr>
        <p:spPr bwMode="auto">
          <a:xfrm>
            <a:off x="5345958" y="3319955"/>
            <a:ext cx="954537" cy="74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 dirty="0" smtClean="0">
                <a:latin typeface="黑体" pitchFamily="2" charset="-122"/>
                <a:ea typeface="黑体" pitchFamily="2" charset="-122"/>
              </a:rPr>
              <a:t>2K</a:t>
            </a:r>
            <a:r>
              <a:rPr lang="en-US" altLang="zh-CN" sz="1600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sz="1600" dirty="0" smtClean="0">
                <a:latin typeface="黑体" pitchFamily="2" charset="-122"/>
                <a:ea typeface="黑体" pitchFamily="2" charset="-122"/>
              </a:rPr>
              <a:t>8</a:t>
            </a:r>
            <a:endParaRPr lang="en-US" altLang="zh-CN" sz="1600" dirty="0"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zh-CN" sz="1600" dirty="0"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ROM</a:t>
            </a:r>
          </a:p>
        </p:txBody>
      </p:sp>
      <p:sp>
        <p:nvSpPr>
          <p:cNvPr id="92181" name="Line 76"/>
          <p:cNvSpPr>
            <a:spLocks noChangeShapeType="1"/>
          </p:cNvSpPr>
          <p:nvPr/>
        </p:nvSpPr>
        <p:spPr bwMode="auto">
          <a:xfrm flipV="1">
            <a:off x="5179469" y="3251818"/>
            <a:ext cx="255283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82" name="Text Box 77"/>
          <p:cNvSpPr txBox="1">
            <a:spLocks noChangeArrowheads="1"/>
          </p:cNvSpPr>
          <p:nvPr/>
        </p:nvSpPr>
        <p:spPr bwMode="auto">
          <a:xfrm>
            <a:off x="4613406" y="3094026"/>
            <a:ext cx="721452" cy="4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1600" baseline="-25000" dirty="0">
                <a:latin typeface="黑体" pitchFamily="2" charset="-122"/>
                <a:ea typeface="黑体" pitchFamily="2" charset="-122"/>
              </a:rPr>
              <a:t>10-0</a:t>
            </a:r>
            <a:endParaRPr lang="en-US" altLang="zh-CN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83" name="Line 78"/>
          <p:cNvSpPr>
            <a:spLocks noChangeShapeType="1"/>
          </p:cNvSpPr>
          <p:nvPr/>
        </p:nvSpPr>
        <p:spPr bwMode="auto">
          <a:xfrm flipV="1">
            <a:off x="6141405" y="3710847"/>
            <a:ext cx="255283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2184" name="Group 79"/>
          <p:cNvGrpSpPr>
            <a:grpSpLocks/>
          </p:cNvGrpSpPr>
          <p:nvPr/>
        </p:nvGrpSpPr>
        <p:grpSpPr bwMode="auto">
          <a:xfrm>
            <a:off x="4711450" y="3689330"/>
            <a:ext cx="765850" cy="394478"/>
            <a:chOff x="1125" y="3920"/>
            <a:chExt cx="1035" cy="600"/>
          </a:xfrm>
        </p:grpSpPr>
        <p:grpSp>
          <p:nvGrpSpPr>
            <p:cNvPr id="92185" name="Group 80"/>
            <p:cNvGrpSpPr>
              <a:grpSpLocks/>
            </p:cNvGrpSpPr>
            <p:nvPr/>
          </p:nvGrpSpPr>
          <p:grpSpPr bwMode="auto">
            <a:xfrm>
              <a:off x="1845" y="4040"/>
              <a:ext cx="315" cy="119"/>
              <a:chOff x="1890" y="12015"/>
              <a:chExt cx="315" cy="119"/>
            </a:xfrm>
          </p:grpSpPr>
          <p:sp>
            <p:nvSpPr>
              <p:cNvPr id="92189" name="Oval 81"/>
              <p:cNvSpPr>
                <a:spLocks noChangeArrowheads="1"/>
              </p:cNvSpPr>
              <p:nvPr/>
            </p:nvSpPr>
            <p:spPr bwMode="auto">
              <a:xfrm>
                <a:off x="2085" y="12015"/>
                <a:ext cx="120" cy="119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90" name="Line 82"/>
              <p:cNvSpPr>
                <a:spLocks noChangeShapeType="1"/>
              </p:cNvSpPr>
              <p:nvPr/>
            </p:nvSpPr>
            <p:spPr bwMode="auto">
              <a:xfrm flipH="1">
                <a:off x="1890" y="12075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2186" name="Group 83"/>
            <p:cNvGrpSpPr>
              <a:grpSpLocks/>
            </p:cNvGrpSpPr>
            <p:nvPr/>
          </p:nvGrpSpPr>
          <p:grpSpPr bwMode="auto">
            <a:xfrm>
              <a:off x="1125" y="3920"/>
              <a:ext cx="975" cy="600"/>
              <a:chOff x="5070" y="11325"/>
              <a:chExt cx="975" cy="600"/>
            </a:xfrm>
          </p:grpSpPr>
          <p:sp>
            <p:nvSpPr>
              <p:cNvPr id="92187" name="Text Box 84"/>
              <p:cNvSpPr txBox="1">
                <a:spLocks noChangeArrowheads="1"/>
              </p:cNvSpPr>
              <p:nvPr/>
            </p:nvSpPr>
            <p:spPr bwMode="auto">
              <a:xfrm>
                <a:off x="5070" y="11325"/>
                <a:ext cx="975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CS</a:t>
                </a:r>
              </a:p>
            </p:txBody>
          </p:sp>
          <p:sp>
            <p:nvSpPr>
              <p:cNvPr id="92188" name="Line 85"/>
              <p:cNvSpPr>
                <a:spLocks noChangeShapeType="1"/>
              </p:cNvSpPr>
              <p:nvPr/>
            </p:nvSpPr>
            <p:spPr bwMode="auto">
              <a:xfrm>
                <a:off x="5415" y="11400"/>
                <a:ext cx="345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4701622" y="3974462"/>
            <a:ext cx="765850" cy="394478"/>
            <a:chOff x="1125" y="3920"/>
            <a:chExt cx="1035" cy="600"/>
          </a:xfrm>
        </p:grpSpPr>
        <p:grpSp>
          <p:nvGrpSpPr>
            <p:cNvPr id="81" name="Group 80"/>
            <p:cNvGrpSpPr>
              <a:grpSpLocks/>
            </p:cNvGrpSpPr>
            <p:nvPr/>
          </p:nvGrpSpPr>
          <p:grpSpPr bwMode="auto">
            <a:xfrm>
              <a:off x="1845" y="4040"/>
              <a:ext cx="315" cy="119"/>
              <a:chOff x="1890" y="12015"/>
              <a:chExt cx="315" cy="119"/>
            </a:xfrm>
          </p:grpSpPr>
          <p:sp>
            <p:nvSpPr>
              <p:cNvPr id="85" name="Oval 81"/>
              <p:cNvSpPr>
                <a:spLocks noChangeArrowheads="1"/>
              </p:cNvSpPr>
              <p:nvPr/>
            </p:nvSpPr>
            <p:spPr bwMode="auto">
              <a:xfrm>
                <a:off x="2085" y="12015"/>
                <a:ext cx="120" cy="119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6" name="Line 82"/>
              <p:cNvSpPr>
                <a:spLocks noChangeShapeType="1"/>
              </p:cNvSpPr>
              <p:nvPr/>
            </p:nvSpPr>
            <p:spPr bwMode="auto">
              <a:xfrm flipH="1">
                <a:off x="1890" y="12075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82" name="Group 83"/>
            <p:cNvGrpSpPr>
              <a:grpSpLocks/>
            </p:cNvGrpSpPr>
            <p:nvPr/>
          </p:nvGrpSpPr>
          <p:grpSpPr bwMode="auto">
            <a:xfrm>
              <a:off x="1125" y="3920"/>
              <a:ext cx="975" cy="600"/>
              <a:chOff x="5070" y="11325"/>
              <a:chExt cx="975" cy="600"/>
            </a:xfrm>
          </p:grpSpPr>
          <p:sp>
            <p:nvSpPr>
              <p:cNvPr id="83" name="Text Box 84"/>
              <p:cNvSpPr txBox="1">
                <a:spLocks noChangeArrowheads="1"/>
              </p:cNvSpPr>
              <p:nvPr/>
            </p:nvSpPr>
            <p:spPr bwMode="auto">
              <a:xfrm>
                <a:off x="5070" y="11325"/>
                <a:ext cx="975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OE</a:t>
                </a:r>
                <a:endParaRPr lang="en-US" altLang="zh-CN" sz="1600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84" name="Line 85"/>
              <p:cNvSpPr>
                <a:spLocks noChangeShapeType="1"/>
              </p:cNvSpPr>
              <p:nvPr/>
            </p:nvSpPr>
            <p:spPr bwMode="auto">
              <a:xfrm>
                <a:off x="5415" y="11400"/>
                <a:ext cx="34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61906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2" name="Line 93"/>
          <p:cNvSpPr>
            <a:spLocks noChangeShapeType="1"/>
          </p:cNvSpPr>
          <p:nvPr/>
        </p:nvSpPr>
        <p:spPr bwMode="auto">
          <a:xfrm>
            <a:off x="3870325" y="4414838"/>
            <a:ext cx="360363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lumOff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2262188" y="746125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5235" name="Group 4"/>
          <p:cNvGrpSpPr>
            <a:grpSpLocks/>
          </p:cNvGrpSpPr>
          <p:nvPr/>
        </p:nvGrpSpPr>
        <p:grpSpPr bwMode="auto">
          <a:xfrm>
            <a:off x="5619750" y="414338"/>
            <a:ext cx="2552700" cy="3159125"/>
            <a:chOff x="4065" y="10317"/>
            <a:chExt cx="2670" cy="3408"/>
          </a:xfrm>
        </p:grpSpPr>
        <p:sp>
          <p:nvSpPr>
            <p:cNvPr id="95298" name="Text Box 5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7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4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3 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8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5299" name="Rectangle 6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5300" name="Group 7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5320" name="Text Box 8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5321" name="Freeform 9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5301" name="Text Box 10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5302" name="Group 11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5315" name="Text Box 1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6" name="Text Box 1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7" name="Group 1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9" name="Freeform 1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3" name="Group 17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5310" name="Text Box 1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1" name="Text Box 1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2" name="Group 2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4" name="Freeform 2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4" name="Group 23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5305" name="Text Box 24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06" name="Text Box 25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07" name="Group 26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0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09" name="Freeform 28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5236" name="Group 29"/>
          <p:cNvGrpSpPr>
            <a:grpSpLocks/>
          </p:cNvGrpSpPr>
          <p:nvPr/>
        </p:nvGrpSpPr>
        <p:grpSpPr bwMode="auto">
          <a:xfrm>
            <a:off x="1831975" y="404813"/>
            <a:ext cx="3027363" cy="419100"/>
            <a:chOff x="1380" y="6420"/>
            <a:chExt cx="3915" cy="480"/>
          </a:xfrm>
        </p:grpSpPr>
        <p:sp>
          <p:nvSpPr>
            <p:cNvPr id="95295" name="Text Box 30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6" name="Text Box 31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7" name="Text Box 32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5237" name="Group 33"/>
          <p:cNvGrpSpPr>
            <a:grpSpLocks/>
          </p:cNvGrpSpPr>
          <p:nvPr/>
        </p:nvGrpSpPr>
        <p:grpSpPr bwMode="auto">
          <a:xfrm>
            <a:off x="1660525" y="752475"/>
            <a:ext cx="4660900" cy="735013"/>
            <a:chOff x="1995" y="6207"/>
            <a:chExt cx="4875" cy="843"/>
          </a:xfrm>
        </p:grpSpPr>
        <p:grpSp>
          <p:nvGrpSpPr>
            <p:cNvPr id="95291" name="Group 3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93" name="Text Box 3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4" name="Text Box 3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92" name="Line 3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8" name="Group 38"/>
          <p:cNvGrpSpPr>
            <a:grpSpLocks/>
          </p:cNvGrpSpPr>
          <p:nvPr/>
        </p:nvGrpSpPr>
        <p:grpSpPr bwMode="auto">
          <a:xfrm>
            <a:off x="1674813" y="1420813"/>
            <a:ext cx="4660900" cy="735012"/>
            <a:chOff x="1995" y="6207"/>
            <a:chExt cx="4875" cy="843"/>
          </a:xfrm>
        </p:grpSpPr>
        <p:grpSp>
          <p:nvGrpSpPr>
            <p:cNvPr id="95287" name="Group 39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9" name="Text Box 40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0" name="Text Box 41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8" name="Line 42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9" name="Group 43"/>
          <p:cNvGrpSpPr>
            <a:grpSpLocks/>
          </p:cNvGrpSpPr>
          <p:nvPr/>
        </p:nvGrpSpPr>
        <p:grpSpPr bwMode="auto">
          <a:xfrm>
            <a:off x="1689100" y="2022475"/>
            <a:ext cx="4660900" cy="736600"/>
            <a:chOff x="1995" y="6207"/>
            <a:chExt cx="4875" cy="843"/>
          </a:xfrm>
        </p:grpSpPr>
        <p:grpSp>
          <p:nvGrpSpPr>
            <p:cNvPr id="95283" name="Group 4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5" name="Text Box 4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5286" name="Text Box 4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4" name="Line 4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0" name="Group 48"/>
          <p:cNvGrpSpPr>
            <a:grpSpLocks/>
          </p:cNvGrpSpPr>
          <p:nvPr/>
        </p:nvGrpSpPr>
        <p:grpSpPr bwMode="auto">
          <a:xfrm>
            <a:off x="1962150" y="2665413"/>
            <a:ext cx="3700463" cy="735012"/>
            <a:chOff x="2280" y="6207"/>
            <a:chExt cx="3870" cy="843"/>
          </a:xfrm>
        </p:grpSpPr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5282" name="Text Box 50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5241" name="Line 51"/>
          <p:cNvSpPr>
            <a:spLocks noChangeShapeType="1"/>
          </p:cNvSpPr>
          <p:nvPr/>
        </p:nvSpPr>
        <p:spPr bwMode="auto">
          <a:xfrm>
            <a:off x="2828925" y="766763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5242" name="Group 52"/>
          <p:cNvGrpSpPr>
            <a:grpSpLocks/>
          </p:cNvGrpSpPr>
          <p:nvPr/>
        </p:nvGrpSpPr>
        <p:grpSpPr bwMode="auto">
          <a:xfrm>
            <a:off x="928688" y="2894013"/>
            <a:ext cx="960437" cy="433387"/>
            <a:chOff x="919" y="1559"/>
            <a:chExt cx="1005" cy="495"/>
          </a:xfrm>
        </p:grpSpPr>
        <p:sp>
          <p:nvSpPr>
            <p:cNvPr id="95279" name="Text Box 5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5280" name="Line 5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3" name="Group 55"/>
          <p:cNvGrpSpPr>
            <a:grpSpLocks/>
          </p:cNvGrpSpPr>
          <p:nvPr/>
        </p:nvGrpSpPr>
        <p:grpSpPr bwMode="auto">
          <a:xfrm>
            <a:off x="928688" y="2265363"/>
            <a:ext cx="960437" cy="431800"/>
            <a:chOff x="919" y="1559"/>
            <a:chExt cx="1005" cy="495"/>
          </a:xfrm>
        </p:grpSpPr>
        <p:sp>
          <p:nvSpPr>
            <p:cNvPr id="95277" name="Text Box 5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5278" name="Line 5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4" name="Group 58"/>
          <p:cNvGrpSpPr>
            <a:grpSpLocks/>
          </p:cNvGrpSpPr>
          <p:nvPr/>
        </p:nvGrpSpPr>
        <p:grpSpPr bwMode="auto">
          <a:xfrm>
            <a:off x="928688" y="1531938"/>
            <a:ext cx="960437" cy="431800"/>
            <a:chOff x="919" y="1559"/>
            <a:chExt cx="1005" cy="495"/>
          </a:xfrm>
        </p:grpSpPr>
        <p:sp>
          <p:nvSpPr>
            <p:cNvPr id="95275" name="Text Box 59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5276" name="Line 60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5" name="Group 61"/>
          <p:cNvGrpSpPr>
            <a:grpSpLocks/>
          </p:cNvGrpSpPr>
          <p:nvPr/>
        </p:nvGrpSpPr>
        <p:grpSpPr bwMode="auto">
          <a:xfrm>
            <a:off x="900113" y="793750"/>
            <a:ext cx="960437" cy="431800"/>
            <a:chOff x="919" y="1559"/>
            <a:chExt cx="1005" cy="495"/>
          </a:xfrm>
        </p:grpSpPr>
        <p:sp>
          <p:nvSpPr>
            <p:cNvPr id="95273" name="Text Box 62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5274" name="Line 63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897112" name="Rectangle 88"/>
          <p:cNvSpPr>
            <a:spLocks noChangeArrowheads="1"/>
          </p:cNvSpPr>
          <p:nvPr/>
        </p:nvSpPr>
        <p:spPr bwMode="auto">
          <a:xfrm>
            <a:off x="611188" y="3357563"/>
            <a:ext cx="845820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 bIns="0">
            <a:spAutoFit/>
          </a:bodyPr>
          <a:lstStyle/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各芯片的片内地址线应接到外部提供的地址线的低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11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2200" baseline="-25000" dirty="0">
                <a:latin typeface="黑体" pitchFamily="2" charset="-122"/>
                <a:ea typeface="黑体" pitchFamily="2" charset="-122"/>
              </a:rPr>
              <a:t>10-0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</a:p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芯片的片选逻辑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部分译码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为：</a:t>
            </a:r>
            <a:r>
              <a:rPr lang="zh-CN" altLang="en-US" sz="2200" dirty="0">
                <a:solidFill>
                  <a:schemeClr val="tx2"/>
                </a:solidFill>
                <a:latin typeface="宋体" charset="-122"/>
                <a:ea typeface="宋体" charset="-122"/>
              </a:rPr>
              <a:t>  </a:t>
            </a:r>
          </a:p>
        </p:txBody>
      </p:sp>
      <p:sp>
        <p:nvSpPr>
          <p:cNvPr id="95247" name="Text Box 65"/>
          <p:cNvSpPr txBox="1">
            <a:spLocks noChangeArrowheads="1"/>
          </p:cNvSpPr>
          <p:nvPr/>
        </p:nvSpPr>
        <p:spPr bwMode="auto">
          <a:xfrm>
            <a:off x="1187450" y="4365625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CS0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  <a:r>
              <a:rPr lang="en-US" altLang="zh-CN" sz="2000" dirty="0">
                <a:solidFill>
                  <a:schemeClr val="bg2">
                    <a:lumMod val="25000"/>
                    <a:lumOff val="75000"/>
                  </a:schemeClr>
                </a:solidFill>
                <a:latin typeface="宋体" charset="-122"/>
                <a:ea typeface="宋体" charset="-122"/>
              </a:rPr>
              <a:t>(RD)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48" name="Line 66"/>
          <p:cNvSpPr>
            <a:spLocks noChangeShapeType="1"/>
          </p:cNvSpPr>
          <p:nvPr/>
        </p:nvSpPr>
        <p:spPr bwMode="auto">
          <a:xfrm>
            <a:off x="1403350" y="4437063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49" name="Line 91"/>
          <p:cNvSpPr>
            <a:spLocks noChangeShapeType="1"/>
          </p:cNvSpPr>
          <p:nvPr/>
        </p:nvSpPr>
        <p:spPr bwMode="auto">
          <a:xfrm>
            <a:off x="3279775" y="4457700"/>
            <a:ext cx="360363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0" name="Line 92"/>
          <p:cNvSpPr>
            <a:spLocks noChangeShapeType="1"/>
          </p:cNvSpPr>
          <p:nvPr/>
        </p:nvSpPr>
        <p:spPr bwMode="auto">
          <a:xfrm>
            <a:off x="3924300" y="4457700"/>
            <a:ext cx="217488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lumOff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1" name="Line 93"/>
          <p:cNvSpPr>
            <a:spLocks noChangeShapeType="1"/>
          </p:cNvSpPr>
          <p:nvPr/>
        </p:nvSpPr>
        <p:spPr bwMode="auto">
          <a:xfrm>
            <a:off x="3167063" y="441483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2" name="Line 94"/>
          <p:cNvSpPr>
            <a:spLocks noChangeShapeType="1"/>
          </p:cNvSpPr>
          <p:nvPr/>
        </p:nvSpPr>
        <p:spPr bwMode="auto">
          <a:xfrm>
            <a:off x="2808288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3" name="Line 95"/>
          <p:cNvSpPr>
            <a:spLocks noChangeShapeType="1"/>
          </p:cNvSpPr>
          <p:nvPr/>
        </p:nvSpPr>
        <p:spPr bwMode="auto">
          <a:xfrm>
            <a:off x="2447925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4" name="Line 96"/>
          <p:cNvSpPr>
            <a:spLocks noChangeShapeType="1"/>
          </p:cNvSpPr>
          <p:nvPr/>
        </p:nvSpPr>
        <p:spPr bwMode="auto">
          <a:xfrm>
            <a:off x="2411413" y="4365625"/>
            <a:ext cx="18716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5" name="Text Box 65"/>
          <p:cNvSpPr txBox="1">
            <a:spLocks noChangeArrowheads="1"/>
          </p:cNvSpPr>
          <p:nvPr/>
        </p:nvSpPr>
        <p:spPr bwMode="auto">
          <a:xfrm>
            <a:off x="1187450" y="4876800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CS1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56" name="Line 66"/>
          <p:cNvSpPr>
            <a:spLocks noChangeShapeType="1"/>
          </p:cNvSpPr>
          <p:nvPr/>
        </p:nvSpPr>
        <p:spPr bwMode="auto">
          <a:xfrm>
            <a:off x="1403350" y="4948238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7" name="Line 110"/>
          <p:cNvSpPr>
            <a:spLocks noChangeShapeType="1"/>
          </p:cNvSpPr>
          <p:nvPr/>
        </p:nvSpPr>
        <p:spPr bwMode="auto">
          <a:xfrm>
            <a:off x="3275013" y="4984750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8" name="Line 112"/>
          <p:cNvSpPr>
            <a:spLocks noChangeShapeType="1"/>
          </p:cNvSpPr>
          <p:nvPr/>
        </p:nvSpPr>
        <p:spPr bwMode="auto">
          <a:xfrm>
            <a:off x="3167063" y="4937125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9" name="Line 114"/>
          <p:cNvSpPr>
            <a:spLocks noChangeShapeType="1"/>
          </p:cNvSpPr>
          <p:nvPr/>
        </p:nvSpPr>
        <p:spPr bwMode="auto">
          <a:xfrm>
            <a:off x="2447925" y="4937125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0" name="Line 115"/>
          <p:cNvSpPr>
            <a:spLocks noChangeShapeType="1"/>
          </p:cNvSpPr>
          <p:nvPr/>
        </p:nvSpPr>
        <p:spPr bwMode="auto">
          <a:xfrm>
            <a:off x="2411413" y="4889500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1" name="Text Box 65"/>
          <p:cNvSpPr txBox="1">
            <a:spLocks noChangeArrowheads="1"/>
          </p:cNvSpPr>
          <p:nvPr/>
        </p:nvSpPr>
        <p:spPr bwMode="auto">
          <a:xfrm>
            <a:off x="1187450" y="5380038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CS2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2" name="Line 66"/>
          <p:cNvSpPr>
            <a:spLocks noChangeShapeType="1"/>
          </p:cNvSpPr>
          <p:nvPr/>
        </p:nvSpPr>
        <p:spPr bwMode="auto">
          <a:xfrm>
            <a:off x="1403350" y="5451475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3" name="Line 120"/>
          <p:cNvSpPr>
            <a:spLocks noChangeShapeType="1"/>
          </p:cNvSpPr>
          <p:nvPr/>
        </p:nvSpPr>
        <p:spPr bwMode="auto">
          <a:xfrm>
            <a:off x="3275013" y="5487988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4" name="Line 121"/>
          <p:cNvSpPr>
            <a:spLocks noChangeShapeType="1"/>
          </p:cNvSpPr>
          <p:nvPr/>
        </p:nvSpPr>
        <p:spPr bwMode="auto">
          <a:xfrm>
            <a:off x="3167063" y="5440363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5" name="Line 122"/>
          <p:cNvSpPr>
            <a:spLocks noChangeShapeType="1"/>
          </p:cNvSpPr>
          <p:nvPr/>
        </p:nvSpPr>
        <p:spPr bwMode="auto">
          <a:xfrm>
            <a:off x="2808288" y="5440363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6" name="Line 123"/>
          <p:cNvSpPr>
            <a:spLocks noChangeShapeType="1"/>
          </p:cNvSpPr>
          <p:nvPr/>
        </p:nvSpPr>
        <p:spPr bwMode="auto">
          <a:xfrm>
            <a:off x="2411413" y="5392738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7" name="Text Box 65"/>
          <p:cNvSpPr txBox="1">
            <a:spLocks noChangeArrowheads="1"/>
          </p:cNvSpPr>
          <p:nvPr/>
        </p:nvSpPr>
        <p:spPr bwMode="auto">
          <a:xfrm>
            <a:off x="1187450" y="5884863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CS3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8" name="Line 66"/>
          <p:cNvSpPr>
            <a:spLocks noChangeShapeType="1"/>
          </p:cNvSpPr>
          <p:nvPr/>
        </p:nvSpPr>
        <p:spPr bwMode="auto">
          <a:xfrm>
            <a:off x="1403350" y="5956300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9" name="Line 128"/>
          <p:cNvSpPr>
            <a:spLocks noChangeShapeType="1"/>
          </p:cNvSpPr>
          <p:nvPr/>
        </p:nvSpPr>
        <p:spPr bwMode="auto">
          <a:xfrm>
            <a:off x="3275013" y="5992813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0" name="Line 129"/>
          <p:cNvSpPr>
            <a:spLocks noChangeShapeType="1"/>
          </p:cNvSpPr>
          <p:nvPr/>
        </p:nvSpPr>
        <p:spPr bwMode="auto">
          <a:xfrm>
            <a:off x="3167063" y="594518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1" name="Line 131"/>
          <p:cNvSpPr>
            <a:spLocks noChangeShapeType="1"/>
          </p:cNvSpPr>
          <p:nvPr/>
        </p:nvSpPr>
        <p:spPr bwMode="auto">
          <a:xfrm>
            <a:off x="2411413" y="5897563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819553" y="4170362"/>
            <a:ext cx="720312" cy="8143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863294" y="4664710"/>
            <a:ext cx="3897248" cy="1004530"/>
          </a:xfrm>
          <a:prstGeom prst="wedgeRoundRectCallout">
            <a:avLst>
              <a:gd name="adj1" fmla="val -65830"/>
              <a:gd name="adj2" fmla="val -69225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可不要！</a:t>
            </a:r>
            <a:endParaRPr kumimoji="1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用“读”信号来控制芯片的</a:t>
            </a:r>
            <a:r>
              <a:rPr kumimoji="1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/OE</a:t>
            </a:r>
            <a:endParaRPr kumimoji="1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65342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46"/>
          <p:cNvSpPr>
            <a:spLocks noChangeArrowheads="1"/>
          </p:cNvSpPr>
          <p:nvPr/>
        </p:nvSpPr>
        <p:spPr bwMode="auto">
          <a:xfrm>
            <a:off x="0" y="1360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1800" y="476250"/>
            <a:ext cx="8388350" cy="5583238"/>
            <a:chOff x="431800" y="476250"/>
            <a:chExt cx="8388350" cy="5583238"/>
          </a:xfrm>
        </p:grpSpPr>
        <p:sp>
          <p:nvSpPr>
            <p:cNvPr id="100355" name="Text Box 311"/>
            <p:cNvSpPr txBox="1">
              <a:spLocks noChangeArrowheads="1"/>
            </p:cNvSpPr>
            <p:nvPr/>
          </p:nvSpPr>
          <p:spPr bwMode="auto">
            <a:xfrm>
              <a:off x="2185988" y="476250"/>
              <a:ext cx="779462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10-0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100356" name="Group 312"/>
            <p:cNvGrpSpPr>
              <a:grpSpLocks/>
            </p:cNvGrpSpPr>
            <p:nvPr/>
          </p:nvGrpSpPr>
          <p:grpSpPr bwMode="auto">
            <a:xfrm>
              <a:off x="3427413" y="1293813"/>
              <a:ext cx="1836737" cy="671512"/>
              <a:chOff x="2910" y="2805"/>
              <a:chExt cx="2085" cy="848"/>
            </a:xfrm>
          </p:grpSpPr>
          <p:sp>
            <p:nvSpPr>
              <p:cNvPr id="100597" name="Rectangle 313"/>
              <p:cNvSpPr>
                <a:spLocks noChangeArrowheads="1"/>
              </p:cNvSpPr>
              <p:nvPr/>
            </p:nvSpPr>
            <p:spPr bwMode="auto">
              <a:xfrm>
                <a:off x="3168" y="2805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98" name="Text Box 314"/>
              <p:cNvSpPr txBox="1">
                <a:spLocks noChangeArrowheads="1"/>
              </p:cNvSpPr>
              <p:nvPr/>
            </p:nvSpPr>
            <p:spPr bwMode="auto">
              <a:xfrm>
                <a:off x="3538" y="2954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8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U0</a:t>
                </a:r>
              </a:p>
            </p:txBody>
          </p:sp>
          <p:grpSp>
            <p:nvGrpSpPr>
              <p:cNvPr id="100599" name="Group 315"/>
              <p:cNvGrpSpPr>
                <a:grpSpLocks/>
              </p:cNvGrpSpPr>
              <p:nvPr/>
            </p:nvGrpSpPr>
            <p:grpSpPr bwMode="auto">
              <a:xfrm>
                <a:off x="2910" y="2865"/>
                <a:ext cx="852" cy="485"/>
                <a:chOff x="2895" y="2097"/>
                <a:chExt cx="1140" cy="546"/>
              </a:xfrm>
            </p:grpSpPr>
            <p:sp>
              <p:nvSpPr>
                <p:cNvPr id="100603" name="Line 31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604" name="Text Box 31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600" name="Text Box 318"/>
              <p:cNvSpPr txBox="1">
                <a:spLocks noChangeArrowheads="1"/>
              </p:cNvSpPr>
              <p:nvPr/>
            </p:nvSpPr>
            <p:spPr bwMode="auto">
              <a:xfrm>
                <a:off x="2977" y="3132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601" name="Oval 319"/>
              <p:cNvSpPr>
                <a:spLocks noChangeArrowheads="1"/>
              </p:cNvSpPr>
              <p:nvPr/>
            </p:nvSpPr>
            <p:spPr bwMode="auto">
              <a:xfrm>
                <a:off x="3078" y="3278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602" name="Text Box 320"/>
              <p:cNvSpPr txBox="1">
                <a:spLocks noChangeArrowheads="1"/>
              </p:cNvSpPr>
              <p:nvPr/>
            </p:nvSpPr>
            <p:spPr bwMode="auto">
              <a:xfrm>
                <a:off x="4266" y="3023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7-0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100555" name="Group 322"/>
            <p:cNvGrpSpPr>
              <a:grpSpLocks/>
            </p:cNvGrpSpPr>
            <p:nvPr/>
          </p:nvGrpSpPr>
          <p:grpSpPr bwMode="auto">
            <a:xfrm>
              <a:off x="3427413" y="2065338"/>
              <a:ext cx="1836737" cy="864099"/>
              <a:chOff x="2910" y="3780"/>
              <a:chExt cx="2085" cy="1091"/>
            </a:xfrm>
          </p:grpSpPr>
          <p:sp>
            <p:nvSpPr>
              <p:cNvPr id="100584" name="Rectangle 323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85" name="Text Box 324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U2</a:t>
                </a:r>
              </a:p>
            </p:txBody>
          </p:sp>
          <p:grpSp>
            <p:nvGrpSpPr>
              <p:cNvPr id="100586" name="Group 325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95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96" name="Text Box 327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87" name="Text Box 328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88" name="Text Box 329"/>
              <p:cNvSpPr txBox="1">
                <a:spLocks noChangeArrowheads="1"/>
              </p:cNvSpPr>
              <p:nvPr/>
            </p:nvSpPr>
            <p:spPr bwMode="auto">
              <a:xfrm>
                <a:off x="2977" y="4221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OE</a:t>
                </a:r>
                <a:endParaRPr lang="en-US" altLang="zh-CN" sz="12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89" name="Oval 330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90" name="Text Box 331"/>
              <p:cNvSpPr txBox="1">
                <a:spLocks noChangeArrowheads="1"/>
              </p:cNvSpPr>
              <p:nvPr/>
            </p:nvSpPr>
            <p:spPr bwMode="auto">
              <a:xfrm>
                <a:off x="2973" y="4023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91" name="Oval 332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92" name="Group 333"/>
              <p:cNvGrpSpPr>
                <a:grpSpLocks/>
              </p:cNvGrpSpPr>
              <p:nvPr/>
            </p:nvGrpSpPr>
            <p:grpSpPr bwMode="auto">
              <a:xfrm>
                <a:off x="2984" y="4407"/>
                <a:ext cx="729" cy="464"/>
                <a:chOff x="2984" y="4752"/>
                <a:chExt cx="729" cy="464"/>
              </a:xfrm>
            </p:grpSpPr>
            <p:sp>
              <p:nvSpPr>
                <p:cNvPr id="100593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84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WE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94" name="Oval 335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56" name="Group 336"/>
            <p:cNvGrpSpPr>
              <a:grpSpLocks/>
            </p:cNvGrpSpPr>
            <p:nvPr/>
          </p:nvGrpSpPr>
          <p:grpSpPr bwMode="auto">
            <a:xfrm>
              <a:off x="3427413" y="2896964"/>
              <a:ext cx="1836737" cy="864099"/>
              <a:chOff x="2910" y="3780"/>
              <a:chExt cx="2085" cy="1091"/>
            </a:xfrm>
          </p:grpSpPr>
          <p:sp>
            <p:nvSpPr>
              <p:cNvPr id="100571" name="Rectangle 337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72" name="Text Box 338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U4</a:t>
                </a:r>
              </a:p>
            </p:txBody>
          </p:sp>
          <p:grpSp>
            <p:nvGrpSpPr>
              <p:cNvPr id="100573" name="Group 339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82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83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74" name="Text Box 342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75" name="Text Box 343"/>
              <p:cNvSpPr txBox="1">
                <a:spLocks noChangeArrowheads="1"/>
              </p:cNvSpPr>
              <p:nvPr/>
            </p:nvSpPr>
            <p:spPr bwMode="auto">
              <a:xfrm>
                <a:off x="2977" y="4197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OE</a:t>
                </a:r>
                <a:endParaRPr lang="en-US" altLang="zh-CN" sz="12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76" name="Oval 344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77" name="Text Box 345"/>
              <p:cNvSpPr txBox="1">
                <a:spLocks noChangeArrowheads="1"/>
              </p:cNvSpPr>
              <p:nvPr/>
            </p:nvSpPr>
            <p:spPr bwMode="auto">
              <a:xfrm>
                <a:off x="2965" y="4014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78" name="Oval 346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79" name="Group 347"/>
              <p:cNvGrpSpPr>
                <a:grpSpLocks/>
              </p:cNvGrpSpPr>
              <p:nvPr/>
            </p:nvGrpSpPr>
            <p:grpSpPr bwMode="auto">
              <a:xfrm>
                <a:off x="2984" y="4407"/>
                <a:ext cx="729" cy="464"/>
                <a:chOff x="2984" y="4752"/>
                <a:chExt cx="729" cy="464"/>
              </a:xfrm>
            </p:grpSpPr>
            <p:sp>
              <p:nvSpPr>
                <p:cNvPr id="100580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2984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WE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81" name="Oval 349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557" name="Group 350"/>
            <p:cNvGrpSpPr>
              <a:grpSpLocks/>
            </p:cNvGrpSpPr>
            <p:nvPr/>
          </p:nvGrpSpPr>
          <p:grpSpPr bwMode="auto">
            <a:xfrm>
              <a:off x="3427413" y="3752351"/>
              <a:ext cx="1836737" cy="864099"/>
              <a:chOff x="2910" y="3780"/>
              <a:chExt cx="2085" cy="1091"/>
            </a:xfrm>
          </p:grpSpPr>
          <p:sp>
            <p:nvSpPr>
              <p:cNvPr id="100558" name="Rectangle 351"/>
              <p:cNvSpPr>
                <a:spLocks noChangeArrowheads="1"/>
              </p:cNvSpPr>
              <p:nvPr/>
            </p:nvSpPr>
            <p:spPr bwMode="auto">
              <a:xfrm>
                <a:off x="3168" y="3870"/>
                <a:ext cx="1659" cy="848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59" name="Text Box 352"/>
              <p:cNvSpPr txBox="1">
                <a:spLocks noChangeArrowheads="1"/>
              </p:cNvSpPr>
              <p:nvPr/>
            </p:nvSpPr>
            <p:spPr bwMode="auto">
              <a:xfrm>
                <a:off x="3538" y="4019"/>
                <a:ext cx="964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2K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200" dirty="0" smtClean="0">
                    <a:latin typeface="Times New Roman" pitchFamily="18" charset="0"/>
                    <a:ea typeface="宋体" charset="-122"/>
                  </a:rPr>
                  <a:t>4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  <a:p>
                <a:pPr algn="ctr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U6</a:t>
                </a:r>
              </a:p>
            </p:txBody>
          </p:sp>
          <p:grpSp>
            <p:nvGrpSpPr>
              <p:cNvPr id="100560" name="Group 353"/>
              <p:cNvGrpSpPr>
                <a:grpSpLocks/>
              </p:cNvGrpSpPr>
              <p:nvPr/>
            </p:nvGrpSpPr>
            <p:grpSpPr bwMode="auto">
              <a:xfrm>
                <a:off x="2910" y="3780"/>
                <a:ext cx="852" cy="485"/>
                <a:chOff x="2895" y="2097"/>
                <a:chExt cx="1140" cy="546"/>
              </a:xfrm>
            </p:grpSpPr>
            <p:sp>
              <p:nvSpPr>
                <p:cNvPr id="100569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95" y="2320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70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060" y="2097"/>
                  <a:ext cx="975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A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10-0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100561" name="Text Box 356"/>
              <p:cNvSpPr txBox="1">
                <a:spLocks noChangeArrowheads="1"/>
              </p:cNvSpPr>
              <p:nvPr/>
            </p:nvSpPr>
            <p:spPr bwMode="auto">
              <a:xfrm>
                <a:off x="4266" y="4088"/>
                <a:ext cx="729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1200" baseline="-25000" dirty="0">
                    <a:latin typeface="Times New Roman" pitchFamily="18" charset="0"/>
                    <a:ea typeface="宋体" charset="-122"/>
                  </a:rPr>
                  <a:t>3-0</a:t>
                </a:r>
                <a:endParaRPr lang="en-US" altLang="zh-CN" sz="12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62" name="Text Box 357"/>
              <p:cNvSpPr txBox="1">
                <a:spLocks noChangeArrowheads="1"/>
              </p:cNvSpPr>
              <p:nvPr/>
            </p:nvSpPr>
            <p:spPr bwMode="auto">
              <a:xfrm>
                <a:off x="2966" y="4221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 smtClean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OE</a:t>
                </a:r>
                <a:endParaRPr lang="en-US" altLang="zh-CN" sz="12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0563" name="Oval 358"/>
              <p:cNvSpPr>
                <a:spLocks noChangeArrowheads="1"/>
              </p:cNvSpPr>
              <p:nvPr/>
            </p:nvSpPr>
            <p:spPr bwMode="auto">
              <a:xfrm>
                <a:off x="3078" y="434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100564" name="Text Box 359"/>
              <p:cNvSpPr txBox="1">
                <a:spLocks noChangeArrowheads="1"/>
              </p:cNvSpPr>
              <p:nvPr/>
            </p:nvSpPr>
            <p:spPr bwMode="auto">
              <a:xfrm>
                <a:off x="2956" y="4025"/>
                <a:ext cx="729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2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100565" name="Oval 360"/>
              <p:cNvSpPr>
                <a:spLocks noChangeArrowheads="1"/>
              </p:cNvSpPr>
              <p:nvPr/>
            </p:nvSpPr>
            <p:spPr bwMode="auto">
              <a:xfrm>
                <a:off x="3078" y="4163"/>
                <a:ext cx="90" cy="9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  <p:grpSp>
            <p:nvGrpSpPr>
              <p:cNvPr id="100566" name="Group 361"/>
              <p:cNvGrpSpPr>
                <a:grpSpLocks/>
              </p:cNvGrpSpPr>
              <p:nvPr/>
            </p:nvGrpSpPr>
            <p:grpSpPr bwMode="auto">
              <a:xfrm>
                <a:off x="2984" y="4407"/>
                <a:ext cx="729" cy="464"/>
                <a:chOff x="2984" y="4752"/>
                <a:chExt cx="729" cy="464"/>
              </a:xfrm>
            </p:grpSpPr>
            <p:sp>
              <p:nvSpPr>
                <p:cNvPr id="100567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2984" y="4752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WE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68" name="Oval 363"/>
                <p:cNvSpPr>
                  <a:spLocks noChangeArrowheads="1"/>
                </p:cNvSpPr>
                <p:nvPr/>
              </p:nvSpPr>
              <p:spPr bwMode="auto">
                <a:xfrm>
                  <a:off x="3063" y="4898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  <p:grpSp>
          <p:nvGrpSpPr>
            <p:cNvPr id="100358" name="Group 364"/>
            <p:cNvGrpSpPr>
              <a:grpSpLocks/>
            </p:cNvGrpSpPr>
            <p:nvPr/>
          </p:nvGrpSpPr>
          <p:grpSpPr bwMode="auto">
            <a:xfrm>
              <a:off x="6415088" y="2065338"/>
              <a:ext cx="1836737" cy="2551112"/>
              <a:chOff x="5640" y="4360"/>
              <a:chExt cx="2085" cy="3221"/>
            </a:xfrm>
          </p:grpSpPr>
          <p:grpSp>
            <p:nvGrpSpPr>
              <p:cNvPr id="100513" name="Group 365"/>
              <p:cNvGrpSpPr>
                <a:grpSpLocks/>
              </p:cNvGrpSpPr>
              <p:nvPr/>
            </p:nvGrpSpPr>
            <p:grpSpPr bwMode="auto">
              <a:xfrm>
                <a:off x="5640" y="4360"/>
                <a:ext cx="2085" cy="1091"/>
                <a:chOff x="2910" y="3780"/>
                <a:chExt cx="2085" cy="1091"/>
              </a:xfrm>
            </p:grpSpPr>
            <p:sp>
              <p:nvSpPr>
                <p:cNvPr id="100542" name="Rectangle 366"/>
                <p:cNvSpPr>
                  <a:spLocks noChangeArrowheads="1"/>
                </p:cNvSpPr>
                <p:nvPr/>
              </p:nvSpPr>
              <p:spPr bwMode="auto">
                <a:xfrm>
                  <a:off x="3168" y="3870"/>
                  <a:ext cx="1659" cy="84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000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43" name="Text Box 367"/>
                <p:cNvSpPr txBox="1">
                  <a:spLocks noChangeArrowheads="1"/>
                </p:cNvSpPr>
                <p:nvPr/>
              </p:nvSpPr>
              <p:spPr bwMode="auto">
                <a:xfrm>
                  <a:off x="3538" y="4019"/>
                  <a:ext cx="964" cy="6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2K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×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4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U1</a:t>
                  </a:r>
                </a:p>
              </p:txBody>
            </p:sp>
            <p:grpSp>
              <p:nvGrpSpPr>
                <p:cNvPr id="100544" name="Group 368"/>
                <p:cNvGrpSpPr>
                  <a:grpSpLocks/>
                </p:cNvGrpSpPr>
                <p:nvPr/>
              </p:nvGrpSpPr>
              <p:grpSpPr bwMode="auto">
                <a:xfrm>
                  <a:off x="2910" y="3780"/>
                  <a:ext cx="852" cy="485"/>
                  <a:chOff x="2895" y="2097"/>
                  <a:chExt cx="1140" cy="546"/>
                </a:xfrm>
              </p:grpSpPr>
              <p:sp>
                <p:nvSpPr>
                  <p:cNvPr id="100553" name="Line 3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5" y="2320"/>
                    <a:ext cx="34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100554" name="Text Box 3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2097"/>
                    <a:ext cx="975" cy="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>
                        <a:latin typeface="Times New Roman" pitchFamily="18" charset="0"/>
                        <a:ea typeface="宋体" charset="-122"/>
                      </a:rPr>
                      <a:t>A</a:t>
                    </a:r>
                    <a:r>
                      <a:rPr lang="en-US" altLang="zh-CN" sz="1200" baseline="-25000" dirty="0">
                        <a:latin typeface="Times New Roman" pitchFamily="18" charset="0"/>
                        <a:ea typeface="宋体" charset="-122"/>
                      </a:rPr>
                      <a:t>10-0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100545" name="Text Box 371"/>
                <p:cNvSpPr txBox="1">
                  <a:spLocks noChangeArrowheads="1"/>
                </p:cNvSpPr>
                <p:nvPr/>
              </p:nvSpPr>
              <p:spPr bwMode="auto">
                <a:xfrm>
                  <a:off x="4266" y="4088"/>
                  <a:ext cx="729" cy="5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D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3-0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46" name="Text Box 372"/>
                <p:cNvSpPr txBox="1">
                  <a:spLocks noChangeArrowheads="1"/>
                </p:cNvSpPr>
                <p:nvPr/>
              </p:nvSpPr>
              <p:spPr bwMode="auto">
                <a:xfrm>
                  <a:off x="2977" y="4221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OE</a:t>
                  </a:r>
                  <a:endParaRPr lang="en-US" altLang="zh-CN" sz="12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47" name="Oval 373"/>
                <p:cNvSpPr>
                  <a:spLocks noChangeArrowheads="1"/>
                </p:cNvSpPr>
                <p:nvPr/>
              </p:nvSpPr>
              <p:spPr bwMode="auto">
                <a:xfrm>
                  <a:off x="3078" y="434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48" name="Text Box 374"/>
                <p:cNvSpPr txBox="1">
                  <a:spLocks noChangeArrowheads="1"/>
                </p:cNvSpPr>
                <p:nvPr/>
              </p:nvSpPr>
              <p:spPr bwMode="auto">
                <a:xfrm>
                  <a:off x="2962" y="4029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CS</a:t>
                  </a:r>
                </a:p>
              </p:txBody>
            </p:sp>
            <p:sp>
              <p:nvSpPr>
                <p:cNvPr id="100549" name="Oval 375"/>
                <p:cNvSpPr>
                  <a:spLocks noChangeArrowheads="1"/>
                </p:cNvSpPr>
                <p:nvPr/>
              </p:nvSpPr>
              <p:spPr bwMode="auto">
                <a:xfrm>
                  <a:off x="3078" y="416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grpSp>
              <p:nvGrpSpPr>
                <p:cNvPr id="100550" name="Group 376"/>
                <p:cNvGrpSpPr>
                  <a:grpSpLocks/>
                </p:cNvGrpSpPr>
                <p:nvPr/>
              </p:nvGrpSpPr>
              <p:grpSpPr bwMode="auto">
                <a:xfrm>
                  <a:off x="2984" y="4407"/>
                  <a:ext cx="729" cy="464"/>
                  <a:chOff x="2984" y="4752"/>
                  <a:chExt cx="729" cy="464"/>
                </a:xfrm>
              </p:grpSpPr>
              <p:sp>
                <p:nvSpPr>
                  <p:cNvPr id="100551" name="Text Box 3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84" y="4752"/>
                    <a:ext cx="729" cy="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 smtClean="0">
                        <a:latin typeface="Times New Roman" pitchFamily="18" charset="0"/>
                        <a:ea typeface="宋体" charset="-122"/>
                      </a:rPr>
                      <a:t>WE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100552" name="Oval 378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4898"/>
                    <a:ext cx="90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</p:grpSp>
          </p:grpSp>
          <p:grpSp>
            <p:nvGrpSpPr>
              <p:cNvPr id="100514" name="Group 379"/>
              <p:cNvGrpSpPr>
                <a:grpSpLocks/>
              </p:cNvGrpSpPr>
              <p:nvPr/>
            </p:nvGrpSpPr>
            <p:grpSpPr bwMode="auto">
              <a:xfrm>
                <a:off x="5640" y="5410"/>
                <a:ext cx="2085" cy="1091"/>
                <a:chOff x="2910" y="3780"/>
                <a:chExt cx="2085" cy="1091"/>
              </a:xfrm>
            </p:grpSpPr>
            <p:sp>
              <p:nvSpPr>
                <p:cNvPr id="100529" name="Rectangle 380"/>
                <p:cNvSpPr>
                  <a:spLocks noChangeArrowheads="1"/>
                </p:cNvSpPr>
                <p:nvPr/>
              </p:nvSpPr>
              <p:spPr bwMode="auto">
                <a:xfrm>
                  <a:off x="3168" y="3870"/>
                  <a:ext cx="1659" cy="84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000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30" name="Text Box 381"/>
                <p:cNvSpPr txBox="1">
                  <a:spLocks noChangeArrowheads="1"/>
                </p:cNvSpPr>
                <p:nvPr/>
              </p:nvSpPr>
              <p:spPr bwMode="auto">
                <a:xfrm>
                  <a:off x="3538" y="4019"/>
                  <a:ext cx="964" cy="6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2K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×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4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U3</a:t>
                  </a:r>
                </a:p>
              </p:txBody>
            </p:sp>
            <p:grpSp>
              <p:nvGrpSpPr>
                <p:cNvPr id="100531" name="Group 382"/>
                <p:cNvGrpSpPr>
                  <a:grpSpLocks/>
                </p:cNvGrpSpPr>
                <p:nvPr/>
              </p:nvGrpSpPr>
              <p:grpSpPr bwMode="auto">
                <a:xfrm>
                  <a:off x="2910" y="3780"/>
                  <a:ext cx="852" cy="485"/>
                  <a:chOff x="2895" y="2097"/>
                  <a:chExt cx="1140" cy="546"/>
                </a:xfrm>
              </p:grpSpPr>
              <p:sp>
                <p:nvSpPr>
                  <p:cNvPr id="100540" name="Line 3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5" y="2320"/>
                    <a:ext cx="34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100541" name="Text Box 3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2097"/>
                    <a:ext cx="975" cy="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>
                        <a:latin typeface="Times New Roman" pitchFamily="18" charset="0"/>
                        <a:ea typeface="宋体" charset="-122"/>
                      </a:rPr>
                      <a:t>A</a:t>
                    </a:r>
                    <a:r>
                      <a:rPr lang="en-US" altLang="zh-CN" sz="1200" baseline="-25000" dirty="0">
                        <a:latin typeface="Times New Roman" pitchFamily="18" charset="0"/>
                        <a:ea typeface="宋体" charset="-122"/>
                      </a:rPr>
                      <a:t>10-0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100532" name="Text Box 385"/>
                <p:cNvSpPr txBox="1">
                  <a:spLocks noChangeArrowheads="1"/>
                </p:cNvSpPr>
                <p:nvPr/>
              </p:nvSpPr>
              <p:spPr bwMode="auto">
                <a:xfrm>
                  <a:off x="4266" y="4088"/>
                  <a:ext cx="729" cy="5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D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3-0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33" name="Text Box 386"/>
                <p:cNvSpPr txBox="1">
                  <a:spLocks noChangeArrowheads="1"/>
                </p:cNvSpPr>
                <p:nvPr/>
              </p:nvSpPr>
              <p:spPr bwMode="auto">
                <a:xfrm>
                  <a:off x="2977" y="4209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OE</a:t>
                  </a:r>
                  <a:endParaRPr lang="en-US" altLang="zh-CN" sz="12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34" name="Oval 387"/>
                <p:cNvSpPr>
                  <a:spLocks noChangeArrowheads="1"/>
                </p:cNvSpPr>
                <p:nvPr/>
              </p:nvSpPr>
              <p:spPr bwMode="auto">
                <a:xfrm>
                  <a:off x="3078" y="434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rgbClr val="FF0000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35" name="Text Box 388"/>
                <p:cNvSpPr txBox="1">
                  <a:spLocks noChangeArrowheads="1"/>
                </p:cNvSpPr>
                <p:nvPr/>
              </p:nvSpPr>
              <p:spPr bwMode="auto">
                <a:xfrm>
                  <a:off x="2962" y="4016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CS</a:t>
                  </a:r>
                </a:p>
              </p:txBody>
            </p:sp>
            <p:sp>
              <p:nvSpPr>
                <p:cNvPr id="100536" name="Oval 389"/>
                <p:cNvSpPr>
                  <a:spLocks noChangeArrowheads="1"/>
                </p:cNvSpPr>
                <p:nvPr/>
              </p:nvSpPr>
              <p:spPr bwMode="auto">
                <a:xfrm>
                  <a:off x="3078" y="416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grpSp>
              <p:nvGrpSpPr>
                <p:cNvPr id="100537" name="Group 390"/>
                <p:cNvGrpSpPr>
                  <a:grpSpLocks/>
                </p:cNvGrpSpPr>
                <p:nvPr/>
              </p:nvGrpSpPr>
              <p:grpSpPr bwMode="auto">
                <a:xfrm>
                  <a:off x="2984" y="4407"/>
                  <a:ext cx="729" cy="464"/>
                  <a:chOff x="2984" y="4752"/>
                  <a:chExt cx="729" cy="464"/>
                </a:xfrm>
              </p:grpSpPr>
              <p:sp>
                <p:nvSpPr>
                  <p:cNvPr id="100538" name="Text Box 3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84" y="4752"/>
                    <a:ext cx="729" cy="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 smtClean="0">
                        <a:latin typeface="Times New Roman" pitchFamily="18" charset="0"/>
                        <a:ea typeface="宋体" charset="-122"/>
                      </a:rPr>
                      <a:t>WE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100539" name="Oval 392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4898"/>
                    <a:ext cx="90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</p:grpSp>
          </p:grpSp>
          <p:grpSp>
            <p:nvGrpSpPr>
              <p:cNvPr id="100515" name="Group 393"/>
              <p:cNvGrpSpPr>
                <a:grpSpLocks/>
              </p:cNvGrpSpPr>
              <p:nvPr/>
            </p:nvGrpSpPr>
            <p:grpSpPr bwMode="auto">
              <a:xfrm>
                <a:off x="5640" y="6490"/>
                <a:ext cx="2085" cy="1091"/>
                <a:chOff x="2910" y="3780"/>
                <a:chExt cx="2085" cy="1091"/>
              </a:xfrm>
            </p:grpSpPr>
            <p:sp>
              <p:nvSpPr>
                <p:cNvPr id="100516" name="Rectangle 394"/>
                <p:cNvSpPr>
                  <a:spLocks noChangeArrowheads="1"/>
                </p:cNvSpPr>
                <p:nvPr/>
              </p:nvSpPr>
              <p:spPr bwMode="auto">
                <a:xfrm>
                  <a:off x="3168" y="3870"/>
                  <a:ext cx="1659" cy="84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rgbClr val="000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17" name="Text Box 395"/>
                <p:cNvSpPr txBox="1">
                  <a:spLocks noChangeArrowheads="1"/>
                </p:cNvSpPr>
                <p:nvPr/>
              </p:nvSpPr>
              <p:spPr bwMode="auto">
                <a:xfrm>
                  <a:off x="3538" y="4019"/>
                  <a:ext cx="964" cy="6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2K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×</a:t>
                  </a:r>
                  <a:r>
                    <a:rPr lang="en-US" altLang="zh-CN" sz="1200" dirty="0" smtClean="0">
                      <a:latin typeface="Times New Roman" pitchFamily="18" charset="0"/>
                      <a:ea typeface="宋体" charset="-122"/>
                    </a:rPr>
                    <a:t>4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  <a:p>
                  <a:pPr algn="ctr">
                    <a:lnSpc>
                      <a:spcPct val="96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U5</a:t>
                  </a:r>
                </a:p>
              </p:txBody>
            </p:sp>
            <p:grpSp>
              <p:nvGrpSpPr>
                <p:cNvPr id="100518" name="Group 396"/>
                <p:cNvGrpSpPr>
                  <a:grpSpLocks/>
                </p:cNvGrpSpPr>
                <p:nvPr/>
              </p:nvGrpSpPr>
              <p:grpSpPr bwMode="auto">
                <a:xfrm>
                  <a:off x="2910" y="3780"/>
                  <a:ext cx="852" cy="485"/>
                  <a:chOff x="2895" y="2097"/>
                  <a:chExt cx="1140" cy="546"/>
                </a:xfrm>
              </p:grpSpPr>
              <p:sp>
                <p:nvSpPr>
                  <p:cNvPr id="100527" name="Line 3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5" y="2320"/>
                    <a:ext cx="34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100528" name="Text Box 39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2097"/>
                    <a:ext cx="975" cy="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>
                        <a:latin typeface="Times New Roman" pitchFamily="18" charset="0"/>
                        <a:ea typeface="宋体" charset="-122"/>
                      </a:rPr>
                      <a:t>A</a:t>
                    </a:r>
                    <a:r>
                      <a:rPr lang="en-US" altLang="zh-CN" sz="1200" baseline="-25000" dirty="0">
                        <a:latin typeface="Times New Roman" pitchFamily="18" charset="0"/>
                        <a:ea typeface="宋体" charset="-122"/>
                      </a:rPr>
                      <a:t>10-0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100519" name="Text Box 399"/>
                <p:cNvSpPr txBox="1">
                  <a:spLocks noChangeArrowheads="1"/>
                </p:cNvSpPr>
                <p:nvPr/>
              </p:nvSpPr>
              <p:spPr bwMode="auto">
                <a:xfrm>
                  <a:off x="4266" y="4088"/>
                  <a:ext cx="729" cy="5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D</a:t>
                  </a:r>
                  <a:r>
                    <a:rPr lang="en-US" altLang="zh-CN" sz="1200" baseline="-25000" dirty="0">
                      <a:latin typeface="Times New Roman" pitchFamily="18" charset="0"/>
                      <a:ea typeface="宋体" charset="-122"/>
                    </a:rPr>
                    <a:t>3-0</a:t>
                  </a:r>
                  <a:endParaRPr lang="en-US" altLang="zh-CN" sz="1200" dirty="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20" name="Text Box 400"/>
                <p:cNvSpPr txBox="1">
                  <a:spLocks noChangeArrowheads="1"/>
                </p:cNvSpPr>
                <p:nvPr/>
              </p:nvSpPr>
              <p:spPr bwMode="auto">
                <a:xfrm>
                  <a:off x="2977" y="4221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 smtClean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</a:rPr>
                    <a:t>OE</a:t>
                  </a:r>
                  <a:endParaRPr lang="en-US" altLang="zh-CN" sz="12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0521" name="Oval 401"/>
                <p:cNvSpPr>
                  <a:spLocks noChangeArrowheads="1"/>
                </p:cNvSpPr>
                <p:nvPr/>
              </p:nvSpPr>
              <p:spPr bwMode="auto">
                <a:xfrm>
                  <a:off x="3078" y="434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100522" name="Text Box 402"/>
                <p:cNvSpPr txBox="1">
                  <a:spLocks noChangeArrowheads="1"/>
                </p:cNvSpPr>
                <p:nvPr/>
              </p:nvSpPr>
              <p:spPr bwMode="auto">
                <a:xfrm>
                  <a:off x="2966" y="4025"/>
                  <a:ext cx="729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200" dirty="0">
                      <a:latin typeface="Times New Roman" pitchFamily="18" charset="0"/>
                      <a:ea typeface="宋体" charset="-122"/>
                    </a:rPr>
                    <a:t>CS</a:t>
                  </a:r>
                </a:p>
              </p:txBody>
            </p:sp>
            <p:sp>
              <p:nvSpPr>
                <p:cNvPr id="100523" name="Oval 403"/>
                <p:cNvSpPr>
                  <a:spLocks noChangeArrowheads="1"/>
                </p:cNvSpPr>
                <p:nvPr/>
              </p:nvSpPr>
              <p:spPr bwMode="auto">
                <a:xfrm>
                  <a:off x="3078" y="4163"/>
                  <a:ext cx="90" cy="9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grpSp>
              <p:nvGrpSpPr>
                <p:cNvPr id="100524" name="Group 404"/>
                <p:cNvGrpSpPr>
                  <a:grpSpLocks/>
                </p:cNvGrpSpPr>
                <p:nvPr/>
              </p:nvGrpSpPr>
              <p:grpSpPr bwMode="auto">
                <a:xfrm>
                  <a:off x="2984" y="4407"/>
                  <a:ext cx="729" cy="464"/>
                  <a:chOff x="2984" y="4752"/>
                  <a:chExt cx="729" cy="464"/>
                </a:xfrm>
              </p:grpSpPr>
              <p:sp>
                <p:nvSpPr>
                  <p:cNvPr id="100525" name="Text Box 40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84" y="4752"/>
                    <a:ext cx="729" cy="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200" dirty="0" smtClean="0">
                        <a:latin typeface="Times New Roman" pitchFamily="18" charset="0"/>
                        <a:ea typeface="宋体" charset="-122"/>
                      </a:rPr>
                      <a:t>WE</a:t>
                    </a:r>
                    <a:endParaRPr lang="en-US" altLang="zh-CN" sz="1200" dirty="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100526" name="Oval 406"/>
                  <p:cNvSpPr>
                    <a:spLocks noChangeArrowheads="1"/>
                  </p:cNvSpPr>
                  <p:nvPr/>
                </p:nvSpPr>
                <p:spPr bwMode="auto">
                  <a:xfrm>
                    <a:off x="3063" y="4898"/>
                    <a:ext cx="90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100359" name="Group 407"/>
            <p:cNvGrpSpPr>
              <a:grpSpLocks/>
            </p:cNvGrpSpPr>
            <p:nvPr/>
          </p:nvGrpSpPr>
          <p:grpSpPr bwMode="auto">
            <a:xfrm>
              <a:off x="2898775" y="760413"/>
              <a:ext cx="3502025" cy="3157537"/>
              <a:chOff x="2310" y="2455"/>
              <a:chExt cx="3975" cy="4245"/>
            </a:xfrm>
          </p:grpSpPr>
          <p:sp>
            <p:nvSpPr>
              <p:cNvPr id="100509" name="Line 408"/>
              <p:cNvSpPr>
                <a:spLocks noChangeShapeType="1"/>
              </p:cNvSpPr>
              <p:nvPr/>
            </p:nvSpPr>
            <p:spPr bwMode="auto">
              <a:xfrm flipV="1">
                <a:off x="2910" y="2470"/>
                <a:ext cx="0" cy="4215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510" name="Group 409"/>
              <p:cNvGrpSpPr>
                <a:grpSpLocks/>
              </p:cNvGrpSpPr>
              <p:nvPr/>
            </p:nvGrpSpPr>
            <p:grpSpPr bwMode="auto">
              <a:xfrm>
                <a:off x="2310" y="2455"/>
                <a:ext cx="3975" cy="4245"/>
                <a:chOff x="2310" y="2455"/>
                <a:chExt cx="3345" cy="4245"/>
              </a:xfrm>
            </p:grpSpPr>
            <p:sp>
              <p:nvSpPr>
                <p:cNvPr id="100511" name="Line 410"/>
                <p:cNvSpPr>
                  <a:spLocks noChangeShapeType="1"/>
                </p:cNvSpPr>
                <p:nvPr/>
              </p:nvSpPr>
              <p:spPr bwMode="auto">
                <a:xfrm flipV="1">
                  <a:off x="5640" y="2455"/>
                  <a:ext cx="0" cy="4245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512" name="Line 411"/>
                <p:cNvSpPr>
                  <a:spLocks noChangeShapeType="1"/>
                </p:cNvSpPr>
                <p:nvPr/>
              </p:nvSpPr>
              <p:spPr bwMode="auto">
                <a:xfrm>
                  <a:off x="2310" y="2455"/>
                  <a:ext cx="3345" cy="0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360" name="Group 412"/>
            <p:cNvGrpSpPr>
              <a:grpSpLocks/>
            </p:cNvGrpSpPr>
            <p:nvPr/>
          </p:nvGrpSpPr>
          <p:grpSpPr bwMode="auto">
            <a:xfrm>
              <a:off x="3295650" y="2544763"/>
              <a:ext cx="277813" cy="1685925"/>
              <a:chOff x="2790" y="4965"/>
              <a:chExt cx="285" cy="2130"/>
            </a:xfrm>
          </p:grpSpPr>
          <p:sp>
            <p:nvSpPr>
              <p:cNvPr id="100506" name="Line 413"/>
              <p:cNvSpPr>
                <a:spLocks noChangeShapeType="1"/>
              </p:cNvSpPr>
              <p:nvPr/>
            </p:nvSpPr>
            <p:spPr bwMode="auto">
              <a:xfrm flipH="1">
                <a:off x="2790" y="496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7" name="Line 414"/>
              <p:cNvSpPr>
                <a:spLocks noChangeShapeType="1"/>
              </p:cNvSpPr>
              <p:nvPr/>
            </p:nvSpPr>
            <p:spPr bwMode="auto">
              <a:xfrm flipH="1">
                <a:off x="2790" y="601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8" name="Line 415"/>
              <p:cNvSpPr>
                <a:spLocks noChangeShapeType="1"/>
              </p:cNvSpPr>
              <p:nvPr/>
            </p:nvSpPr>
            <p:spPr bwMode="auto">
              <a:xfrm flipH="1">
                <a:off x="2790" y="709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1" name="Group 416"/>
            <p:cNvGrpSpPr>
              <a:grpSpLocks/>
            </p:cNvGrpSpPr>
            <p:nvPr/>
          </p:nvGrpSpPr>
          <p:grpSpPr bwMode="auto">
            <a:xfrm>
              <a:off x="6254750" y="2544763"/>
              <a:ext cx="331788" cy="1685925"/>
              <a:chOff x="2790" y="4965"/>
              <a:chExt cx="285" cy="2130"/>
            </a:xfrm>
          </p:grpSpPr>
          <p:sp>
            <p:nvSpPr>
              <p:cNvPr id="100503" name="Line 417"/>
              <p:cNvSpPr>
                <a:spLocks noChangeShapeType="1"/>
              </p:cNvSpPr>
              <p:nvPr/>
            </p:nvSpPr>
            <p:spPr bwMode="auto">
              <a:xfrm flipH="1">
                <a:off x="2790" y="496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4" name="Line 418"/>
              <p:cNvSpPr>
                <a:spLocks noChangeShapeType="1"/>
              </p:cNvSpPr>
              <p:nvPr/>
            </p:nvSpPr>
            <p:spPr bwMode="auto">
              <a:xfrm flipH="1">
                <a:off x="2790" y="601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5" name="Line 419"/>
              <p:cNvSpPr>
                <a:spLocks noChangeShapeType="1"/>
              </p:cNvSpPr>
              <p:nvPr/>
            </p:nvSpPr>
            <p:spPr bwMode="auto">
              <a:xfrm flipH="1">
                <a:off x="2790" y="709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2" name="Group 420"/>
            <p:cNvGrpSpPr>
              <a:grpSpLocks/>
            </p:cNvGrpSpPr>
            <p:nvPr/>
          </p:nvGrpSpPr>
          <p:grpSpPr bwMode="auto">
            <a:xfrm>
              <a:off x="2898775" y="941388"/>
              <a:ext cx="3373438" cy="3289300"/>
              <a:chOff x="2310" y="2670"/>
              <a:chExt cx="3828" cy="4425"/>
            </a:xfrm>
          </p:grpSpPr>
          <p:sp>
            <p:nvSpPr>
              <p:cNvPr id="100500" name="Line 421"/>
              <p:cNvSpPr>
                <a:spLocks noChangeShapeType="1"/>
              </p:cNvSpPr>
              <p:nvPr/>
            </p:nvSpPr>
            <p:spPr bwMode="auto">
              <a:xfrm flipV="1">
                <a:off x="2777" y="2685"/>
                <a:ext cx="0" cy="441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1" name="Line 422"/>
              <p:cNvSpPr>
                <a:spLocks noChangeShapeType="1"/>
              </p:cNvSpPr>
              <p:nvPr/>
            </p:nvSpPr>
            <p:spPr bwMode="auto">
              <a:xfrm flipV="1">
                <a:off x="6138" y="2685"/>
                <a:ext cx="0" cy="441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502" name="Line 423"/>
              <p:cNvSpPr>
                <a:spLocks noChangeShapeType="1"/>
              </p:cNvSpPr>
              <p:nvPr/>
            </p:nvSpPr>
            <p:spPr bwMode="auto">
              <a:xfrm>
                <a:off x="2310" y="2670"/>
                <a:ext cx="3826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3" name="Group 424"/>
            <p:cNvGrpSpPr>
              <a:grpSpLocks/>
            </p:cNvGrpSpPr>
            <p:nvPr/>
          </p:nvGrpSpPr>
          <p:grpSpPr bwMode="auto">
            <a:xfrm>
              <a:off x="3163888" y="2711450"/>
              <a:ext cx="398462" cy="1685925"/>
              <a:chOff x="2790" y="4965"/>
              <a:chExt cx="285" cy="2130"/>
            </a:xfrm>
          </p:grpSpPr>
          <p:sp>
            <p:nvSpPr>
              <p:cNvPr id="100497" name="Line 425"/>
              <p:cNvSpPr>
                <a:spLocks noChangeShapeType="1"/>
              </p:cNvSpPr>
              <p:nvPr/>
            </p:nvSpPr>
            <p:spPr bwMode="auto">
              <a:xfrm flipH="1">
                <a:off x="2790" y="496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98" name="Line 426"/>
              <p:cNvSpPr>
                <a:spLocks noChangeShapeType="1"/>
              </p:cNvSpPr>
              <p:nvPr/>
            </p:nvSpPr>
            <p:spPr bwMode="auto">
              <a:xfrm flipH="1">
                <a:off x="2790" y="601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99" name="Line 427"/>
              <p:cNvSpPr>
                <a:spLocks noChangeShapeType="1"/>
              </p:cNvSpPr>
              <p:nvPr/>
            </p:nvSpPr>
            <p:spPr bwMode="auto">
              <a:xfrm flipH="1">
                <a:off x="2790" y="709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4" name="Group 428"/>
            <p:cNvGrpSpPr>
              <a:grpSpLocks/>
            </p:cNvGrpSpPr>
            <p:nvPr/>
          </p:nvGrpSpPr>
          <p:grpSpPr bwMode="auto">
            <a:xfrm>
              <a:off x="6111875" y="2711450"/>
              <a:ext cx="447675" cy="1685925"/>
              <a:chOff x="2790" y="4965"/>
              <a:chExt cx="285" cy="2130"/>
            </a:xfrm>
          </p:grpSpPr>
          <p:sp>
            <p:nvSpPr>
              <p:cNvPr id="100494" name="Line 429"/>
              <p:cNvSpPr>
                <a:spLocks noChangeShapeType="1"/>
              </p:cNvSpPr>
              <p:nvPr/>
            </p:nvSpPr>
            <p:spPr bwMode="auto">
              <a:xfrm flipH="1">
                <a:off x="2790" y="496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95" name="Line 430"/>
              <p:cNvSpPr>
                <a:spLocks noChangeShapeType="1"/>
              </p:cNvSpPr>
              <p:nvPr/>
            </p:nvSpPr>
            <p:spPr bwMode="auto">
              <a:xfrm flipH="1">
                <a:off x="2790" y="601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96" name="Line 431"/>
              <p:cNvSpPr>
                <a:spLocks noChangeShapeType="1"/>
              </p:cNvSpPr>
              <p:nvPr/>
            </p:nvSpPr>
            <p:spPr bwMode="auto">
              <a:xfrm flipH="1">
                <a:off x="2790" y="7095"/>
                <a:ext cx="285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5" name="Group 432"/>
            <p:cNvGrpSpPr>
              <a:grpSpLocks/>
            </p:cNvGrpSpPr>
            <p:nvPr/>
          </p:nvGrpSpPr>
          <p:grpSpPr bwMode="auto">
            <a:xfrm>
              <a:off x="2913063" y="1108075"/>
              <a:ext cx="3235325" cy="3289300"/>
              <a:chOff x="2325" y="2865"/>
              <a:chExt cx="3673" cy="4440"/>
            </a:xfrm>
          </p:grpSpPr>
          <p:sp>
            <p:nvSpPr>
              <p:cNvPr id="100490" name="Line 433"/>
              <p:cNvSpPr>
                <a:spLocks noChangeShapeType="1"/>
              </p:cNvSpPr>
              <p:nvPr/>
            </p:nvSpPr>
            <p:spPr bwMode="auto">
              <a:xfrm flipV="1">
                <a:off x="5984" y="2865"/>
                <a:ext cx="0" cy="444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491" name="Group 434"/>
              <p:cNvGrpSpPr>
                <a:grpSpLocks/>
              </p:cNvGrpSpPr>
              <p:nvPr/>
            </p:nvGrpSpPr>
            <p:grpSpPr bwMode="auto">
              <a:xfrm>
                <a:off x="2325" y="2865"/>
                <a:ext cx="3673" cy="4440"/>
                <a:chOff x="2325" y="2865"/>
                <a:chExt cx="3673" cy="4440"/>
              </a:xfrm>
            </p:grpSpPr>
            <p:sp>
              <p:nvSpPr>
                <p:cNvPr id="100492" name="Line 435"/>
                <p:cNvSpPr>
                  <a:spLocks noChangeShapeType="1"/>
                </p:cNvSpPr>
                <p:nvPr/>
              </p:nvSpPr>
              <p:spPr bwMode="auto">
                <a:xfrm flipV="1">
                  <a:off x="2634" y="2895"/>
                  <a:ext cx="0" cy="4410"/>
                </a:xfrm>
                <a:prstGeom prst="line">
                  <a:avLst/>
                </a:prstGeom>
                <a:noFill/>
                <a:ln w="19050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493" name="Line 436"/>
                <p:cNvSpPr>
                  <a:spLocks noChangeShapeType="1"/>
                </p:cNvSpPr>
                <p:nvPr/>
              </p:nvSpPr>
              <p:spPr bwMode="auto">
                <a:xfrm flipV="1">
                  <a:off x="2325" y="2865"/>
                  <a:ext cx="3673" cy="15"/>
                </a:xfrm>
                <a:prstGeom prst="line">
                  <a:avLst/>
                </a:prstGeom>
                <a:noFill/>
                <a:ln w="19050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100366" name="Group 437"/>
            <p:cNvGrpSpPr>
              <a:grpSpLocks/>
            </p:cNvGrpSpPr>
            <p:nvPr/>
          </p:nvGrpSpPr>
          <p:grpSpPr bwMode="auto">
            <a:xfrm>
              <a:off x="2159000" y="796925"/>
              <a:ext cx="779463" cy="396875"/>
              <a:chOff x="930" y="2637"/>
              <a:chExt cx="885" cy="546"/>
            </a:xfrm>
          </p:grpSpPr>
          <p:sp>
            <p:nvSpPr>
              <p:cNvPr id="100488" name="Text Box 438"/>
              <p:cNvSpPr txBox="1">
                <a:spLocks noChangeArrowheads="1"/>
              </p:cNvSpPr>
              <p:nvPr/>
            </p:nvSpPr>
            <p:spPr bwMode="auto">
              <a:xfrm>
                <a:off x="930" y="2637"/>
                <a:ext cx="885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RD</a:t>
                </a:r>
              </a:p>
            </p:txBody>
          </p:sp>
          <p:sp>
            <p:nvSpPr>
              <p:cNvPr id="100489" name="Line 439"/>
              <p:cNvSpPr>
                <a:spLocks noChangeShapeType="1"/>
              </p:cNvSpPr>
              <p:nvPr/>
            </p:nvSpPr>
            <p:spPr bwMode="auto">
              <a:xfrm>
                <a:off x="1185" y="2715"/>
                <a:ext cx="375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00367" name="Group 440"/>
            <p:cNvGrpSpPr>
              <a:grpSpLocks/>
            </p:cNvGrpSpPr>
            <p:nvPr/>
          </p:nvGrpSpPr>
          <p:grpSpPr bwMode="auto">
            <a:xfrm>
              <a:off x="2171700" y="1035050"/>
              <a:ext cx="779463" cy="395288"/>
              <a:chOff x="1395" y="2967"/>
              <a:chExt cx="885" cy="501"/>
            </a:xfrm>
          </p:grpSpPr>
          <p:sp>
            <p:nvSpPr>
              <p:cNvPr id="100486" name="Text Box 441"/>
              <p:cNvSpPr txBox="1">
                <a:spLocks noChangeArrowheads="1"/>
              </p:cNvSpPr>
              <p:nvPr/>
            </p:nvSpPr>
            <p:spPr bwMode="auto">
              <a:xfrm>
                <a:off x="1395" y="2967"/>
                <a:ext cx="885" cy="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WR</a:t>
                </a:r>
              </a:p>
            </p:txBody>
          </p:sp>
          <p:sp>
            <p:nvSpPr>
              <p:cNvPr id="100487" name="Line 442"/>
              <p:cNvSpPr>
                <a:spLocks noChangeShapeType="1"/>
              </p:cNvSpPr>
              <p:nvPr/>
            </p:nvSpPr>
            <p:spPr bwMode="auto">
              <a:xfrm>
                <a:off x="1650" y="3039"/>
                <a:ext cx="37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368" name="Line 443"/>
            <p:cNvSpPr>
              <a:spLocks noChangeShapeType="1"/>
            </p:cNvSpPr>
            <p:nvPr/>
          </p:nvSpPr>
          <p:spPr bwMode="auto">
            <a:xfrm>
              <a:off x="5119688" y="4183063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69" name="Line 444"/>
            <p:cNvSpPr>
              <a:spLocks noChangeShapeType="1"/>
            </p:cNvSpPr>
            <p:nvPr/>
          </p:nvSpPr>
          <p:spPr bwMode="auto">
            <a:xfrm>
              <a:off x="5119688" y="2462213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70" name="Line 445"/>
            <p:cNvSpPr>
              <a:spLocks noChangeShapeType="1"/>
            </p:cNvSpPr>
            <p:nvPr/>
          </p:nvSpPr>
          <p:spPr bwMode="auto">
            <a:xfrm>
              <a:off x="5119688" y="3305175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371" name="Group 446"/>
            <p:cNvGrpSpPr>
              <a:grpSpLocks/>
            </p:cNvGrpSpPr>
            <p:nvPr/>
          </p:nvGrpSpPr>
          <p:grpSpPr bwMode="auto">
            <a:xfrm>
              <a:off x="2833688" y="1749425"/>
              <a:ext cx="2616200" cy="2909888"/>
              <a:chOff x="2235" y="3960"/>
              <a:chExt cx="2970" cy="3870"/>
            </a:xfrm>
          </p:grpSpPr>
          <p:sp>
            <p:nvSpPr>
              <p:cNvPr id="100484" name="Line 447"/>
              <p:cNvSpPr>
                <a:spLocks noChangeShapeType="1"/>
              </p:cNvSpPr>
              <p:nvPr/>
            </p:nvSpPr>
            <p:spPr bwMode="auto">
              <a:xfrm>
                <a:off x="2235" y="7815"/>
                <a:ext cx="2970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85" name="Line 448"/>
              <p:cNvSpPr>
                <a:spLocks noChangeShapeType="1"/>
              </p:cNvSpPr>
              <p:nvPr/>
            </p:nvSpPr>
            <p:spPr bwMode="auto">
              <a:xfrm flipV="1">
                <a:off x="5175" y="3960"/>
                <a:ext cx="0" cy="387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372" name="Line 449"/>
            <p:cNvSpPr>
              <a:spLocks noChangeShapeType="1"/>
            </p:cNvSpPr>
            <p:nvPr/>
          </p:nvSpPr>
          <p:spPr bwMode="auto">
            <a:xfrm>
              <a:off x="5132388" y="1758950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73" name="Line 450"/>
            <p:cNvSpPr>
              <a:spLocks noChangeShapeType="1"/>
            </p:cNvSpPr>
            <p:nvPr/>
          </p:nvSpPr>
          <p:spPr bwMode="auto">
            <a:xfrm>
              <a:off x="8105775" y="4195763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74" name="Line 451"/>
            <p:cNvSpPr>
              <a:spLocks noChangeShapeType="1"/>
            </p:cNvSpPr>
            <p:nvPr/>
          </p:nvSpPr>
          <p:spPr bwMode="auto">
            <a:xfrm>
              <a:off x="8105775" y="2473325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75" name="Line 452"/>
            <p:cNvSpPr>
              <a:spLocks noChangeShapeType="1"/>
            </p:cNvSpPr>
            <p:nvPr/>
          </p:nvSpPr>
          <p:spPr bwMode="auto">
            <a:xfrm>
              <a:off x="8105775" y="3316288"/>
              <a:ext cx="3175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0376" name="Group 453"/>
            <p:cNvGrpSpPr>
              <a:grpSpLocks/>
            </p:cNvGrpSpPr>
            <p:nvPr/>
          </p:nvGrpSpPr>
          <p:grpSpPr bwMode="auto">
            <a:xfrm>
              <a:off x="2833688" y="1666875"/>
              <a:ext cx="5562600" cy="3133725"/>
              <a:chOff x="2235" y="3855"/>
              <a:chExt cx="6315" cy="4230"/>
            </a:xfrm>
          </p:grpSpPr>
          <p:sp>
            <p:nvSpPr>
              <p:cNvPr id="100482" name="Line 454"/>
              <p:cNvSpPr>
                <a:spLocks noChangeShapeType="1"/>
              </p:cNvSpPr>
              <p:nvPr/>
            </p:nvSpPr>
            <p:spPr bwMode="auto">
              <a:xfrm>
                <a:off x="2235" y="8070"/>
                <a:ext cx="6300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483" name="Line 455"/>
              <p:cNvSpPr>
                <a:spLocks noChangeShapeType="1"/>
              </p:cNvSpPr>
              <p:nvPr/>
            </p:nvSpPr>
            <p:spPr bwMode="auto">
              <a:xfrm flipV="1">
                <a:off x="8550" y="3855"/>
                <a:ext cx="0" cy="423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00377" name="Line 456"/>
            <p:cNvSpPr>
              <a:spLocks noChangeShapeType="1"/>
            </p:cNvSpPr>
            <p:nvPr/>
          </p:nvSpPr>
          <p:spPr bwMode="auto">
            <a:xfrm>
              <a:off x="5132388" y="1701800"/>
              <a:ext cx="325120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378" name="Text Box 457"/>
            <p:cNvSpPr txBox="1">
              <a:spLocks noChangeArrowheads="1"/>
            </p:cNvSpPr>
            <p:nvPr/>
          </p:nvSpPr>
          <p:spPr bwMode="auto">
            <a:xfrm>
              <a:off x="2171700" y="4395788"/>
              <a:ext cx="779463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7-4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0379" name="Text Box 458"/>
            <p:cNvSpPr txBox="1">
              <a:spLocks noChangeArrowheads="1"/>
            </p:cNvSpPr>
            <p:nvPr/>
          </p:nvSpPr>
          <p:spPr bwMode="auto">
            <a:xfrm>
              <a:off x="2185988" y="4597400"/>
              <a:ext cx="779462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3-0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100380" name="Group 232"/>
            <p:cNvGrpSpPr>
              <a:grpSpLocks/>
            </p:cNvGrpSpPr>
            <p:nvPr/>
          </p:nvGrpSpPr>
          <p:grpSpPr bwMode="auto">
            <a:xfrm>
              <a:off x="2238375" y="1524000"/>
              <a:ext cx="4327525" cy="2820988"/>
              <a:chOff x="1410" y="960"/>
              <a:chExt cx="2726" cy="1777"/>
            </a:xfrm>
          </p:grpSpPr>
          <p:grpSp>
            <p:nvGrpSpPr>
              <p:cNvPr id="100447" name="Group 459"/>
              <p:cNvGrpSpPr>
                <a:grpSpLocks/>
              </p:cNvGrpSpPr>
              <p:nvPr/>
            </p:nvGrpSpPr>
            <p:grpSpPr bwMode="auto">
              <a:xfrm>
                <a:off x="1410" y="960"/>
                <a:ext cx="824" cy="269"/>
                <a:chOff x="1560" y="3675"/>
                <a:chExt cx="1485" cy="540"/>
              </a:xfrm>
            </p:grpSpPr>
            <p:sp>
              <p:nvSpPr>
                <p:cNvPr id="100478" name="Line 460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79" name="Group 461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80" name="Text Box 4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CS0</a:t>
                    </a:r>
                  </a:p>
                </p:txBody>
              </p:sp>
              <p:sp>
                <p:nvSpPr>
                  <p:cNvPr id="100481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48" name="Group 464"/>
              <p:cNvGrpSpPr>
                <a:grpSpLocks/>
              </p:cNvGrpSpPr>
              <p:nvPr/>
            </p:nvGrpSpPr>
            <p:grpSpPr bwMode="auto">
              <a:xfrm>
                <a:off x="1427" y="1409"/>
                <a:ext cx="824" cy="269"/>
                <a:chOff x="1560" y="3675"/>
                <a:chExt cx="1485" cy="540"/>
              </a:xfrm>
            </p:grpSpPr>
            <p:sp>
              <p:nvSpPr>
                <p:cNvPr id="100474" name="Line 465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75" name="Group 466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76" name="Text Box 4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CS1</a:t>
                    </a:r>
                  </a:p>
                </p:txBody>
              </p:sp>
              <p:sp>
                <p:nvSpPr>
                  <p:cNvPr id="100477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49" name="Group 469"/>
              <p:cNvGrpSpPr>
                <a:grpSpLocks/>
              </p:cNvGrpSpPr>
              <p:nvPr/>
            </p:nvGrpSpPr>
            <p:grpSpPr bwMode="auto">
              <a:xfrm>
                <a:off x="3300" y="1409"/>
                <a:ext cx="824" cy="269"/>
                <a:chOff x="1560" y="3675"/>
                <a:chExt cx="1485" cy="540"/>
              </a:xfrm>
            </p:grpSpPr>
            <p:sp>
              <p:nvSpPr>
                <p:cNvPr id="100470" name="Line 470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71" name="Group 471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72" name="Text Box 4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CS1</a:t>
                    </a:r>
                  </a:p>
                </p:txBody>
              </p:sp>
              <p:sp>
                <p:nvSpPr>
                  <p:cNvPr id="100473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50" name="Group 474"/>
              <p:cNvGrpSpPr>
                <a:grpSpLocks/>
              </p:cNvGrpSpPr>
              <p:nvPr/>
            </p:nvGrpSpPr>
            <p:grpSpPr bwMode="auto">
              <a:xfrm>
                <a:off x="1430" y="1921"/>
                <a:ext cx="824" cy="270"/>
                <a:chOff x="1560" y="3675"/>
                <a:chExt cx="1485" cy="540"/>
              </a:xfrm>
            </p:grpSpPr>
            <p:sp>
              <p:nvSpPr>
                <p:cNvPr id="100466" name="Line 475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67" name="Group 476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68" name="Text Box 4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CS2</a:t>
                    </a:r>
                  </a:p>
                </p:txBody>
              </p:sp>
              <p:sp>
                <p:nvSpPr>
                  <p:cNvPr id="100469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51" name="Group 479"/>
              <p:cNvGrpSpPr>
                <a:grpSpLocks/>
              </p:cNvGrpSpPr>
              <p:nvPr/>
            </p:nvGrpSpPr>
            <p:grpSpPr bwMode="auto">
              <a:xfrm>
                <a:off x="3311" y="1929"/>
                <a:ext cx="825" cy="269"/>
                <a:chOff x="1560" y="3675"/>
                <a:chExt cx="1485" cy="540"/>
              </a:xfrm>
            </p:grpSpPr>
            <p:sp>
              <p:nvSpPr>
                <p:cNvPr id="100462" name="Line 480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63" name="Group 481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64" name="Text Box 4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CS2</a:t>
                    </a:r>
                  </a:p>
                </p:txBody>
              </p:sp>
              <p:sp>
                <p:nvSpPr>
                  <p:cNvPr id="100465" name="Line 483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52" name="Group 484"/>
              <p:cNvGrpSpPr>
                <a:grpSpLocks/>
              </p:cNvGrpSpPr>
              <p:nvPr/>
            </p:nvGrpSpPr>
            <p:grpSpPr bwMode="auto">
              <a:xfrm>
                <a:off x="1422" y="2467"/>
                <a:ext cx="824" cy="270"/>
                <a:chOff x="1560" y="3675"/>
                <a:chExt cx="1485" cy="540"/>
              </a:xfrm>
            </p:grpSpPr>
            <p:sp>
              <p:nvSpPr>
                <p:cNvPr id="100458" name="Line 485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59" name="Group 486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60" name="Text Box 4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CS3</a:t>
                    </a:r>
                  </a:p>
                </p:txBody>
              </p:sp>
              <p:sp>
                <p:nvSpPr>
                  <p:cNvPr id="100461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453" name="Group 489"/>
              <p:cNvGrpSpPr>
                <a:grpSpLocks/>
              </p:cNvGrpSpPr>
              <p:nvPr/>
            </p:nvGrpSpPr>
            <p:grpSpPr bwMode="auto">
              <a:xfrm>
                <a:off x="3311" y="2467"/>
                <a:ext cx="825" cy="270"/>
                <a:chOff x="1560" y="3675"/>
                <a:chExt cx="1485" cy="540"/>
              </a:xfrm>
            </p:grpSpPr>
            <p:sp>
              <p:nvSpPr>
                <p:cNvPr id="100454" name="Line 490"/>
                <p:cNvSpPr>
                  <a:spLocks noChangeShapeType="1"/>
                </p:cNvSpPr>
                <p:nvPr/>
              </p:nvSpPr>
              <p:spPr bwMode="auto">
                <a:xfrm>
                  <a:off x="2400" y="3885"/>
                  <a:ext cx="64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grpSp>
              <p:nvGrpSpPr>
                <p:cNvPr id="100455" name="Group 491"/>
                <p:cNvGrpSpPr>
                  <a:grpSpLocks/>
                </p:cNvGrpSpPr>
                <p:nvPr/>
              </p:nvGrpSpPr>
              <p:grpSpPr bwMode="auto">
                <a:xfrm>
                  <a:off x="1560" y="3675"/>
                  <a:ext cx="1080" cy="540"/>
                  <a:chOff x="765" y="4440"/>
                  <a:chExt cx="1080" cy="540"/>
                </a:xfrm>
              </p:grpSpPr>
              <p:sp>
                <p:nvSpPr>
                  <p:cNvPr id="100456" name="Text Box 4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5" y="4440"/>
                    <a:ext cx="108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  <a:latin typeface="Times New Roman" pitchFamily="18" charset="0"/>
                        <a:ea typeface="宋体" charset="-122"/>
                      </a:rPr>
                      <a:t>CS3</a:t>
                    </a:r>
                  </a:p>
                </p:txBody>
              </p:sp>
              <p:sp>
                <p:nvSpPr>
                  <p:cNvPr id="10045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140" y="4530"/>
                    <a:ext cx="39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</p:grpSp>
        <p:pic>
          <p:nvPicPr>
            <p:cNvPr id="100382" name="Picture 23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713" y="512763"/>
              <a:ext cx="2176462" cy="90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83" name="Picture 2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4797425"/>
              <a:ext cx="1871662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84" name="Picture 2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2988" y="4760913"/>
              <a:ext cx="1427162" cy="129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385" name="Picture 23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365625"/>
              <a:ext cx="1920875" cy="137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0386" name="Group 233"/>
            <p:cNvGrpSpPr>
              <a:grpSpLocks/>
            </p:cNvGrpSpPr>
            <p:nvPr/>
          </p:nvGrpSpPr>
          <p:grpSpPr bwMode="auto">
            <a:xfrm>
              <a:off x="431800" y="1844675"/>
              <a:ext cx="1692275" cy="2189163"/>
              <a:chOff x="431" y="1162"/>
              <a:chExt cx="1247" cy="1379"/>
            </a:xfrm>
          </p:grpSpPr>
          <p:sp>
            <p:nvSpPr>
              <p:cNvPr id="100387" name="Text Box 28"/>
              <p:cNvSpPr txBox="1">
                <a:spLocks noChangeArrowheads="1"/>
              </p:cNvSpPr>
              <p:nvPr/>
            </p:nvSpPr>
            <p:spPr bwMode="auto">
              <a:xfrm>
                <a:off x="999" y="1194"/>
                <a:ext cx="67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A</a:t>
                </a:r>
                <a:r>
                  <a:rPr lang="en-US" altLang="zh-CN" sz="1800" baseline="-250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15</a:t>
                </a:r>
                <a:r>
                  <a:rPr lang="en-US" altLang="zh-CN" sz="18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-A</a:t>
                </a:r>
                <a:r>
                  <a:rPr lang="en-US" altLang="zh-CN" sz="1800" baseline="-250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0</a:t>
                </a:r>
                <a:endPara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88" name="Rectangle 12"/>
              <p:cNvSpPr>
                <a:spLocks noChangeArrowheads="1"/>
              </p:cNvSpPr>
              <p:nvPr/>
            </p:nvSpPr>
            <p:spPr bwMode="auto">
              <a:xfrm>
                <a:off x="431" y="1162"/>
                <a:ext cx="463" cy="137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89" name="Freeform 13"/>
              <p:cNvSpPr>
                <a:spLocks/>
              </p:cNvSpPr>
              <p:nvPr/>
            </p:nvSpPr>
            <p:spPr bwMode="auto">
              <a:xfrm>
                <a:off x="431" y="1162"/>
                <a:ext cx="463" cy="1379"/>
              </a:xfrm>
              <a:custGeom>
                <a:avLst/>
                <a:gdLst>
                  <a:gd name="T0" fmla="*/ 0 w 624"/>
                  <a:gd name="T1" fmla="*/ 0 h 1008"/>
                  <a:gd name="T2" fmla="*/ 1 w 624"/>
                  <a:gd name="T3" fmla="*/ 0 h 1008"/>
                  <a:gd name="T4" fmla="*/ 1 w 624"/>
                  <a:gd name="T5" fmla="*/ 31675 h 1008"/>
                  <a:gd name="T6" fmla="*/ 0 w 624"/>
                  <a:gd name="T7" fmla="*/ 31675 h 10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4"/>
                  <a:gd name="T13" fmla="*/ 0 h 1008"/>
                  <a:gd name="T14" fmla="*/ 624 w 624"/>
                  <a:gd name="T15" fmla="*/ 1008 h 10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4" h="1008">
                    <a:moveTo>
                      <a:pt x="0" y="0"/>
                    </a:moveTo>
                    <a:lnTo>
                      <a:pt x="624" y="0"/>
                    </a:lnTo>
                    <a:lnTo>
                      <a:pt x="624" y="1008"/>
                    </a:lnTo>
                    <a:lnTo>
                      <a:pt x="0" y="1008"/>
                    </a:lnTo>
                  </a:path>
                </a:pathLst>
              </a:custGeom>
              <a:noFill/>
              <a:ln w="28575" cmpd="sng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00390" name="Text Box 29"/>
              <p:cNvSpPr txBox="1">
                <a:spLocks noChangeArrowheads="1"/>
              </p:cNvSpPr>
              <p:nvPr/>
            </p:nvSpPr>
            <p:spPr bwMode="auto">
              <a:xfrm>
                <a:off x="1043" y="1470"/>
                <a:ext cx="63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D</a:t>
                </a:r>
                <a:r>
                  <a:rPr lang="en-US" altLang="zh-CN" sz="1800" baseline="-250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7</a:t>
                </a:r>
                <a:r>
                  <a:rPr lang="en-US" altLang="zh-CN" sz="18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-D</a:t>
                </a:r>
                <a:r>
                  <a:rPr lang="en-US" altLang="zh-CN" sz="1800" baseline="-250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0</a:t>
                </a:r>
                <a:endParaRPr lang="en-US" altLang="zh-CN" sz="18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100391" name="Group 81"/>
              <p:cNvGrpSpPr>
                <a:grpSpLocks/>
              </p:cNvGrpSpPr>
              <p:nvPr/>
            </p:nvGrpSpPr>
            <p:grpSpPr bwMode="auto">
              <a:xfrm>
                <a:off x="1086" y="1803"/>
                <a:ext cx="419" cy="709"/>
                <a:chOff x="2046" y="2690"/>
                <a:chExt cx="678" cy="709"/>
              </a:xfrm>
            </p:grpSpPr>
            <p:grpSp>
              <p:nvGrpSpPr>
                <p:cNvPr id="100399" name="Group 30"/>
                <p:cNvGrpSpPr>
                  <a:grpSpLocks/>
                </p:cNvGrpSpPr>
                <p:nvPr/>
              </p:nvGrpSpPr>
              <p:grpSpPr bwMode="auto">
                <a:xfrm>
                  <a:off x="2046" y="2690"/>
                  <a:ext cx="678" cy="233"/>
                  <a:chOff x="96" y="1680"/>
                  <a:chExt cx="528" cy="203"/>
                </a:xfrm>
              </p:grpSpPr>
              <p:sp>
                <p:nvSpPr>
                  <p:cNvPr id="100406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6" y="1680"/>
                    <a:ext cx="528" cy="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000099"/>
                        </a:solidFill>
                        <a:latin typeface="黑体" pitchFamily="2" charset="-122"/>
                        <a:ea typeface="黑体" pitchFamily="2" charset="-122"/>
                      </a:rPr>
                      <a:t>MEM</a:t>
                    </a:r>
                  </a:p>
                </p:txBody>
              </p:sp>
              <p:sp>
                <p:nvSpPr>
                  <p:cNvPr id="100407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44" y="1728"/>
                    <a:ext cx="33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100400" name="Group 34"/>
                <p:cNvGrpSpPr>
                  <a:grpSpLocks/>
                </p:cNvGrpSpPr>
                <p:nvPr/>
              </p:nvGrpSpPr>
              <p:grpSpPr bwMode="auto">
                <a:xfrm>
                  <a:off x="2108" y="2925"/>
                  <a:ext cx="616" cy="233"/>
                  <a:chOff x="1488" y="1977"/>
                  <a:chExt cx="480" cy="202"/>
                </a:xfrm>
              </p:grpSpPr>
              <p:sp>
                <p:nvSpPr>
                  <p:cNvPr id="100404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8" y="1977"/>
                    <a:ext cx="480" cy="2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000099"/>
                        </a:solidFill>
                        <a:latin typeface="黑体" pitchFamily="2" charset="-122"/>
                        <a:ea typeface="黑体" pitchFamily="2" charset="-122"/>
                      </a:rPr>
                      <a:t>RD</a:t>
                    </a:r>
                  </a:p>
                </p:txBody>
              </p:sp>
              <p:sp>
                <p:nvSpPr>
                  <p:cNvPr id="10040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025"/>
                    <a:ext cx="14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100401" name="Group 37"/>
                <p:cNvGrpSpPr>
                  <a:grpSpLocks/>
                </p:cNvGrpSpPr>
                <p:nvPr/>
              </p:nvGrpSpPr>
              <p:grpSpPr bwMode="auto">
                <a:xfrm>
                  <a:off x="2108" y="3166"/>
                  <a:ext cx="616" cy="233"/>
                  <a:chOff x="1488" y="1978"/>
                  <a:chExt cx="480" cy="203"/>
                </a:xfrm>
              </p:grpSpPr>
              <p:sp>
                <p:nvSpPr>
                  <p:cNvPr id="100402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8" y="1978"/>
                    <a:ext cx="480" cy="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>
                      <a:buClrTx/>
                      <a:buFontTx/>
                      <a:buNone/>
                    </a:pPr>
                    <a:r>
                      <a:rPr lang="en-US" altLang="zh-CN" sz="1800" dirty="0">
                        <a:solidFill>
                          <a:srgbClr val="000099"/>
                        </a:solidFill>
                        <a:latin typeface="黑体" pitchFamily="2" charset="-122"/>
                        <a:ea typeface="黑体" pitchFamily="2" charset="-122"/>
                      </a:rPr>
                      <a:t>WR</a:t>
                    </a:r>
                  </a:p>
                </p:txBody>
              </p:sp>
              <p:sp>
                <p:nvSpPr>
                  <p:cNvPr id="100403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025"/>
                    <a:ext cx="14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100392" name="Group 248"/>
              <p:cNvGrpSpPr>
                <a:grpSpLocks/>
              </p:cNvGrpSpPr>
              <p:nvPr/>
            </p:nvGrpSpPr>
            <p:grpSpPr bwMode="auto">
              <a:xfrm>
                <a:off x="894" y="1438"/>
                <a:ext cx="739" cy="1017"/>
                <a:chOff x="876" y="1438"/>
                <a:chExt cx="995" cy="1017"/>
              </a:xfrm>
            </p:grpSpPr>
            <p:sp>
              <p:nvSpPr>
                <p:cNvPr id="100394" name="Line 24"/>
                <p:cNvSpPr>
                  <a:spLocks noChangeShapeType="1"/>
                </p:cNvSpPr>
                <p:nvPr/>
              </p:nvSpPr>
              <p:spPr bwMode="auto">
                <a:xfrm>
                  <a:off x="876" y="1438"/>
                  <a:ext cx="987" cy="0"/>
                </a:xfrm>
                <a:prstGeom prst="line">
                  <a:avLst/>
                </a:prstGeom>
                <a:noFill/>
                <a:ln w="76200">
                  <a:solidFill>
                    <a:srgbClr val="000099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395" name="Line 25"/>
                <p:cNvSpPr>
                  <a:spLocks noChangeShapeType="1"/>
                </p:cNvSpPr>
                <p:nvPr/>
              </p:nvSpPr>
              <p:spPr bwMode="auto">
                <a:xfrm>
                  <a:off x="876" y="1714"/>
                  <a:ext cx="987" cy="0"/>
                </a:xfrm>
                <a:prstGeom prst="line">
                  <a:avLst/>
                </a:prstGeom>
                <a:noFill/>
                <a:ln w="76200">
                  <a:solidFill>
                    <a:srgbClr val="000099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396" name="Line 26"/>
                <p:cNvSpPr>
                  <a:spLocks noChangeShapeType="1"/>
                </p:cNvSpPr>
                <p:nvPr/>
              </p:nvSpPr>
              <p:spPr bwMode="auto">
                <a:xfrm>
                  <a:off x="876" y="1989"/>
                  <a:ext cx="987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397" name="Line 26"/>
                <p:cNvSpPr>
                  <a:spLocks noChangeShapeType="1"/>
                </p:cNvSpPr>
                <p:nvPr/>
              </p:nvSpPr>
              <p:spPr bwMode="auto">
                <a:xfrm>
                  <a:off x="884" y="2228"/>
                  <a:ext cx="987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00398" name="Line 26"/>
                <p:cNvSpPr>
                  <a:spLocks noChangeShapeType="1"/>
                </p:cNvSpPr>
                <p:nvPr/>
              </p:nvSpPr>
              <p:spPr bwMode="auto">
                <a:xfrm>
                  <a:off x="884" y="2455"/>
                  <a:ext cx="987" cy="0"/>
                </a:xfrm>
                <a:prstGeom prst="line">
                  <a:avLst/>
                </a:prstGeom>
                <a:noFill/>
                <a:ln w="19050">
                  <a:solidFill>
                    <a:srgbClr val="000099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100393" name="Text Box 254"/>
              <p:cNvSpPr txBox="1">
                <a:spLocks noChangeArrowheads="1"/>
              </p:cNvSpPr>
              <p:nvPr/>
            </p:nvSpPr>
            <p:spPr bwMode="auto">
              <a:xfrm>
                <a:off x="431" y="1661"/>
                <a:ext cx="4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1800" dirty="0">
                    <a:latin typeface="黑体" pitchFamily="2" charset="-122"/>
                    <a:ea typeface="黑体" pitchFamily="2" charset="-122"/>
                  </a:rPr>
                  <a:t>CPU</a:t>
                </a:r>
              </a:p>
            </p:txBody>
          </p:sp>
        </p:grpSp>
        <p:sp>
          <p:nvSpPr>
            <p:cNvPr id="253" name="Text Box 318"/>
            <p:cNvSpPr txBox="1">
              <a:spLocks noChangeArrowheads="1"/>
            </p:cNvSpPr>
            <p:nvPr/>
          </p:nvSpPr>
          <p:spPr bwMode="auto">
            <a:xfrm>
              <a:off x="3506103" y="1705157"/>
              <a:ext cx="642197" cy="367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200" dirty="0" smtClean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OE</a:t>
              </a:r>
              <a:endParaRPr lang="en-US" altLang="zh-CN" sz="1200" dirty="0">
                <a:solidFill>
                  <a:srgbClr val="FF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3570481" y="1798571"/>
              <a:ext cx="82800" cy="828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30000"/>
                </a:lnSpc>
                <a:spcBef>
                  <a:spcPct val="5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宋体" pitchFamily="2" charset="-122"/>
                <a:ea typeface="宋体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 bwMode="auto">
            <a:xfrm>
              <a:off x="3306733" y="1841245"/>
              <a:ext cx="268676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2555875" y="4826000"/>
            <a:ext cx="3144838" cy="1555750"/>
            <a:chOff x="2555875" y="4826000"/>
            <a:chExt cx="3144838" cy="1555750"/>
          </a:xfrm>
        </p:grpSpPr>
        <p:sp>
          <p:nvSpPr>
            <p:cNvPr id="217" name="Text Box 495"/>
            <p:cNvSpPr txBox="1">
              <a:spLocks noChangeArrowheads="1"/>
            </p:cNvSpPr>
            <p:nvPr/>
          </p:nvSpPr>
          <p:spPr bwMode="auto">
            <a:xfrm>
              <a:off x="3846404" y="5535756"/>
              <a:ext cx="1598846" cy="31862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 dirty="0">
                  <a:latin typeface="Times New Roman" pitchFamily="18" charset="0"/>
                  <a:ea typeface="宋体" charset="-122"/>
                </a:rPr>
                <a:t>2/4</a:t>
              </a:r>
              <a:r>
                <a:rPr lang="zh-CN" altLang="en-US" sz="1400">
                  <a:latin typeface="Times New Roman" pitchFamily="18" charset="0"/>
                  <a:ea typeface="宋体" charset="-122"/>
                </a:rPr>
                <a:t>译码器</a:t>
              </a:r>
            </a:p>
          </p:txBody>
        </p:sp>
        <p:sp>
          <p:nvSpPr>
            <p:cNvPr id="218" name="Line 496"/>
            <p:cNvSpPr>
              <a:spLocks noChangeShapeType="1"/>
            </p:cNvSpPr>
            <p:nvPr/>
          </p:nvSpPr>
          <p:spPr bwMode="auto">
            <a:xfrm>
              <a:off x="4269239" y="5856575"/>
              <a:ext cx="0" cy="153817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9" name="Line 497"/>
            <p:cNvSpPr>
              <a:spLocks noChangeShapeType="1"/>
            </p:cNvSpPr>
            <p:nvPr/>
          </p:nvSpPr>
          <p:spPr bwMode="auto">
            <a:xfrm>
              <a:off x="4894683" y="5856575"/>
              <a:ext cx="0" cy="153817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0" name="Text Box 498"/>
            <p:cNvSpPr txBox="1">
              <a:spLocks noChangeArrowheads="1"/>
            </p:cNvSpPr>
            <p:nvPr/>
          </p:nvSpPr>
          <p:spPr bwMode="auto">
            <a:xfrm>
              <a:off x="3910270" y="5959852"/>
              <a:ext cx="691512" cy="41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12</a:t>
              </a:r>
              <a:endParaRPr lang="en-US" altLang="zh-CN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1" name="Text Box 499"/>
            <p:cNvSpPr txBox="1">
              <a:spLocks noChangeArrowheads="1"/>
            </p:cNvSpPr>
            <p:nvPr/>
          </p:nvSpPr>
          <p:spPr bwMode="auto">
            <a:xfrm>
              <a:off x="4551129" y="5968641"/>
              <a:ext cx="689310" cy="41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11</a:t>
              </a:r>
              <a:endParaRPr lang="en-US" altLang="zh-CN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2" name="Oval 500"/>
            <p:cNvSpPr>
              <a:spLocks noChangeArrowheads="1"/>
            </p:cNvSpPr>
            <p:nvPr/>
          </p:nvSpPr>
          <p:spPr bwMode="auto">
            <a:xfrm>
              <a:off x="3705459" y="5639033"/>
              <a:ext cx="127732" cy="10327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3" name="Line 501"/>
            <p:cNvSpPr>
              <a:spLocks noChangeShapeType="1"/>
            </p:cNvSpPr>
            <p:nvPr/>
          </p:nvSpPr>
          <p:spPr bwMode="auto">
            <a:xfrm>
              <a:off x="3388332" y="5691770"/>
              <a:ext cx="321531" cy="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24" name="Group 502"/>
            <p:cNvGrpSpPr>
              <a:grpSpLocks/>
            </p:cNvGrpSpPr>
            <p:nvPr/>
          </p:nvGrpSpPr>
          <p:grpSpPr bwMode="auto">
            <a:xfrm>
              <a:off x="2555875" y="5568717"/>
              <a:ext cx="920548" cy="410911"/>
              <a:chOff x="6165" y="8955"/>
              <a:chExt cx="1080" cy="600"/>
            </a:xfrm>
          </p:grpSpPr>
          <p:sp>
            <p:nvSpPr>
              <p:cNvPr id="255" name="Text Box 503"/>
              <p:cNvSpPr txBox="1">
                <a:spLocks noChangeArrowheads="1"/>
              </p:cNvSpPr>
              <p:nvPr/>
            </p:nvSpPr>
            <p:spPr bwMode="auto">
              <a:xfrm>
                <a:off x="6165" y="8955"/>
                <a:ext cx="1080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rPr>
                  <a:t>MEM</a:t>
                </a:r>
              </a:p>
            </p:txBody>
          </p:sp>
          <p:sp>
            <p:nvSpPr>
              <p:cNvPr id="256" name="Line 504"/>
              <p:cNvSpPr>
                <a:spLocks noChangeShapeType="1"/>
              </p:cNvSpPr>
              <p:nvPr/>
            </p:nvSpPr>
            <p:spPr bwMode="auto">
              <a:xfrm>
                <a:off x="6375" y="9030"/>
                <a:ext cx="660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25" name="Oval 505"/>
            <p:cNvSpPr>
              <a:spLocks noChangeArrowheads="1"/>
            </p:cNvSpPr>
            <p:nvPr/>
          </p:nvSpPr>
          <p:spPr bwMode="auto">
            <a:xfrm>
              <a:off x="4115080" y="5434676"/>
              <a:ext cx="103507" cy="8130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6" name="Oval 506"/>
            <p:cNvSpPr>
              <a:spLocks noChangeArrowheads="1"/>
            </p:cNvSpPr>
            <p:nvPr/>
          </p:nvSpPr>
          <p:spPr bwMode="auto">
            <a:xfrm>
              <a:off x="4447623" y="5443466"/>
              <a:ext cx="103507" cy="83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7" name="Oval 507"/>
            <p:cNvSpPr>
              <a:spLocks noChangeArrowheads="1"/>
            </p:cNvSpPr>
            <p:nvPr/>
          </p:nvSpPr>
          <p:spPr bwMode="auto">
            <a:xfrm>
              <a:off x="4780165" y="5443466"/>
              <a:ext cx="101304" cy="83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8" name="Oval 508"/>
            <p:cNvSpPr>
              <a:spLocks noChangeArrowheads="1"/>
            </p:cNvSpPr>
            <p:nvPr/>
          </p:nvSpPr>
          <p:spPr bwMode="auto">
            <a:xfrm>
              <a:off x="5125921" y="5443466"/>
              <a:ext cx="101304" cy="83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400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9" name="Line 509"/>
            <p:cNvSpPr>
              <a:spLocks noChangeShapeType="1"/>
            </p:cNvSpPr>
            <p:nvPr/>
          </p:nvSpPr>
          <p:spPr bwMode="auto">
            <a:xfrm flipV="1">
              <a:off x="4165733" y="5269872"/>
              <a:ext cx="0" cy="1648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0" name="Line 510"/>
            <p:cNvSpPr>
              <a:spLocks noChangeShapeType="1"/>
            </p:cNvSpPr>
            <p:nvPr/>
          </p:nvSpPr>
          <p:spPr bwMode="auto">
            <a:xfrm flipV="1">
              <a:off x="4498275" y="5041344"/>
              <a:ext cx="0" cy="4021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1" name="Line 511"/>
            <p:cNvSpPr>
              <a:spLocks noChangeShapeType="1"/>
            </p:cNvSpPr>
            <p:nvPr/>
          </p:nvSpPr>
          <p:spPr bwMode="auto">
            <a:xfrm flipV="1">
              <a:off x="4830817" y="5052331"/>
              <a:ext cx="0" cy="4021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2" name="Line 512"/>
            <p:cNvSpPr>
              <a:spLocks noChangeShapeType="1"/>
            </p:cNvSpPr>
            <p:nvPr/>
          </p:nvSpPr>
          <p:spPr bwMode="auto">
            <a:xfrm flipV="1">
              <a:off x="5176573" y="5052331"/>
              <a:ext cx="0" cy="4021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4" name="Line 517"/>
            <p:cNvSpPr>
              <a:spLocks noChangeShapeType="1"/>
            </p:cNvSpPr>
            <p:nvPr/>
          </p:nvSpPr>
          <p:spPr bwMode="auto">
            <a:xfrm flipV="1">
              <a:off x="4077642" y="5021567"/>
              <a:ext cx="0" cy="13404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37" name="Group 522"/>
            <p:cNvGrpSpPr>
              <a:grpSpLocks/>
            </p:cNvGrpSpPr>
            <p:nvPr/>
          </p:nvGrpSpPr>
          <p:grpSpPr bwMode="auto">
            <a:xfrm>
              <a:off x="3438984" y="4826000"/>
              <a:ext cx="918346" cy="371358"/>
              <a:chOff x="765" y="4440"/>
              <a:chExt cx="1080" cy="540"/>
            </a:xfrm>
          </p:grpSpPr>
          <p:sp>
            <p:nvSpPr>
              <p:cNvPr id="247" name="Text Box 523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CS0</a:t>
                </a:r>
              </a:p>
            </p:txBody>
          </p:sp>
          <p:sp>
            <p:nvSpPr>
              <p:cNvPr id="248" name="Line 524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38" name="Group 525"/>
            <p:cNvGrpSpPr>
              <a:grpSpLocks/>
            </p:cNvGrpSpPr>
            <p:nvPr/>
          </p:nvGrpSpPr>
          <p:grpSpPr bwMode="auto">
            <a:xfrm>
              <a:off x="3936697" y="4826000"/>
              <a:ext cx="920548" cy="371358"/>
              <a:chOff x="765" y="4440"/>
              <a:chExt cx="1080" cy="540"/>
            </a:xfrm>
          </p:grpSpPr>
          <p:sp>
            <p:nvSpPr>
              <p:cNvPr id="245" name="Text Box 526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CS1</a:t>
                </a:r>
              </a:p>
            </p:txBody>
          </p:sp>
          <p:sp>
            <p:nvSpPr>
              <p:cNvPr id="246" name="Line 527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39" name="Group 528"/>
            <p:cNvGrpSpPr>
              <a:grpSpLocks/>
            </p:cNvGrpSpPr>
            <p:nvPr/>
          </p:nvGrpSpPr>
          <p:grpSpPr bwMode="auto">
            <a:xfrm>
              <a:off x="4357330" y="4826000"/>
              <a:ext cx="920548" cy="371358"/>
              <a:chOff x="765" y="4440"/>
              <a:chExt cx="1080" cy="540"/>
            </a:xfrm>
          </p:grpSpPr>
          <p:sp>
            <p:nvSpPr>
              <p:cNvPr id="243" name="Text Box 529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CS2</a:t>
                </a:r>
              </a:p>
            </p:txBody>
          </p:sp>
          <p:sp>
            <p:nvSpPr>
              <p:cNvPr id="244" name="Line 530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40" name="Group 531"/>
            <p:cNvGrpSpPr>
              <a:grpSpLocks/>
            </p:cNvGrpSpPr>
            <p:nvPr/>
          </p:nvGrpSpPr>
          <p:grpSpPr bwMode="auto">
            <a:xfrm>
              <a:off x="4780165" y="4826000"/>
              <a:ext cx="920548" cy="371358"/>
              <a:chOff x="765" y="4440"/>
              <a:chExt cx="1080" cy="540"/>
            </a:xfrm>
          </p:grpSpPr>
          <p:sp>
            <p:nvSpPr>
              <p:cNvPr id="241" name="Text Box 532"/>
              <p:cNvSpPr txBox="1">
                <a:spLocks noChangeArrowheads="1"/>
              </p:cNvSpPr>
              <p:nvPr/>
            </p:nvSpPr>
            <p:spPr bwMode="auto">
              <a:xfrm>
                <a:off x="765" y="4440"/>
                <a:ext cx="10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CS3</a:t>
                </a:r>
              </a:p>
            </p:txBody>
          </p:sp>
          <p:sp>
            <p:nvSpPr>
              <p:cNvPr id="242" name="Line 533"/>
              <p:cNvSpPr>
                <a:spLocks noChangeShapeType="1"/>
              </p:cNvSpPr>
              <p:nvPr/>
            </p:nvSpPr>
            <p:spPr bwMode="auto">
              <a:xfrm>
                <a:off x="1140" y="4530"/>
                <a:ext cx="39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59" name="任意多边形 258"/>
            <p:cNvSpPr/>
            <p:nvPr/>
          </p:nvSpPr>
          <p:spPr>
            <a:xfrm>
              <a:off x="4067445" y="5143604"/>
              <a:ext cx="99503" cy="287655"/>
            </a:xfrm>
            <a:custGeom>
              <a:avLst/>
              <a:gdLst>
                <a:gd name="connsiteX0" fmla="*/ 0 w 1914525"/>
                <a:gd name="connsiteY0" fmla="*/ 0 h 2295525"/>
                <a:gd name="connsiteX1" fmla="*/ 1905000 w 1914525"/>
                <a:gd name="connsiteY1" fmla="*/ 0 h 2295525"/>
                <a:gd name="connsiteX2" fmla="*/ 1914525 w 1914525"/>
                <a:gd name="connsiteY2" fmla="*/ 2295525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525" h="2295525">
                  <a:moveTo>
                    <a:pt x="0" y="0"/>
                  </a:moveTo>
                  <a:lnTo>
                    <a:pt x="1905000" y="0"/>
                  </a:lnTo>
                  <a:lnTo>
                    <a:pt x="1914525" y="2295525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60" name="任意多边形 259"/>
          <p:cNvSpPr/>
          <p:nvPr/>
        </p:nvSpPr>
        <p:spPr>
          <a:xfrm>
            <a:off x="652935" y="4597400"/>
            <a:ext cx="186055" cy="287655"/>
          </a:xfrm>
          <a:custGeom>
            <a:avLst/>
            <a:gdLst>
              <a:gd name="connsiteX0" fmla="*/ 0 w 1914525"/>
              <a:gd name="connsiteY0" fmla="*/ 0 h 2295525"/>
              <a:gd name="connsiteX1" fmla="*/ 1905000 w 1914525"/>
              <a:gd name="connsiteY1" fmla="*/ 0 h 2295525"/>
              <a:gd name="connsiteX2" fmla="*/ 1914525 w 1914525"/>
              <a:gd name="connsiteY2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525" h="2295525">
                <a:moveTo>
                  <a:pt x="0" y="0"/>
                </a:moveTo>
                <a:lnTo>
                  <a:pt x="1905000" y="0"/>
                </a:lnTo>
                <a:lnTo>
                  <a:pt x="1914525" y="2295525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0366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84213" y="442595"/>
            <a:ext cx="5219700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92075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现代微机系统中的存储器层次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结构： 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37747"/>
            <a:ext cx="7550584" cy="453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4537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2" name="Line 93"/>
          <p:cNvSpPr>
            <a:spLocks noChangeShapeType="1"/>
          </p:cNvSpPr>
          <p:nvPr/>
        </p:nvSpPr>
        <p:spPr bwMode="auto">
          <a:xfrm>
            <a:off x="3870325" y="4414838"/>
            <a:ext cx="360363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lumOff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2262188" y="746125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5235" name="Group 4"/>
          <p:cNvGrpSpPr>
            <a:grpSpLocks/>
          </p:cNvGrpSpPr>
          <p:nvPr/>
        </p:nvGrpSpPr>
        <p:grpSpPr bwMode="auto">
          <a:xfrm>
            <a:off x="5619750" y="414338"/>
            <a:ext cx="2552700" cy="3159125"/>
            <a:chOff x="4065" y="10317"/>
            <a:chExt cx="2670" cy="3408"/>
          </a:xfrm>
        </p:grpSpPr>
        <p:sp>
          <p:nvSpPr>
            <p:cNvPr id="95298" name="Text Box 5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7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4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3   </a:t>
              </a:r>
              <a:r>
                <a:rPr lang="en-US" altLang="zh-CN" sz="18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8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8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5299" name="Rectangle 6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5300" name="Group 7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5320" name="Text Box 8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5321" name="Freeform 9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5301" name="Text Box 10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5302" name="Group 11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5315" name="Text Box 1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6" name="Text Box 1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7" name="Group 1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9" name="Freeform 1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3" name="Group 17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5310" name="Text Box 1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11" name="Text Box 1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12" name="Group 2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1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14" name="Freeform 2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5304" name="Group 23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5305" name="Text Box 24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306" name="Text Box 25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5307" name="Group 26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530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5309" name="Freeform 28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5236" name="Group 29"/>
          <p:cNvGrpSpPr>
            <a:grpSpLocks/>
          </p:cNvGrpSpPr>
          <p:nvPr/>
        </p:nvGrpSpPr>
        <p:grpSpPr bwMode="auto">
          <a:xfrm>
            <a:off x="1831975" y="404813"/>
            <a:ext cx="3027363" cy="419100"/>
            <a:chOff x="1380" y="6420"/>
            <a:chExt cx="3915" cy="480"/>
          </a:xfrm>
        </p:grpSpPr>
        <p:sp>
          <p:nvSpPr>
            <p:cNvPr id="95295" name="Text Box 30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6" name="Text Box 31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5297" name="Text Box 32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8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5237" name="Group 33"/>
          <p:cNvGrpSpPr>
            <a:grpSpLocks/>
          </p:cNvGrpSpPr>
          <p:nvPr/>
        </p:nvGrpSpPr>
        <p:grpSpPr bwMode="auto">
          <a:xfrm>
            <a:off x="1660525" y="752475"/>
            <a:ext cx="4660900" cy="735013"/>
            <a:chOff x="1995" y="6207"/>
            <a:chExt cx="4875" cy="843"/>
          </a:xfrm>
        </p:grpSpPr>
        <p:grpSp>
          <p:nvGrpSpPr>
            <p:cNvPr id="95291" name="Group 3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93" name="Text Box 3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4" name="Text Box 3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92" name="Line 3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8" name="Group 38"/>
          <p:cNvGrpSpPr>
            <a:grpSpLocks/>
          </p:cNvGrpSpPr>
          <p:nvPr/>
        </p:nvGrpSpPr>
        <p:grpSpPr bwMode="auto">
          <a:xfrm>
            <a:off x="1674813" y="1420813"/>
            <a:ext cx="4660900" cy="735012"/>
            <a:chOff x="1995" y="6207"/>
            <a:chExt cx="4875" cy="843"/>
          </a:xfrm>
        </p:grpSpPr>
        <p:grpSp>
          <p:nvGrpSpPr>
            <p:cNvPr id="95287" name="Group 39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9" name="Text Box 40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5290" name="Text Box 41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8" name="Line 42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39" name="Group 43"/>
          <p:cNvGrpSpPr>
            <a:grpSpLocks/>
          </p:cNvGrpSpPr>
          <p:nvPr/>
        </p:nvGrpSpPr>
        <p:grpSpPr bwMode="auto">
          <a:xfrm>
            <a:off x="1689100" y="2022475"/>
            <a:ext cx="4660900" cy="736600"/>
            <a:chOff x="1995" y="6207"/>
            <a:chExt cx="4875" cy="843"/>
          </a:xfrm>
        </p:grpSpPr>
        <p:grpSp>
          <p:nvGrpSpPr>
            <p:cNvPr id="95283" name="Group 44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5285" name="Text Box 45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5286" name="Text Box 46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5284" name="Line 47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0" name="Group 48"/>
          <p:cNvGrpSpPr>
            <a:grpSpLocks/>
          </p:cNvGrpSpPr>
          <p:nvPr/>
        </p:nvGrpSpPr>
        <p:grpSpPr bwMode="auto">
          <a:xfrm>
            <a:off x="1962150" y="2665413"/>
            <a:ext cx="3700463" cy="735012"/>
            <a:chOff x="2280" y="6207"/>
            <a:chExt cx="3870" cy="843"/>
          </a:xfrm>
        </p:grpSpPr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5282" name="Text Box 50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5241" name="Line 51"/>
          <p:cNvSpPr>
            <a:spLocks noChangeShapeType="1"/>
          </p:cNvSpPr>
          <p:nvPr/>
        </p:nvSpPr>
        <p:spPr bwMode="auto">
          <a:xfrm>
            <a:off x="2828925" y="766763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5242" name="Group 52"/>
          <p:cNvGrpSpPr>
            <a:grpSpLocks/>
          </p:cNvGrpSpPr>
          <p:nvPr/>
        </p:nvGrpSpPr>
        <p:grpSpPr bwMode="auto">
          <a:xfrm>
            <a:off x="928688" y="2894013"/>
            <a:ext cx="960437" cy="433387"/>
            <a:chOff x="919" y="1559"/>
            <a:chExt cx="1005" cy="495"/>
          </a:xfrm>
        </p:grpSpPr>
        <p:sp>
          <p:nvSpPr>
            <p:cNvPr id="95279" name="Text Box 5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5280" name="Line 5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3" name="Group 55"/>
          <p:cNvGrpSpPr>
            <a:grpSpLocks/>
          </p:cNvGrpSpPr>
          <p:nvPr/>
        </p:nvGrpSpPr>
        <p:grpSpPr bwMode="auto">
          <a:xfrm>
            <a:off x="928688" y="2265363"/>
            <a:ext cx="960437" cy="431800"/>
            <a:chOff x="919" y="1559"/>
            <a:chExt cx="1005" cy="495"/>
          </a:xfrm>
        </p:grpSpPr>
        <p:sp>
          <p:nvSpPr>
            <p:cNvPr id="95277" name="Text Box 5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5278" name="Line 5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4" name="Group 58"/>
          <p:cNvGrpSpPr>
            <a:grpSpLocks/>
          </p:cNvGrpSpPr>
          <p:nvPr/>
        </p:nvGrpSpPr>
        <p:grpSpPr bwMode="auto">
          <a:xfrm>
            <a:off x="928688" y="1531938"/>
            <a:ext cx="960437" cy="431800"/>
            <a:chOff x="919" y="1559"/>
            <a:chExt cx="1005" cy="495"/>
          </a:xfrm>
        </p:grpSpPr>
        <p:sp>
          <p:nvSpPr>
            <p:cNvPr id="95275" name="Text Box 59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5276" name="Line 60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245" name="Group 61"/>
          <p:cNvGrpSpPr>
            <a:grpSpLocks/>
          </p:cNvGrpSpPr>
          <p:nvPr/>
        </p:nvGrpSpPr>
        <p:grpSpPr bwMode="auto">
          <a:xfrm>
            <a:off x="900113" y="793750"/>
            <a:ext cx="960437" cy="431800"/>
            <a:chOff x="919" y="1559"/>
            <a:chExt cx="1005" cy="495"/>
          </a:xfrm>
        </p:grpSpPr>
        <p:sp>
          <p:nvSpPr>
            <p:cNvPr id="95273" name="Text Box 62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5274" name="Line 63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897112" name="Rectangle 88"/>
          <p:cNvSpPr>
            <a:spLocks noChangeArrowheads="1"/>
          </p:cNvSpPr>
          <p:nvPr/>
        </p:nvSpPr>
        <p:spPr bwMode="auto">
          <a:xfrm>
            <a:off x="611188" y="3311665"/>
            <a:ext cx="845820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 bIns="0">
            <a:spAutoFit/>
          </a:bodyPr>
          <a:lstStyle/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各芯片的片内地址线应接到外部提供的地址线的低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11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2200" baseline="-25000" dirty="0">
                <a:latin typeface="黑体" pitchFamily="2" charset="-122"/>
                <a:ea typeface="黑体" pitchFamily="2" charset="-122"/>
              </a:rPr>
              <a:t>10-0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</a:p>
          <a:p>
            <a:pPr indent="5334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芯片的片选逻辑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部分译码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为：</a:t>
            </a:r>
            <a:r>
              <a:rPr lang="zh-CN" altLang="en-US" sz="2200" dirty="0">
                <a:solidFill>
                  <a:schemeClr val="tx2"/>
                </a:solidFill>
                <a:latin typeface="宋体" charset="-122"/>
                <a:ea typeface="宋体" charset="-122"/>
              </a:rPr>
              <a:t>  </a:t>
            </a:r>
          </a:p>
        </p:txBody>
      </p:sp>
      <p:sp>
        <p:nvSpPr>
          <p:cNvPr id="95247" name="Text Box 65"/>
          <p:cNvSpPr txBox="1">
            <a:spLocks noChangeArrowheads="1"/>
          </p:cNvSpPr>
          <p:nvPr/>
        </p:nvSpPr>
        <p:spPr bwMode="auto">
          <a:xfrm>
            <a:off x="1187450" y="4365625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CS0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  <a:r>
              <a:rPr lang="en-US" altLang="zh-CN" sz="2000" dirty="0">
                <a:solidFill>
                  <a:schemeClr val="bg2">
                    <a:lumMod val="25000"/>
                    <a:lumOff val="75000"/>
                  </a:schemeClr>
                </a:solidFill>
                <a:latin typeface="宋体" charset="-122"/>
                <a:ea typeface="宋体" charset="-122"/>
              </a:rPr>
              <a:t>(RD)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48" name="Line 66"/>
          <p:cNvSpPr>
            <a:spLocks noChangeShapeType="1"/>
          </p:cNvSpPr>
          <p:nvPr/>
        </p:nvSpPr>
        <p:spPr bwMode="auto">
          <a:xfrm>
            <a:off x="1403350" y="4437063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49" name="Line 91"/>
          <p:cNvSpPr>
            <a:spLocks noChangeShapeType="1"/>
          </p:cNvSpPr>
          <p:nvPr/>
        </p:nvSpPr>
        <p:spPr bwMode="auto">
          <a:xfrm>
            <a:off x="3279775" y="4457700"/>
            <a:ext cx="360363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0" name="Line 92"/>
          <p:cNvSpPr>
            <a:spLocks noChangeShapeType="1"/>
          </p:cNvSpPr>
          <p:nvPr/>
        </p:nvSpPr>
        <p:spPr bwMode="auto">
          <a:xfrm>
            <a:off x="3924300" y="4457700"/>
            <a:ext cx="217488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lumOff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1" name="Line 93"/>
          <p:cNvSpPr>
            <a:spLocks noChangeShapeType="1"/>
          </p:cNvSpPr>
          <p:nvPr/>
        </p:nvSpPr>
        <p:spPr bwMode="auto">
          <a:xfrm>
            <a:off x="3167063" y="441483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2" name="Line 94"/>
          <p:cNvSpPr>
            <a:spLocks noChangeShapeType="1"/>
          </p:cNvSpPr>
          <p:nvPr/>
        </p:nvSpPr>
        <p:spPr bwMode="auto">
          <a:xfrm>
            <a:off x="2808288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3" name="Line 95"/>
          <p:cNvSpPr>
            <a:spLocks noChangeShapeType="1"/>
          </p:cNvSpPr>
          <p:nvPr/>
        </p:nvSpPr>
        <p:spPr bwMode="auto">
          <a:xfrm>
            <a:off x="2447925" y="4425950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4" name="Line 96"/>
          <p:cNvSpPr>
            <a:spLocks noChangeShapeType="1"/>
          </p:cNvSpPr>
          <p:nvPr/>
        </p:nvSpPr>
        <p:spPr bwMode="auto">
          <a:xfrm>
            <a:off x="2411413" y="4365625"/>
            <a:ext cx="18716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5" name="Text Box 65"/>
          <p:cNvSpPr txBox="1">
            <a:spLocks noChangeArrowheads="1"/>
          </p:cNvSpPr>
          <p:nvPr/>
        </p:nvSpPr>
        <p:spPr bwMode="auto">
          <a:xfrm>
            <a:off x="1187450" y="4876800"/>
            <a:ext cx="4211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CS1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56" name="Line 66"/>
          <p:cNvSpPr>
            <a:spLocks noChangeShapeType="1"/>
          </p:cNvSpPr>
          <p:nvPr/>
        </p:nvSpPr>
        <p:spPr bwMode="auto">
          <a:xfrm>
            <a:off x="1403350" y="4948238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7" name="Line 110"/>
          <p:cNvSpPr>
            <a:spLocks noChangeShapeType="1"/>
          </p:cNvSpPr>
          <p:nvPr/>
        </p:nvSpPr>
        <p:spPr bwMode="auto">
          <a:xfrm>
            <a:off x="3275013" y="4984750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8" name="Line 112"/>
          <p:cNvSpPr>
            <a:spLocks noChangeShapeType="1"/>
          </p:cNvSpPr>
          <p:nvPr/>
        </p:nvSpPr>
        <p:spPr bwMode="auto">
          <a:xfrm>
            <a:off x="3167063" y="4937125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59" name="Line 114"/>
          <p:cNvSpPr>
            <a:spLocks noChangeShapeType="1"/>
          </p:cNvSpPr>
          <p:nvPr/>
        </p:nvSpPr>
        <p:spPr bwMode="auto">
          <a:xfrm>
            <a:off x="2447925" y="4937125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0" name="Line 115"/>
          <p:cNvSpPr>
            <a:spLocks noChangeShapeType="1"/>
          </p:cNvSpPr>
          <p:nvPr/>
        </p:nvSpPr>
        <p:spPr bwMode="auto">
          <a:xfrm>
            <a:off x="2411413" y="4889500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1" name="Text Box 65"/>
          <p:cNvSpPr txBox="1">
            <a:spLocks noChangeArrowheads="1"/>
          </p:cNvSpPr>
          <p:nvPr/>
        </p:nvSpPr>
        <p:spPr bwMode="auto">
          <a:xfrm>
            <a:off x="1187450" y="5380038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CS2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2" name="Line 66"/>
          <p:cNvSpPr>
            <a:spLocks noChangeShapeType="1"/>
          </p:cNvSpPr>
          <p:nvPr/>
        </p:nvSpPr>
        <p:spPr bwMode="auto">
          <a:xfrm>
            <a:off x="1403350" y="5451475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3" name="Line 120"/>
          <p:cNvSpPr>
            <a:spLocks noChangeShapeType="1"/>
          </p:cNvSpPr>
          <p:nvPr/>
        </p:nvSpPr>
        <p:spPr bwMode="auto">
          <a:xfrm>
            <a:off x="3275013" y="5487988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4" name="Line 121"/>
          <p:cNvSpPr>
            <a:spLocks noChangeShapeType="1"/>
          </p:cNvSpPr>
          <p:nvPr/>
        </p:nvSpPr>
        <p:spPr bwMode="auto">
          <a:xfrm>
            <a:off x="3167063" y="5440363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5" name="Line 122"/>
          <p:cNvSpPr>
            <a:spLocks noChangeShapeType="1"/>
          </p:cNvSpPr>
          <p:nvPr/>
        </p:nvSpPr>
        <p:spPr bwMode="auto">
          <a:xfrm>
            <a:off x="2808288" y="5440363"/>
            <a:ext cx="250825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6" name="Line 123"/>
          <p:cNvSpPr>
            <a:spLocks noChangeShapeType="1"/>
          </p:cNvSpPr>
          <p:nvPr/>
        </p:nvSpPr>
        <p:spPr bwMode="auto">
          <a:xfrm>
            <a:off x="2411413" y="5392738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7" name="Text Box 65"/>
          <p:cNvSpPr txBox="1">
            <a:spLocks noChangeArrowheads="1"/>
          </p:cNvSpPr>
          <p:nvPr/>
        </p:nvSpPr>
        <p:spPr bwMode="auto">
          <a:xfrm>
            <a:off x="1187450" y="5884863"/>
            <a:ext cx="42116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hlink"/>
                </a:solidFill>
                <a:latin typeface="宋体" charset="-122"/>
                <a:ea typeface="宋体" charset="-122"/>
              </a:rPr>
              <a:t>CS3</a:t>
            </a:r>
            <a:r>
              <a:rPr lang="en-US" altLang="zh-CN" sz="2000" dirty="0">
                <a:latin typeface="宋体" charset="-122"/>
                <a:ea typeface="宋体" charset="-122"/>
              </a:rPr>
              <a:t>  =  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12 </a:t>
            </a:r>
            <a:r>
              <a:rPr lang="en-US" altLang="zh-CN" sz="2000" dirty="0">
                <a:latin typeface="宋体" charset="-122"/>
                <a:ea typeface="宋体" charset="-122"/>
              </a:rPr>
              <a:t>A</a:t>
            </a:r>
            <a:r>
              <a:rPr lang="en-US" altLang="zh-CN" sz="2000" baseline="-25000" dirty="0">
                <a:latin typeface="宋体" charset="-122"/>
                <a:ea typeface="宋体" charset="-122"/>
              </a:rPr>
              <a:t>11</a:t>
            </a:r>
            <a:r>
              <a:rPr lang="en-US" altLang="zh-CN" sz="2000" dirty="0">
                <a:latin typeface="宋体" charset="-122"/>
                <a:ea typeface="宋体" charset="-122"/>
              </a:rPr>
              <a:t>(MEM)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95268" name="Line 66"/>
          <p:cNvSpPr>
            <a:spLocks noChangeShapeType="1"/>
          </p:cNvSpPr>
          <p:nvPr/>
        </p:nvSpPr>
        <p:spPr bwMode="auto">
          <a:xfrm>
            <a:off x="1403350" y="5956300"/>
            <a:ext cx="37782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69" name="Line 128"/>
          <p:cNvSpPr>
            <a:spLocks noChangeShapeType="1"/>
          </p:cNvSpPr>
          <p:nvPr/>
        </p:nvSpPr>
        <p:spPr bwMode="auto">
          <a:xfrm>
            <a:off x="3275013" y="5992813"/>
            <a:ext cx="3603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0" name="Line 129"/>
          <p:cNvSpPr>
            <a:spLocks noChangeShapeType="1"/>
          </p:cNvSpPr>
          <p:nvPr/>
        </p:nvSpPr>
        <p:spPr bwMode="auto">
          <a:xfrm>
            <a:off x="3167063" y="5945188"/>
            <a:ext cx="576262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5271" name="Line 131"/>
          <p:cNvSpPr>
            <a:spLocks noChangeShapeType="1"/>
          </p:cNvSpPr>
          <p:nvPr/>
        </p:nvSpPr>
        <p:spPr bwMode="auto">
          <a:xfrm>
            <a:off x="2411413" y="5897563"/>
            <a:ext cx="140493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819553" y="4170362"/>
            <a:ext cx="720312" cy="8143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863294" y="4664710"/>
            <a:ext cx="3897248" cy="1004530"/>
          </a:xfrm>
          <a:prstGeom prst="wedgeRoundRectCallout">
            <a:avLst>
              <a:gd name="adj1" fmla="val -65830"/>
              <a:gd name="adj2" fmla="val -69225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可不要！</a:t>
            </a:r>
            <a:endParaRPr kumimoji="1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用“读”信号来控制芯片的</a:t>
            </a:r>
            <a:r>
              <a:rPr kumimoji="1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/OE</a:t>
            </a:r>
            <a:endParaRPr kumimoji="1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2" name="Text Box 87"/>
          <p:cNvSpPr txBox="1">
            <a:spLocks noChangeArrowheads="1"/>
          </p:cNvSpPr>
          <p:nvPr/>
        </p:nvSpPr>
        <p:spPr bwMode="auto">
          <a:xfrm>
            <a:off x="0" y="404813"/>
            <a:ext cx="935038" cy="4572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回顾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1845698" y="326285"/>
            <a:ext cx="997515" cy="3045112"/>
          </a:xfrm>
          <a:prstGeom prst="roundRect">
            <a:avLst>
              <a:gd name="adj" fmla="val 22573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7838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719138" y="711200"/>
            <a:ext cx="8066087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思考题：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P166  5-11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至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5-16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5-23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5-24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5-26  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习题： 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P167  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5-18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 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"/>
          <p:cNvSpPr>
            <a:spLocks noChangeArrowheads="1"/>
          </p:cNvSpPr>
          <p:nvPr/>
        </p:nvSpPr>
        <p:spPr bwMode="auto">
          <a:xfrm>
            <a:off x="755650" y="496192"/>
            <a:ext cx="4224338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主存的校验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427" name="Rectangle 8"/>
          <p:cNvSpPr>
            <a:spLocks noChangeArrowheads="1"/>
          </p:cNvSpPr>
          <p:nvPr/>
        </p:nvSpPr>
        <p:spPr bwMode="auto">
          <a:xfrm>
            <a:off x="935038" y="1013833"/>
            <a:ext cx="49672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主存的奇偶校验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428" name="Rectangle 3"/>
          <p:cNvSpPr>
            <a:spLocks noChangeArrowheads="1"/>
          </p:cNvSpPr>
          <p:nvPr/>
        </p:nvSpPr>
        <p:spPr bwMode="auto">
          <a:xfrm>
            <a:off x="755650" y="1592263"/>
            <a:ext cx="7993063" cy="8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每个存储单元共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存储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位信息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（其中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位数据，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位奇偶校验位），信息中</a:t>
            </a:r>
            <a:r>
              <a:rPr lang="zh-CN" altLang="en-US" dirty="0">
                <a:solidFill>
                  <a:schemeClr val="hlink"/>
                </a:solidFill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的个数是奇数。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03429" name="Rectangle 3"/>
          <p:cNvSpPr>
            <a:spLocks noChangeArrowheads="1"/>
          </p:cNvSpPr>
          <p:nvPr/>
        </p:nvSpPr>
        <p:spPr bwMode="auto">
          <a:xfrm>
            <a:off x="719138" y="2781300"/>
            <a:ext cx="79930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写入数据时：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奇偶校验电路先计算字节的奇偶校验位值，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并存储在主存中。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430" name="Rectangle 3"/>
          <p:cNvSpPr>
            <a:spLocks noChangeArrowheads="1"/>
          </p:cNvSpPr>
          <p:nvPr/>
        </p:nvSpPr>
        <p:spPr bwMode="auto">
          <a:xfrm>
            <a:off x="719138" y="3860800"/>
            <a:ext cx="799147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读出数据时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：如果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位数据里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的个数为奇数时，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表示数据正确；否则数据出错。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431" name="Text Box 9"/>
          <p:cNvSpPr txBox="1">
            <a:spLocks noChangeArrowheads="1"/>
          </p:cNvSpPr>
          <p:nvPr/>
        </p:nvSpPr>
        <p:spPr bwMode="auto">
          <a:xfrm>
            <a:off x="755650" y="5192713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奇偶校验仅能检测出奇数个位数错误，不能修正错误！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"/>
          <p:cNvSpPr>
            <a:spLocks noChangeArrowheads="1"/>
          </p:cNvSpPr>
          <p:nvPr/>
        </p:nvSpPr>
        <p:spPr bwMode="auto">
          <a:xfrm>
            <a:off x="755650" y="496192"/>
            <a:ext cx="4224338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主存的校验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4451" name="Rectangle 8"/>
          <p:cNvSpPr>
            <a:spLocks noChangeArrowheads="1"/>
          </p:cNvSpPr>
          <p:nvPr/>
        </p:nvSpPr>
        <p:spPr bwMode="auto">
          <a:xfrm>
            <a:off x="935038" y="1013833"/>
            <a:ext cx="49672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错误检验与校正（ECC） 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4452" name="Rectangle 3"/>
          <p:cNvSpPr>
            <a:spLocks noChangeArrowheads="1"/>
          </p:cNvSpPr>
          <p:nvPr/>
        </p:nvSpPr>
        <p:spPr bwMode="auto">
          <a:xfrm>
            <a:off x="755650" y="1592263"/>
            <a:ext cx="7993063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主存用一组附加数据位来存储 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校验和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。产生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码所需的位数取决于系统所用的二进制字长。从主存中读取数据时，将取到的实际数据与其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码比较。如果匹配，则数据正确；否则，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码能够将出错的一位（或几位）鉴别出来，然后改正错误，再将数据传给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55650" y="3897313"/>
            <a:ext cx="8101013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不仅能</a:t>
            </a:r>
            <a:r>
              <a:rPr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检测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错误，还能在不打扰计算机工作的情况下</a:t>
            </a:r>
            <a:r>
              <a:rPr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修正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错误。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4567" name="Text Box 7"/>
          <p:cNvSpPr txBox="1">
            <a:spLocks noChangeArrowheads="1"/>
          </p:cNvSpPr>
          <p:nvPr/>
        </p:nvSpPr>
        <p:spPr bwMode="auto">
          <a:xfrm>
            <a:off x="755650" y="5157788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    现代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机中主存的容错能力被分为无奇偶校验、奇偶校验和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ECC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三级。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456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"/>
          <p:cNvSpPr>
            <a:spLocks noChangeArrowheads="1"/>
          </p:cNvSpPr>
          <p:nvPr/>
        </p:nvSpPr>
        <p:spPr bwMode="auto">
          <a:xfrm>
            <a:off x="755650" y="496192"/>
            <a:ext cx="56165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5.4.5 PC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系列微机的存储器接口</a:t>
            </a: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755650" y="1592263"/>
            <a:ext cx="7920038" cy="8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如果数据总线为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位，主存按字节编址，总线周期就等于存取周期，一个总线周期可读写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476" name="Rectangle 8"/>
          <p:cNvSpPr>
            <a:spLocks noChangeArrowheads="1"/>
          </p:cNvSpPr>
          <p:nvPr/>
        </p:nvSpPr>
        <p:spPr bwMode="auto">
          <a:xfrm>
            <a:off x="935038" y="1070983"/>
            <a:ext cx="49672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8位存储器接口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92163" y="2803525"/>
            <a:ext cx="7812087" cy="2295524"/>
            <a:chOff x="499" y="1766"/>
            <a:chExt cx="4921" cy="1446"/>
          </a:xfrm>
        </p:grpSpPr>
        <p:sp>
          <p:nvSpPr>
            <p:cNvPr id="105478" name="Rectangle 3"/>
            <p:cNvSpPr>
              <a:spLocks noChangeArrowheads="1"/>
            </p:cNvSpPr>
            <p:nvPr/>
          </p:nvSpPr>
          <p:spPr bwMode="auto">
            <a:xfrm>
              <a:off x="499" y="2094"/>
              <a:ext cx="4921" cy="1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   </a:t>
              </a:r>
              <a:r>
                <a:rPr lang="zh-CN" altLang="zh-CN" dirty="0">
                  <a:latin typeface="黑体" pitchFamily="2" charset="-122"/>
                  <a:ea typeface="黑体" pitchFamily="2" charset="-122"/>
                </a:rPr>
                <a:t>对于16位的微处理器，在一个总线周期内可以传送一个字节数据，也可读写一个从偶地址开始的字（规则字）。如果读写的是非规则字，则需要安排两个总线周期才能实现。 </a:t>
              </a:r>
              <a:endParaRPr lang="en-US" altLang="zh-CN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479" name="Rectangle 8"/>
            <p:cNvSpPr>
              <a:spLocks noChangeArrowheads="1"/>
            </p:cNvSpPr>
            <p:nvPr/>
          </p:nvSpPr>
          <p:spPr bwMode="auto">
            <a:xfrm>
              <a:off x="612" y="1766"/>
              <a:ext cx="312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 anchor="ctr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lang="zh-CN" altLang="en-US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．</a:t>
              </a:r>
              <a:r>
                <a:rPr lang="en-US" altLang="en-US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16位存储器接口 </a:t>
              </a:r>
              <a:endPara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"/>
          <p:cNvSpPr>
            <a:spLocks noChangeArrowheads="1"/>
          </p:cNvSpPr>
          <p:nvPr/>
        </p:nvSpPr>
        <p:spPr bwMode="auto">
          <a:xfrm>
            <a:off x="755650" y="496192"/>
            <a:ext cx="56165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5.4.5 PC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系列微机的存储器接口</a:t>
            </a:r>
          </a:p>
        </p:txBody>
      </p:sp>
      <p:sp>
        <p:nvSpPr>
          <p:cNvPr id="106499" name="Rectangle 8"/>
          <p:cNvSpPr>
            <a:spLocks noChangeArrowheads="1"/>
          </p:cNvSpPr>
          <p:nvPr/>
        </p:nvSpPr>
        <p:spPr bwMode="auto">
          <a:xfrm>
            <a:off x="971550" y="978908"/>
            <a:ext cx="49672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16位存储器接口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06500" name="Object 6"/>
          <p:cNvGraphicFramePr>
            <a:graphicFrameLocks noChangeAspect="1"/>
          </p:cNvGraphicFramePr>
          <p:nvPr/>
        </p:nvGraphicFramePr>
        <p:xfrm>
          <a:off x="61913" y="1628775"/>
          <a:ext cx="5230812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4" name="Visio" r:id="rId3" imgW="3388791" imgH="2256195" progId="Visio.Drawing.6">
                  <p:embed/>
                </p:oleObj>
              </mc:Choice>
              <mc:Fallback>
                <p:oleObj name="Visio" r:id="rId3" imgW="3388791" imgH="2256195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3" y="1628775"/>
                        <a:ext cx="5230812" cy="4464050"/>
                      </a:xfrm>
                      <a:prstGeom prst="rect">
                        <a:avLst/>
                      </a:prstGeom>
                      <a:solidFill>
                        <a:srgbClr val="FFCC00">
                          <a:alpha val="54117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7"/>
          <p:cNvGraphicFramePr>
            <a:graphicFrameLocks noChangeAspect="1"/>
          </p:cNvGraphicFramePr>
          <p:nvPr/>
        </p:nvGraphicFramePr>
        <p:xfrm>
          <a:off x="5292725" y="2809875"/>
          <a:ext cx="3851275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5" name="Photo Editor 照片" r:id="rId5" imgW="2695951" imgH="1190476" progId="MSPhotoEd.3">
                  <p:embed/>
                </p:oleObj>
              </mc:Choice>
              <mc:Fallback>
                <p:oleObj name="Photo Editor 照片" r:id="rId5" imgW="2695951" imgH="119047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809875"/>
                        <a:ext cx="3851275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"/>
          <p:cNvSpPr>
            <a:spLocks noChangeArrowheads="1"/>
          </p:cNvSpPr>
          <p:nvPr/>
        </p:nvSpPr>
        <p:spPr bwMode="auto">
          <a:xfrm>
            <a:off x="755650" y="496192"/>
            <a:ext cx="56165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5.4.5 PC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系列微机的存储器接口</a:t>
            </a:r>
          </a:p>
        </p:txBody>
      </p:sp>
      <p:sp>
        <p:nvSpPr>
          <p:cNvPr id="107523" name="Rectangle 8"/>
          <p:cNvSpPr>
            <a:spLocks noChangeArrowheads="1"/>
          </p:cNvSpPr>
          <p:nvPr/>
        </p:nvSpPr>
        <p:spPr bwMode="auto">
          <a:xfrm>
            <a:off x="971550" y="1036058"/>
            <a:ext cx="49672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32位存储器接口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524" name="Rectangle 3"/>
          <p:cNvSpPr>
            <a:spLocks noChangeArrowheads="1"/>
          </p:cNvSpPr>
          <p:nvPr/>
        </p:nvSpPr>
        <p:spPr bwMode="auto">
          <a:xfrm>
            <a:off x="755650" y="1557338"/>
            <a:ext cx="7920038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80386/80486微处理器的数据总线和地址总线为32位，为与8086等微处理器兼容，要求设计存储器系统时必须满足单字节、双字节和四字节等不同访问。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92163" y="3221038"/>
            <a:ext cx="7812087" cy="1874838"/>
            <a:chOff x="499" y="1766"/>
            <a:chExt cx="4921" cy="1181"/>
          </a:xfrm>
        </p:grpSpPr>
        <p:sp>
          <p:nvSpPr>
            <p:cNvPr id="107526" name="Rectangle 3"/>
            <p:cNvSpPr>
              <a:spLocks noChangeArrowheads="1"/>
            </p:cNvSpPr>
            <p:nvPr/>
          </p:nvSpPr>
          <p:spPr bwMode="auto">
            <a:xfrm>
              <a:off x="499" y="2094"/>
              <a:ext cx="4921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   </a:t>
              </a:r>
              <a:r>
                <a:rPr lang="zh-CN" altLang="zh-CN" dirty="0">
                  <a:latin typeface="黑体" pitchFamily="2" charset="-122"/>
                  <a:ea typeface="黑体" pitchFamily="2" charset="-122"/>
                </a:rPr>
                <a:t>Pentium微处理器的数据总线为64位，地址总线为32位。64位存储器系统由8个存储体组成，每个存储体的能提供8位数据的读写。 </a:t>
              </a:r>
              <a:endParaRPr lang="en-US" altLang="zh-CN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7527" name="Rectangle 8"/>
            <p:cNvSpPr>
              <a:spLocks noChangeArrowheads="1"/>
            </p:cNvSpPr>
            <p:nvPr/>
          </p:nvSpPr>
          <p:spPr bwMode="auto">
            <a:xfrm>
              <a:off x="612" y="1766"/>
              <a:ext cx="312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 anchor="ctr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4</a:t>
              </a:r>
              <a:r>
                <a:rPr lang="zh-CN" altLang="en-US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．</a:t>
              </a:r>
              <a:r>
                <a:rPr lang="en-US" altLang="en-US" dirty="0">
                  <a:solidFill>
                    <a:srgbClr val="990000"/>
                  </a:solidFill>
                  <a:latin typeface="黑体" pitchFamily="2" charset="-122"/>
                  <a:ea typeface="黑体" pitchFamily="2" charset="-122"/>
                </a:rPr>
                <a:t>64位存储器接口 </a:t>
              </a:r>
              <a:endPara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"/>
          <p:cNvSpPr>
            <a:spLocks noChangeArrowheads="1"/>
          </p:cNvSpPr>
          <p:nvPr/>
        </p:nvSpPr>
        <p:spPr bwMode="auto">
          <a:xfrm>
            <a:off x="755650" y="496192"/>
            <a:ext cx="56165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5.4.5 PC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系列微机的存储器接口</a:t>
            </a:r>
          </a:p>
        </p:txBody>
      </p:sp>
      <p:sp>
        <p:nvSpPr>
          <p:cNvPr id="107527" name="Rectangle 8"/>
          <p:cNvSpPr>
            <a:spLocks noChangeArrowheads="1"/>
          </p:cNvSpPr>
          <p:nvPr/>
        </p:nvSpPr>
        <p:spPr bwMode="auto">
          <a:xfrm>
            <a:off x="935037" y="1107758"/>
            <a:ext cx="49672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64位存储器接口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45" y="1523683"/>
            <a:ext cx="7429750" cy="474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6051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9137" y="463380"/>
            <a:ext cx="7967663" cy="62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思考题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：</a:t>
            </a:r>
            <a:endParaRPr lang="en-US" altLang="zh-CN" dirty="0" smtClean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</a:pPr>
            <a:r>
              <a:rPr lang="en-US" altLang="zh-CN" dirty="0" smtClean="0">
                <a:latin typeface="黑体"/>
                <a:ea typeface="黑体"/>
              </a:rPr>
              <a:t>    </a:t>
            </a:r>
            <a:r>
              <a:rPr lang="zh-CN" altLang="en-US" dirty="0">
                <a:latin typeface="黑体"/>
                <a:ea typeface="黑体"/>
              </a:rPr>
              <a:t>用</a:t>
            </a:r>
            <a:r>
              <a:rPr lang="en-US" altLang="zh-CN" dirty="0" smtClean="0">
                <a:latin typeface="黑体"/>
                <a:ea typeface="黑体"/>
              </a:rPr>
              <a:t>32K×8</a:t>
            </a:r>
            <a:r>
              <a:rPr lang="zh-CN" altLang="zh-CN" dirty="0">
                <a:latin typeface="黑体"/>
                <a:ea typeface="黑体"/>
              </a:rPr>
              <a:t>的</a:t>
            </a:r>
            <a:r>
              <a:rPr lang="en-US" altLang="zh-CN" dirty="0">
                <a:latin typeface="黑体"/>
                <a:ea typeface="黑体"/>
              </a:rPr>
              <a:t>SRAM</a:t>
            </a:r>
            <a:r>
              <a:rPr lang="zh-CN" altLang="zh-CN" dirty="0" smtClean="0">
                <a:latin typeface="黑体"/>
                <a:ea typeface="黑体"/>
              </a:rPr>
              <a:t>芯片</a:t>
            </a:r>
            <a:r>
              <a:rPr lang="zh-CN" altLang="en-US" dirty="0" smtClean="0">
                <a:latin typeface="黑体"/>
                <a:ea typeface="黑体"/>
              </a:rPr>
              <a:t>（例如</a:t>
            </a:r>
            <a:r>
              <a:rPr lang="en-US" altLang="zh-CN" dirty="0" smtClean="0">
                <a:latin typeface="黑体"/>
                <a:ea typeface="黑体"/>
              </a:rPr>
              <a:t>IS62LV256</a:t>
            </a:r>
            <a:r>
              <a:rPr lang="zh-CN" altLang="en-US" dirty="0" smtClean="0">
                <a:latin typeface="黑体"/>
                <a:ea typeface="黑体"/>
              </a:rPr>
              <a:t>）组建一个地址从</a:t>
            </a:r>
            <a:r>
              <a:rPr lang="en-US" altLang="zh-CN" dirty="0" smtClean="0">
                <a:latin typeface="黑体"/>
                <a:ea typeface="黑体"/>
              </a:rPr>
              <a:t>20000H</a:t>
            </a:r>
            <a:r>
              <a:rPr lang="zh-CN" altLang="en-US" dirty="0" smtClean="0">
                <a:latin typeface="黑体"/>
                <a:ea typeface="黑体"/>
              </a:rPr>
              <a:t>开始的</a:t>
            </a:r>
            <a:r>
              <a:rPr lang="en-US" altLang="zh-CN" dirty="0" smtClean="0">
                <a:latin typeface="黑体"/>
                <a:ea typeface="黑体"/>
              </a:rPr>
              <a:t>16</a:t>
            </a:r>
            <a:r>
              <a:rPr lang="zh-CN" altLang="en-US" dirty="0" smtClean="0">
                <a:latin typeface="黑体"/>
                <a:ea typeface="黑体"/>
              </a:rPr>
              <a:t>位内存，容量为</a:t>
            </a:r>
            <a:r>
              <a:rPr lang="en-US" altLang="zh-CN" dirty="0" smtClean="0">
                <a:latin typeface="黑体"/>
                <a:ea typeface="黑体"/>
              </a:rPr>
              <a:t>64K×8</a:t>
            </a:r>
            <a:r>
              <a:rPr lang="zh-CN" altLang="en-US" dirty="0" smtClean="0">
                <a:latin typeface="黑体"/>
                <a:ea typeface="黑体"/>
              </a:rPr>
              <a:t>，要求能够按字节或规则字进行读写。</a:t>
            </a:r>
            <a:r>
              <a:rPr lang="en-US" altLang="zh-CN" dirty="0">
                <a:latin typeface="黑体"/>
                <a:ea typeface="黑体"/>
              </a:rPr>
              <a:t>CPU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提供的相关信号如下：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14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A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19—0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地址线，内存按字节编址</a:t>
            </a: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14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D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15--0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数据线</a:t>
            </a: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14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RD  “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读”控制信号，低电平有效</a:t>
            </a: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14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WR  “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写”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控制信号，低电平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有效</a:t>
            </a: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  <a:sym typeface="Symbol" pitchFamily="18" charset="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1369990" y="3569434"/>
            <a:ext cx="42966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1369990" y="3146968"/>
            <a:ext cx="42966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43295"/>
              </p:ext>
            </p:extLst>
          </p:nvPr>
        </p:nvGraphicFramePr>
        <p:xfrm>
          <a:off x="1347956" y="4018474"/>
          <a:ext cx="6876540" cy="251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0819"/>
                <a:gridCol w="4085721"/>
              </a:tblGrid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MEM  BHE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A</a:t>
                      </a:r>
                      <a:r>
                        <a:rPr kumimoji="1" lang="en-US" sz="18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0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操 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作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0 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0    0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indent="0" algn="just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全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字（规则字）传送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0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 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0    1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indent="0" algn="just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在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数据总线高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8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位传送字节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0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 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1    0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indent="0" algn="just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在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数据总线低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8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位传送字节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X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 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1    1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indent="0" algn="just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不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读写内存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7200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1  </a:t>
                      </a:r>
                      <a:r>
                        <a:rPr kumimoji="1" lang="en-US" sz="2200" b="1" kern="1200" dirty="0" smtClean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 </a:t>
                      </a: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X    </a:t>
                      </a:r>
                      <a:r>
                        <a:rPr kumimoji="1" lang="en-US" sz="2200" b="1" kern="1200" dirty="0" err="1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X</a:t>
                      </a:r>
                      <a:endParaRPr kumimoji="1" lang="zh-CN" sz="2200" b="1" kern="1200" dirty="0">
                        <a:solidFill>
                          <a:schemeClr val="tx2"/>
                        </a:solidFill>
                        <a:latin typeface="黑体" pitchFamily="2" charset="-122"/>
                        <a:ea typeface="黑体" pitchFamily="2" charset="-122"/>
                        <a:cs typeface="+mn-cs"/>
                      </a:endParaRPr>
                    </a:p>
                  </a:txBody>
                  <a:tcPr marL="68580" marR="6858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just" rtl="0" fontAlgn="base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</a:pPr>
                      <a:r>
                        <a:rPr kumimoji="1" lang="en-US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 </a:t>
                      </a:r>
                      <a:r>
                        <a:rPr kumimoji="1" lang="zh-CN" sz="2200" b="1" kern="1200" dirty="0">
                          <a:solidFill>
                            <a:schemeClr val="tx2"/>
                          </a:solidFill>
                          <a:latin typeface="黑体" pitchFamily="2" charset="-122"/>
                          <a:ea typeface="黑体" pitchFamily="2" charset="-122"/>
                          <a:cs typeface="+mn-cs"/>
                        </a:rPr>
                        <a:t>不读写内存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 bwMode="auto">
          <a:xfrm>
            <a:off x="1456774" y="4106256"/>
            <a:ext cx="491296" cy="0"/>
          </a:xfrm>
          <a:prstGeom prst="line">
            <a:avLst/>
          </a:prstGeom>
          <a:noFill/>
          <a:ln w="1905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2179017" y="4106256"/>
            <a:ext cx="458166" cy="0"/>
          </a:xfrm>
          <a:prstGeom prst="line">
            <a:avLst/>
          </a:prstGeom>
          <a:noFill/>
          <a:ln w="1905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099899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6"/>
          <p:cNvSpPr>
            <a:spLocks noChangeArrowheads="1"/>
          </p:cNvSpPr>
          <p:nvPr/>
        </p:nvSpPr>
        <p:spPr bwMode="auto">
          <a:xfrm>
            <a:off x="468313" y="404813"/>
            <a:ext cx="8316912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§5.5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提高主存读写速度的技术</a:t>
            </a:r>
          </a:p>
        </p:txBody>
      </p:sp>
      <p:sp>
        <p:nvSpPr>
          <p:cNvPr id="108547" name="Rectangle 11"/>
          <p:cNvSpPr>
            <a:spLocks noChangeArrowheads="1"/>
          </p:cNvSpPr>
          <p:nvPr/>
        </p:nvSpPr>
        <p:spPr bwMode="auto">
          <a:xfrm>
            <a:off x="611188" y="1052513"/>
            <a:ext cx="7993062" cy="155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速度的匹配 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需频繁和主存交换数据，主存速度将直接影响到系统的性能。</a:t>
            </a:r>
          </a:p>
        </p:txBody>
      </p:sp>
      <p:sp>
        <p:nvSpPr>
          <p:cNvPr id="108548" name="Rectangle 11"/>
          <p:cNvSpPr>
            <a:spLocks noChangeArrowheads="1"/>
          </p:cNvSpPr>
          <p:nvPr/>
        </p:nvSpPr>
        <p:spPr bwMode="auto">
          <a:xfrm>
            <a:off x="684213" y="2816225"/>
            <a:ext cx="7993062" cy="155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提高主存速度的途径：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提高存储芯片的数据存取速度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改进存储体系结构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84212" y="442595"/>
            <a:ext cx="7240587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 indent="92075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现代微机系统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中存储系统与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的连接： 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39251" y="1049589"/>
            <a:ext cx="7279106" cy="5254958"/>
            <a:chOff x="1239251" y="1049589"/>
            <a:chExt cx="7279106" cy="5254958"/>
          </a:xfrm>
        </p:grpSpPr>
        <p:pic>
          <p:nvPicPr>
            <p:cNvPr id="1699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251" y="1049589"/>
              <a:ext cx="7279106" cy="5254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6867455" y="2640442"/>
              <a:ext cx="809131" cy="6777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461423" y="4852875"/>
              <a:ext cx="1406031" cy="12788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429032" y="1374367"/>
              <a:ext cx="2719211" cy="1943872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90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ChangeArrowheads="1"/>
          </p:cNvSpPr>
          <p:nvPr/>
        </p:nvSpPr>
        <p:spPr bwMode="auto">
          <a:xfrm>
            <a:off x="576263" y="981075"/>
            <a:ext cx="8172450" cy="114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1.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快速页模式动态随机存储器（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FPM 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 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9571" name="Rectangle 11"/>
          <p:cNvSpPr>
            <a:spLocks noChangeArrowheads="1"/>
          </p:cNvSpPr>
          <p:nvPr/>
        </p:nvSpPr>
        <p:spPr bwMode="auto">
          <a:xfrm>
            <a:off x="576263" y="584200"/>
            <a:ext cx="79914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几种提高主存读写速度的技术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53671" name="Rectangle 7"/>
          <p:cNvSpPr>
            <a:spLocks noChangeArrowheads="1"/>
          </p:cNvSpPr>
          <p:nvPr/>
        </p:nvSpPr>
        <p:spPr bwMode="auto">
          <a:xfrm>
            <a:off x="863600" y="2781300"/>
            <a:ext cx="7777163" cy="1398588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标准的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FPM 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支持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5-3-3-3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的突发模式周期。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内存条主要采用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72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封装，其存取速度一般在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100ns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左右。</a:t>
            </a:r>
            <a:r>
              <a:rPr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09573" name="Rectangle 11"/>
          <p:cNvSpPr>
            <a:spLocks noChangeArrowheads="1"/>
          </p:cNvSpPr>
          <p:nvPr/>
        </p:nvSpPr>
        <p:spPr bwMode="auto">
          <a:xfrm>
            <a:off x="719138" y="1681163"/>
            <a:ext cx="7921625" cy="8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连续读写时可保持行地址不变而只改变列地址，可对给定行的所有数据进行更快的访问。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>
            <a:spLocks noChangeArrowheads="1"/>
          </p:cNvSpPr>
          <p:nvPr/>
        </p:nvSpPr>
        <p:spPr bwMode="auto">
          <a:xfrm>
            <a:off x="611188" y="981075"/>
            <a:ext cx="8137525" cy="5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扩展数据输出（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EDO 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0595" name="Rectangle 11"/>
          <p:cNvSpPr>
            <a:spLocks noChangeArrowheads="1"/>
          </p:cNvSpPr>
          <p:nvPr/>
        </p:nvSpPr>
        <p:spPr bwMode="auto">
          <a:xfrm>
            <a:off x="576263" y="584200"/>
            <a:ext cx="79914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几种提高主存读写速度的技术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1736" name="Rectangle 7"/>
          <p:cNvSpPr>
            <a:spLocks noChangeArrowheads="1"/>
          </p:cNvSpPr>
          <p:nvPr/>
        </p:nvSpPr>
        <p:spPr bwMode="auto">
          <a:xfrm>
            <a:off x="792163" y="3141663"/>
            <a:ext cx="7740650" cy="1800225"/>
          </a:xfrm>
          <a:prstGeom prst="rect">
            <a:avLst/>
          </a:prstGeom>
          <a:noFill/>
          <a:ln w="28575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可获得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5-2-2-2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的突发模式周期，性能与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FPM 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相比改善了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％，而制造成本与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FPM 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相近。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内存条主要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采用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72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形式封装，也有少部分采用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168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封装，存取时间约为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70ns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110597" name="Rectangle 11"/>
          <p:cNvSpPr>
            <a:spLocks noChangeArrowheads="1"/>
          </p:cNvSpPr>
          <p:nvPr/>
        </p:nvSpPr>
        <p:spPr bwMode="auto">
          <a:xfrm>
            <a:off x="719138" y="1681163"/>
            <a:ext cx="7921625" cy="120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采用一种特殊的主存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读出控制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逻辑，不必等待当前的读写周期完成即可启动下一个读写周期，节省了重选地址的时间，提高了读写速度。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ChangeArrowheads="1"/>
          </p:cNvSpPr>
          <p:nvPr/>
        </p:nvSpPr>
        <p:spPr bwMode="auto">
          <a:xfrm>
            <a:off x="611188" y="981075"/>
            <a:ext cx="8137525" cy="5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 同步动态随机存储器（SDRAM）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1619" name="Rectangle 11"/>
          <p:cNvSpPr>
            <a:spLocks noChangeArrowheads="1"/>
          </p:cNvSpPr>
          <p:nvPr/>
        </p:nvSpPr>
        <p:spPr bwMode="auto">
          <a:xfrm>
            <a:off x="576263" y="584200"/>
            <a:ext cx="79914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几种提高主存读写速度的技术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1620" name="Rectangle 11"/>
          <p:cNvSpPr>
            <a:spLocks noChangeArrowheads="1"/>
          </p:cNvSpPr>
          <p:nvPr/>
        </p:nvSpPr>
        <p:spPr bwMode="auto">
          <a:xfrm>
            <a:off x="719138" y="1628775"/>
            <a:ext cx="7921625" cy="120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是一种与主存总线运行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同步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DRAM,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基本原理是将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通过一个相同的时钟锁在一起，使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能够共享一个时钟周期，以相同的速度同步工作。</a:t>
            </a:r>
          </a:p>
        </p:txBody>
      </p:sp>
      <p:sp>
        <p:nvSpPr>
          <p:cNvPr id="111621" name="Rectangle 6"/>
          <p:cNvSpPr>
            <a:spLocks noChangeArrowheads="1"/>
          </p:cNvSpPr>
          <p:nvPr/>
        </p:nvSpPr>
        <p:spPr bwMode="auto">
          <a:xfrm>
            <a:off x="792163" y="3068638"/>
            <a:ext cx="7956550" cy="3151187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在同步脉冲控制下工作，取消了主存等待时间，减少数据传送延迟时间，加快系统速度。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SDRAM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突发模式可达到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5-1-1-1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，比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EDO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快将近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20%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SDRAM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采用新的双存储体结构，内含两个交错的存储矩阵，允许两个主存页面同时打开。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SDRAM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普遍采用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168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封装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，当时的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工作频率已达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100MHz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133MHz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，能与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当时的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同步运行。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ChangeArrowheads="1"/>
          </p:cNvSpPr>
          <p:nvPr/>
        </p:nvSpPr>
        <p:spPr bwMode="auto">
          <a:xfrm>
            <a:off x="611188" y="981075"/>
            <a:ext cx="8137525" cy="5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4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.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双数据传输同步动态随机存储器（DDR SDRAM ）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643" name="Rectangle 11"/>
          <p:cNvSpPr>
            <a:spLocks noChangeArrowheads="1"/>
          </p:cNvSpPr>
          <p:nvPr/>
        </p:nvSpPr>
        <p:spPr bwMode="auto">
          <a:xfrm>
            <a:off x="576263" y="584200"/>
            <a:ext cx="79914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几种提高主存读写速度的技术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644" name="Rectangle 11"/>
          <p:cNvSpPr>
            <a:spLocks noChangeArrowheads="1"/>
          </p:cNvSpPr>
          <p:nvPr/>
        </p:nvSpPr>
        <p:spPr bwMode="auto">
          <a:xfrm>
            <a:off x="647700" y="1628775"/>
            <a:ext cx="8064500" cy="80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不仅能在时钟脉冲的上升沿读出数据，还能在下降沿读出数据，不需要提高时钟频率就能加倍提高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的速度。</a:t>
            </a:r>
          </a:p>
        </p:txBody>
      </p:sp>
      <p:sp>
        <p:nvSpPr>
          <p:cNvPr id="112645" name="Rectangle 11"/>
          <p:cNvSpPr>
            <a:spLocks noChangeArrowheads="1"/>
          </p:cNvSpPr>
          <p:nvPr/>
        </p:nvSpPr>
        <p:spPr bwMode="auto">
          <a:xfrm>
            <a:off x="719138" y="3068638"/>
            <a:ext cx="7956550" cy="1939925"/>
          </a:xfrm>
          <a:prstGeom prst="rect">
            <a:avLst/>
          </a:prstGeom>
          <a:noFill/>
          <a:ln w="28575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DDR2: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每次读写数据的位数是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DDR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工作电压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1.8V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DDR3: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每次读写数据的位数是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DDR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倍。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1.8V/1.5V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如：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DDR3 800/1066/1333/1600</a:t>
            </a:r>
          </a:p>
          <a:p>
            <a:pPr marL="355600" indent="-355600" algn="just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核心频率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100/133/166/200MHz     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ChangeArrowheads="1"/>
          </p:cNvSpPr>
          <p:nvPr/>
        </p:nvSpPr>
        <p:spPr bwMode="auto">
          <a:xfrm>
            <a:off x="611188" y="981075"/>
            <a:ext cx="8137525" cy="5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5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. Rambus DRAM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3667" name="Rectangle 11"/>
          <p:cNvSpPr>
            <a:spLocks noChangeArrowheads="1"/>
          </p:cNvSpPr>
          <p:nvPr/>
        </p:nvSpPr>
        <p:spPr bwMode="auto">
          <a:xfrm>
            <a:off x="576263" y="584200"/>
            <a:ext cx="79914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5.5.2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几种提高主存读写速度的技术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56745" name="Rectangle 9"/>
          <p:cNvSpPr>
            <a:spLocks noChangeArrowheads="1"/>
          </p:cNvSpPr>
          <p:nvPr/>
        </p:nvSpPr>
        <p:spPr bwMode="auto">
          <a:xfrm>
            <a:off x="827088" y="2628900"/>
            <a:ext cx="7985125" cy="2347913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355600" indent="-355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引入了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RISC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技术，依靠其极高的工作频率，通过减少每个周期的数据量来简化操作。 </a:t>
            </a:r>
          </a:p>
          <a:p>
            <a:pPr marL="355600" indent="-355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Rambus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结构的带宽视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Rambus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通路的个数而定</a:t>
            </a:r>
            <a:r>
              <a:rPr lang="zh-CN" altLang="en-US" i="1" dirty="0">
                <a:latin typeface="黑体" pitchFamily="2" charset="-122"/>
                <a:ea typeface="黑体" pitchFamily="2" charset="-122"/>
              </a:rPr>
              <a:t>。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355600" indent="-355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采用全新设计，需要用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插槽与芯片组配合。</a:t>
            </a:r>
          </a:p>
          <a:p>
            <a:pPr marL="355600" indent="-355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行地址与列地址的寻址总线是各自分离的独立总线。</a:t>
            </a:r>
            <a:r>
              <a:rPr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13669" name="Rectangle 11"/>
          <p:cNvSpPr>
            <a:spLocks noChangeArrowheads="1"/>
          </p:cNvSpPr>
          <p:nvPr/>
        </p:nvSpPr>
        <p:spPr bwMode="auto">
          <a:xfrm>
            <a:off x="719138" y="1628775"/>
            <a:ext cx="7993062" cy="80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是一种窄通道系统，一次只传输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16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位数据，速度较宽通道系统快的多。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ChangeArrowheads="1"/>
          </p:cNvSpPr>
          <p:nvPr/>
        </p:nvSpPr>
        <p:spPr bwMode="auto">
          <a:xfrm>
            <a:off x="0" y="450850"/>
            <a:ext cx="9144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§5.6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并行存储器和相联存储器</a:t>
            </a:r>
          </a:p>
        </p:txBody>
      </p:sp>
      <p:sp>
        <p:nvSpPr>
          <p:cNvPr id="114691" name="Rectangle 4"/>
          <p:cNvSpPr>
            <a:spLocks noChangeArrowheads="1"/>
          </p:cNvSpPr>
          <p:nvPr/>
        </p:nvSpPr>
        <p:spPr bwMode="auto">
          <a:xfrm>
            <a:off x="1116013" y="1125538"/>
            <a:ext cx="7380287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从存储结构方面来提高内存速度。</a:t>
            </a:r>
          </a:p>
        </p:txBody>
      </p:sp>
      <p:graphicFrame>
        <p:nvGraphicFramePr>
          <p:cNvPr id="114692" name="Object 5"/>
          <p:cNvGraphicFramePr>
            <a:graphicFrameLocks noChangeAspect="1"/>
          </p:cNvGraphicFramePr>
          <p:nvPr/>
        </p:nvGraphicFramePr>
        <p:xfrm>
          <a:off x="647700" y="2373313"/>
          <a:ext cx="4681538" cy="416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6" name="Visio" r:id="rId3" imgW="2027876" imgH="2183088" progId="Visio.Drawing.6">
                  <p:embed/>
                </p:oleObj>
              </mc:Choice>
              <mc:Fallback>
                <p:oleObj name="Visio" r:id="rId3" imgW="2027876" imgH="2183088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2373313"/>
                        <a:ext cx="4681538" cy="4167187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294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Rectangle 6"/>
          <p:cNvSpPr>
            <a:spLocks noChangeArrowheads="1"/>
          </p:cNvSpPr>
          <p:nvPr/>
        </p:nvSpPr>
        <p:spPr bwMode="auto">
          <a:xfrm>
            <a:off x="647700" y="1727200"/>
            <a:ext cx="4932363" cy="47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5.6.1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单体多字同时访问方式</a:t>
            </a:r>
          </a:p>
        </p:txBody>
      </p:sp>
      <p:sp>
        <p:nvSpPr>
          <p:cNvPr id="114694" name="Rectangle 5"/>
          <p:cNvSpPr>
            <a:spLocks noChangeArrowheads="1"/>
          </p:cNvSpPr>
          <p:nvPr/>
        </p:nvSpPr>
        <p:spPr bwMode="auto">
          <a:xfrm>
            <a:off x="5581650" y="2097088"/>
            <a:ext cx="3130550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单体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指只有一套地址寄存器和地址译码器</a:t>
            </a:r>
            <a:r>
              <a:rPr kumimoji="0"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;</a:t>
            </a:r>
          </a:p>
          <a:p>
            <a:pPr algn="just"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多字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指有多个容量相同的存储模块。即多个并行工作的存储器</a:t>
            </a:r>
            <a:r>
              <a:rPr kumimoji="0"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共用一套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地址寄存器和地址译码电路，按同一地址并行地访问各自对应的单元。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4"/>
          <p:cNvSpPr>
            <a:spLocks noChangeArrowheads="1"/>
          </p:cNvSpPr>
          <p:nvPr/>
        </p:nvSpPr>
        <p:spPr bwMode="auto">
          <a:xfrm>
            <a:off x="755650" y="610492"/>
            <a:ext cx="838835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5.6.2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多体单字交叉访问方式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755650" y="1341438"/>
          <a:ext cx="518477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8" r:id="rId3" imgW="2886040" imgH="2116729" progId="Visio.Drawing.6">
                  <p:embed/>
                </p:oleObj>
              </mc:Choice>
              <mc:Fallback>
                <p:oleObj r:id="rId3" imgW="2886040" imgH="2116729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5184775" cy="42481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Rectangle 7"/>
          <p:cNvSpPr>
            <a:spLocks noChangeArrowheads="1"/>
          </p:cNvSpPr>
          <p:nvPr/>
        </p:nvSpPr>
        <p:spPr bwMode="auto">
          <a:xfrm>
            <a:off x="6372225" y="1304925"/>
            <a:ext cx="2303463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多体单字：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指存储体内有多个容量相同的存储模块，且各存储体有自己独立的地址寄存器、译码电路和数据寄存器，任何时间允许对多个存储体独立访问。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51" name="Group 27"/>
          <p:cNvGraphicFramePr>
            <a:graphicFrameLocks noGrp="1"/>
          </p:cNvGraphicFramePr>
          <p:nvPr/>
        </p:nvGraphicFramePr>
        <p:xfrm>
          <a:off x="755650" y="1847850"/>
          <a:ext cx="5148263" cy="2484438"/>
        </p:xfrm>
        <a:graphic>
          <a:graphicData uri="http://schemas.openxmlformats.org/drawingml/2006/table">
            <a:tbl>
              <a:tblPr/>
              <a:tblGrid>
                <a:gridCol w="1057275"/>
                <a:gridCol w="4090988"/>
              </a:tblGrid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模块号</a:t>
                      </a:r>
                      <a:endParaRPr kumimoji="1" lang="zh-CN" alt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地址编址序列</a:t>
                      </a:r>
                      <a:endParaRPr kumimoji="1" lang="zh-CN" alt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M0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8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12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4i+0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M1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5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13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4i+1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M2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4i+2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M3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4i+3</a:t>
                      </a:r>
                      <a:r>
                        <a:rPr kumimoji="1" lang="zh-CN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宋体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sp>
        <p:nvSpPr>
          <p:cNvPr id="116758" name="Rectangle 69"/>
          <p:cNvSpPr>
            <a:spLocks noChangeArrowheads="1"/>
          </p:cNvSpPr>
          <p:nvPr/>
        </p:nvSpPr>
        <p:spPr bwMode="auto">
          <a:xfrm>
            <a:off x="468313" y="1125538"/>
            <a:ext cx="5867400" cy="47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体为例，其地址编排如下：</a:t>
            </a:r>
          </a:p>
        </p:txBody>
      </p:sp>
      <p:sp>
        <p:nvSpPr>
          <p:cNvPr id="116759" name="Rectangle 7"/>
          <p:cNvSpPr>
            <a:spLocks noChangeArrowheads="1"/>
          </p:cNvSpPr>
          <p:nvPr/>
        </p:nvSpPr>
        <p:spPr bwMode="auto">
          <a:xfrm>
            <a:off x="6372225" y="1341438"/>
            <a:ext cx="2195513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交叉存取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指各个模块的存储单元的地址是交叉编排。</a:t>
            </a:r>
            <a:endParaRPr kumimoji="0"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835150" y="3429000"/>
            <a:ext cx="3384550" cy="75713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dirty="0">
                <a:solidFill>
                  <a:srgbClr val="FF0000"/>
                </a:solidFill>
                <a:latin typeface="宋体" charset="-122"/>
                <a:ea typeface="黑体" pitchFamily="2" charset="-122"/>
              </a:rPr>
              <a:t>地址高位选块内地址，低位选模块号</a:t>
            </a:r>
          </a:p>
        </p:txBody>
      </p:sp>
      <p:sp>
        <p:nvSpPr>
          <p:cNvPr id="116761" name="Rectangle 24"/>
          <p:cNvSpPr>
            <a:spLocks noChangeArrowheads="1"/>
          </p:cNvSpPr>
          <p:nvPr/>
        </p:nvSpPr>
        <p:spPr bwMode="auto">
          <a:xfrm>
            <a:off x="755650" y="610492"/>
            <a:ext cx="838835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5.6.2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多体单字交叉访问方式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4"/>
          <p:cNvSpPr>
            <a:spLocks noChangeArrowheads="1"/>
          </p:cNvSpPr>
          <p:nvPr/>
        </p:nvSpPr>
        <p:spPr bwMode="auto">
          <a:xfrm>
            <a:off x="755650" y="610492"/>
            <a:ext cx="838835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5.6.2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多体单字交叉访问方式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763" name="Rectangle 7"/>
          <p:cNvSpPr>
            <a:spLocks noChangeArrowheads="1"/>
          </p:cNvSpPr>
          <p:nvPr/>
        </p:nvSpPr>
        <p:spPr bwMode="auto">
          <a:xfrm>
            <a:off x="647700" y="1196975"/>
            <a:ext cx="8061325" cy="82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分时控制：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通常在一个存储器周期</a:t>
            </a:r>
            <a:r>
              <a:rPr kumimoji="0" lang="en-US" altLang="zh-CN" i="1" dirty="0">
                <a:latin typeface="黑体" pitchFamily="2" charset="-122"/>
                <a:ea typeface="黑体" pitchFamily="2" charset="-122"/>
              </a:rPr>
              <a:t>T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内，</a:t>
            </a:r>
            <a:r>
              <a:rPr kumimoji="0" lang="en-US" altLang="zh-CN" i="1" dirty="0"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个存储体必须分时启动，则各个存储体的启动间隔为</a:t>
            </a:r>
            <a:r>
              <a:rPr kumimoji="0" lang="en-US" altLang="zh-CN" i="1" dirty="0">
                <a:latin typeface="黑体" pitchFamily="2" charset="-122"/>
                <a:ea typeface="黑体" pitchFamily="2" charset="-122"/>
              </a:rPr>
              <a:t>t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= </a:t>
            </a:r>
            <a:r>
              <a:rPr kumimoji="0" lang="en-US" altLang="zh-CN" i="1" dirty="0">
                <a:latin typeface="黑体" pitchFamily="2" charset="-122"/>
                <a:ea typeface="黑体" pitchFamily="2" charset="-122"/>
              </a:rPr>
              <a:t>T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kumimoji="0" lang="en-US" altLang="zh-CN" i="1" dirty="0">
                <a:latin typeface="黑体" pitchFamily="2" charset="-122"/>
                <a:ea typeface="黑体" pitchFamily="2" charset="-122"/>
              </a:rPr>
              <a:t>n</a:t>
            </a:r>
          </a:p>
        </p:txBody>
      </p:sp>
      <p:grpSp>
        <p:nvGrpSpPr>
          <p:cNvPr id="117764" name="组合 120"/>
          <p:cNvGrpSpPr>
            <a:grpSpLocks/>
          </p:cNvGrpSpPr>
          <p:nvPr/>
        </p:nvGrpSpPr>
        <p:grpSpPr bwMode="auto">
          <a:xfrm>
            <a:off x="1052513" y="2384425"/>
            <a:ext cx="7480300" cy="3492500"/>
            <a:chOff x="607217" y="2357430"/>
            <a:chExt cx="7879309" cy="4191000"/>
          </a:xfrm>
        </p:grpSpPr>
        <p:sp>
          <p:nvSpPr>
            <p:cNvPr id="117765" name="Line 3"/>
            <p:cNvSpPr>
              <a:spLocks noChangeShapeType="1"/>
            </p:cNvSpPr>
            <p:nvPr/>
          </p:nvSpPr>
          <p:spPr bwMode="auto">
            <a:xfrm>
              <a:off x="33430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66" name="Line 4"/>
            <p:cNvSpPr>
              <a:spLocks noChangeShapeType="1"/>
            </p:cNvSpPr>
            <p:nvPr/>
          </p:nvSpPr>
          <p:spPr bwMode="auto">
            <a:xfrm>
              <a:off x="59338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67" name="Line 6"/>
            <p:cNvSpPr>
              <a:spLocks noChangeShapeType="1"/>
            </p:cNvSpPr>
            <p:nvPr/>
          </p:nvSpPr>
          <p:spPr bwMode="auto">
            <a:xfrm>
              <a:off x="39907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68" name="Line 7"/>
            <p:cNvSpPr>
              <a:spLocks noChangeShapeType="1"/>
            </p:cNvSpPr>
            <p:nvPr/>
          </p:nvSpPr>
          <p:spPr bwMode="auto">
            <a:xfrm>
              <a:off x="65815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69" name="Line 9"/>
            <p:cNvSpPr>
              <a:spLocks noChangeShapeType="1"/>
            </p:cNvSpPr>
            <p:nvPr/>
          </p:nvSpPr>
          <p:spPr bwMode="auto">
            <a:xfrm>
              <a:off x="46384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0" name="Line 10"/>
            <p:cNvSpPr>
              <a:spLocks noChangeShapeType="1"/>
            </p:cNvSpPr>
            <p:nvPr/>
          </p:nvSpPr>
          <p:spPr bwMode="auto">
            <a:xfrm>
              <a:off x="7229226" y="3043230"/>
              <a:ext cx="0" cy="350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1" name="Line 12"/>
            <p:cNvSpPr>
              <a:spLocks noChangeShapeType="1"/>
            </p:cNvSpPr>
            <p:nvPr/>
          </p:nvSpPr>
          <p:spPr bwMode="auto">
            <a:xfrm>
              <a:off x="2695326" y="3271830"/>
              <a:ext cx="0" cy="327183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2" name="Line 13"/>
            <p:cNvSpPr>
              <a:spLocks noChangeShapeType="1"/>
            </p:cNvSpPr>
            <p:nvPr/>
          </p:nvSpPr>
          <p:spPr bwMode="auto">
            <a:xfrm>
              <a:off x="5286126" y="3271830"/>
              <a:ext cx="0" cy="327183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3" name="Line 14"/>
            <p:cNvSpPr>
              <a:spLocks noChangeShapeType="1"/>
            </p:cNvSpPr>
            <p:nvPr/>
          </p:nvSpPr>
          <p:spPr bwMode="auto">
            <a:xfrm>
              <a:off x="7876926" y="3271830"/>
              <a:ext cx="0" cy="327183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4" name="Text Box 18"/>
            <p:cNvSpPr txBox="1">
              <a:spLocks noChangeArrowheads="1"/>
            </p:cNvSpPr>
            <p:nvPr/>
          </p:nvSpPr>
          <p:spPr bwMode="auto">
            <a:xfrm>
              <a:off x="1125593" y="2911785"/>
              <a:ext cx="678904" cy="40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时间</a:t>
              </a:r>
            </a:p>
          </p:txBody>
        </p:sp>
        <p:sp>
          <p:nvSpPr>
            <p:cNvPr id="117775" name="Line 19"/>
            <p:cNvSpPr>
              <a:spLocks noChangeShapeType="1"/>
            </p:cNvSpPr>
            <p:nvPr/>
          </p:nvSpPr>
          <p:spPr bwMode="auto">
            <a:xfrm>
              <a:off x="2390526" y="3271835"/>
              <a:ext cx="6096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6" name="Freeform 20"/>
            <p:cNvSpPr>
              <a:spLocks/>
            </p:cNvSpPr>
            <p:nvPr/>
          </p:nvSpPr>
          <p:spPr bwMode="auto">
            <a:xfrm>
              <a:off x="2390526" y="4422768"/>
              <a:ext cx="6091238" cy="492125"/>
            </a:xfrm>
            <a:custGeom>
              <a:avLst/>
              <a:gdLst>
                <a:gd name="T0" fmla="*/ 0 w 3837"/>
                <a:gd name="T1" fmla="*/ 2147483647 h 310"/>
                <a:gd name="T2" fmla="*/ 2147483647 w 3837"/>
                <a:gd name="T3" fmla="*/ 2147483647 h 310"/>
                <a:gd name="T4" fmla="*/ 2147483647 w 3837"/>
                <a:gd name="T5" fmla="*/ 2147483647 h 310"/>
                <a:gd name="T6" fmla="*/ 2147483647 w 3837"/>
                <a:gd name="T7" fmla="*/ 2147483647 h 310"/>
                <a:gd name="T8" fmla="*/ 2147483647 w 3837"/>
                <a:gd name="T9" fmla="*/ 2147483647 h 310"/>
                <a:gd name="T10" fmla="*/ 2147483647 w 3837"/>
                <a:gd name="T11" fmla="*/ 2147483647 h 310"/>
                <a:gd name="T12" fmla="*/ 2147483647 w 3837"/>
                <a:gd name="T13" fmla="*/ 2147483647 h 310"/>
                <a:gd name="T14" fmla="*/ 2147483647 w 3837"/>
                <a:gd name="T15" fmla="*/ 2147483647 h 310"/>
                <a:gd name="T16" fmla="*/ 2147483647 w 3837"/>
                <a:gd name="T17" fmla="*/ 2147483647 h 310"/>
                <a:gd name="T18" fmla="*/ 2147483647 w 3837"/>
                <a:gd name="T19" fmla="*/ 0 h 310"/>
                <a:gd name="T20" fmla="*/ 2147483647 w 3837"/>
                <a:gd name="T21" fmla="*/ 2147483647 h 3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37"/>
                <a:gd name="T34" fmla="*/ 0 h 310"/>
                <a:gd name="T35" fmla="*/ 3837 w 3837"/>
                <a:gd name="T36" fmla="*/ 310 h 3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37" h="310">
                  <a:moveTo>
                    <a:pt x="0" y="1"/>
                  </a:moveTo>
                  <a:lnTo>
                    <a:pt x="599" y="1"/>
                  </a:lnTo>
                  <a:lnTo>
                    <a:pt x="600" y="310"/>
                  </a:lnTo>
                  <a:lnTo>
                    <a:pt x="750" y="310"/>
                  </a:lnTo>
                  <a:lnTo>
                    <a:pt x="750" y="6"/>
                  </a:lnTo>
                  <a:lnTo>
                    <a:pt x="2231" y="4"/>
                  </a:lnTo>
                  <a:lnTo>
                    <a:pt x="2231" y="310"/>
                  </a:lnTo>
                  <a:lnTo>
                    <a:pt x="2385" y="310"/>
                  </a:lnTo>
                  <a:lnTo>
                    <a:pt x="2385" y="21"/>
                  </a:lnTo>
                  <a:lnTo>
                    <a:pt x="2385" y="0"/>
                  </a:lnTo>
                  <a:lnTo>
                    <a:pt x="3837" y="1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7" name="Freeform 21"/>
            <p:cNvSpPr>
              <a:spLocks/>
            </p:cNvSpPr>
            <p:nvPr/>
          </p:nvSpPr>
          <p:spPr bwMode="auto">
            <a:xfrm>
              <a:off x="2390526" y="5126030"/>
              <a:ext cx="6086475" cy="485775"/>
            </a:xfrm>
            <a:custGeom>
              <a:avLst/>
              <a:gdLst>
                <a:gd name="T0" fmla="*/ 0 w 3834"/>
                <a:gd name="T1" fmla="*/ 2147483647 h 306"/>
                <a:gd name="T2" fmla="*/ 2147483647 w 3834"/>
                <a:gd name="T3" fmla="*/ 2147483647 h 306"/>
                <a:gd name="T4" fmla="*/ 2147483647 w 3834"/>
                <a:gd name="T5" fmla="*/ 2147483647 h 306"/>
                <a:gd name="T6" fmla="*/ 2147483647 w 3834"/>
                <a:gd name="T7" fmla="*/ 2147483647 h 306"/>
                <a:gd name="T8" fmla="*/ 2147483647 w 3834"/>
                <a:gd name="T9" fmla="*/ 2147483647 h 306"/>
                <a:gd name="T10" fmla="*/ 2147483647 w 3834"/>
                <a:gd name="T11" fmla="*/ 2147483647 h 306"/>
                <a:gd name="T12" fmla="*/ 2147483647 w 3834"/>
                <a:gd name="T13" fmla="*/ 2147483647 h 306"/>
                <a:gd name="T14" fmla="*/ 2147483647 w 3834"/>
                <a:gd name="T15" fmla="*/ 2147483647 h 306"/>
                <a:gd name="T16" fmla="*/ 2147483647 w 3834"/>
                <a:gd name="T17" fmla="*/ 2147483647 h 306"/>
                <a:gd name="T18" fmla="*/ 2147483647 w 3834"/>
                <a:gd name="T19" fmla="*/ 0 h 306"/>
                <a:gd name="T20" fmla="*/ 2147483647 w 3834"/>
                <a:gd name="T21" fmla="*/ 2147483647 h 3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34"/>
                <a:gd name="T34" fmla="*/ 0 h 306"/>
                <a:gd name="T35" fmla="*/ 3834 w 3834"/>
                <a:gd name="T36" fmla="*/ 306 h 30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34" h="306">
                  <a:moveTo>
                    <a:pt x="0" y="5"/>
                  </a:moveTo>
                  <a:lnTo>
                    <a:pt x="1008" y="5"/>
                  </a:lnTo>
                  <a:lnTo>
                    <a:pt x="1008" y="305"/>
                  </a:lnTo>
                  <a:lnTo>
                    <a:pt x="1158" y="306"/>
                  </a:lnTo>
                  <a:lnTo>
                    <a:pt x="1158" y="6"/>
                  </a:lnTo>
                  <a:lnTo>
                    <a:pt x="2637" y="5"/>
                  </a:lnTo>
                  <a:lnTo>
                    <a:pt x="2640" y="305"/>
                  </a:lnTo>
                  <a:lnTo>
                    <a:pt x="2790" y="306"/>
                  </a:lnTo>
                  <a:lnTo>
                    <a:pt x="2790" y="23"/>
                  </a:lnTo>
                  <a:lnTo>
                    <a:pt x="2793" y="0"/>
                  </a:lnTo>
                  <a:lnTo>
                    <a:pt x="3834" y="5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8" name="Freeform 22"/>
            <p:cNvSpPr>
              <a:spLocks/>
            </p:cNvSpPr>
            <p:nvPr/>
          </p:nvSpPr>
          <p:spPr bwMode="auto">
            <a:xfrm>
              <a:off x="2381001" y="5824530"/>
              <a:ext cx="6105525" cy="500063"/>
            </a:xfrm>
            <a:custGeom>
              <a:avLst/>
              <a:gdLst>
                <a:gd name="T0" fmla="*/ 0 w 3846"/>
                <a:gd name="T1" fmla="*/ 2147483647 h 315"/>
                <a:gd name="T2" fmla="*/ 2147483647 w 3846"/>
                <a:gd name="T3" fmla="*/ 2147483647 h 315"/>
                <a:gd name="T4" fmla="*/ 2147483647 w 3846"/>
                <a:gd name="T5" fmla="*/ 2147483647 h 315"/>
                <a:gd name="T6" fmla="*/ 2147483647 w 3846"/>
                <a:gd name="T7" fmla="*/ 2147483647 h 315"/>
                <a:gd name="T8" fmla="*/ 2147483647 w 3846"/>
                <a:gd name="T9" fmla="*/ 2147483647 h 315"/>
                <a:gd name="T10" fmla="*/ 2147483647 w 3846"/>
                <a:gd name="T11" fmla="*/ 2147483647 h 315"/>
                <a:gd name="T12" fmla="*/ 2147483647 w 3846"/>
                <a:gd name="T13" fmla="*/ 2147483647 h 315"/>
                <a:gd name="T14" fmla="*/ 2147483647 w 3846"/>
                <a:gd name="T15" fmla="*/ 2147483647 h 315"/>
                <a:gd name="T16" fmla="*/ 2147483647 w 3846"/>
                <a:gd name="T17" fmla="*/ 0 h 315"/>
                <a:gd name="T18" fmla="*/ 2147483647 w 3846"/>
                <a:gd name="T19" fmla="*/ 2147483647 h 315"/>
                <a:gd name="T20" fmla="*/ 2147483647 w 3846"/>
                <a:gd name="T21" fmla="*/ 2147483647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46"/>
                <a:gd name="T34" fmla="*/ 0 h 315"/>
                <a:gd name="T35" fmla="*/ 3846 w 3846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46" h="315">
                  <a:moveTo>
                    <a:pt x="0" y="3"/>
                  </a:moveTo>
                  <a:lnTo>
                    <a:pt x="1422" y="3"/>
                  </a:lnTo>
                  <a:lnTo>
                    <a:pt x="1422" y="315"/>
                  </a:lnTo>
                  <a:lnTo>
                    <a:pt x="1563" y="315"/>
                  </a:lnTo>
                  <a:lnTo>
                    <a:pt x="1563" y="6"/>
                  </a:lnTo>
                  <a:lnTo>
                    <a:pt x="3054" y="3"/>
                  </a:lnTo>
                  <a:lnTo>
                    <a:pt x="3054" y="306"/>
                  </a:lnTo>
                  <a:lnTo>
                    <a:pt x="3198" y="308"/>
                  </a:lnTo>
                  <a:lnTo>
                    <a:pt x="3198" y="0"/>
                  </a:lnTo>
                  <a:lnTo>
                    <a:pt x="3195" y="3"/>
                  </a:lnTo>
                  <a:lnTo>
                    <a:pt x="3846" y="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79" name="Freeform 24"/>
            <p:cNvSpPr>
              <a:spLocks/>
            </p:cNvSpPr>
            <p:nvPr/>
          </p:nvSpPr>
          <p:spPr bwMode="auto">
            <a:xfrm>
              <a:off x="2390526" y="3714743"/>
              <a:ext cx="5486400" cy="495300"/>
            </a:xfrm>
            <a:custGeom>
              <a:avLst/>
              <a:gdLst>
                <a:gd name="T0" fmla="*/ 0 w 3456"/>
                <a:gd name="T1" fmla="*/ 2147483647 h 312"/>
                <a:gd name="T2" fmla="*/ 2147483647 w 3456"/>
                <a:gd name="T3" fmla="*/ 2147483647 h 312"/>
                <a:gd name="T4" fmla="*/ 2147483647 w 3456"/>
                <a:gd name="T5" fmla="*/ 2147483647 h 312"/>
                <a:gd name="T6" fmla="*/ 2147483647 w 3456"/>
                <a:gd name="T7" fmla="*/ 2147483647 h 312"/>
                <a:gd name="T8" fmla="*/ 2147483647 w 3456"/>
                <a:gd name="T9" fmla="*/ 2147483647 h 312"/>
                <a:gd name="T10" fmla="*/ 2147483647 w 3456"/>
                <a:gd name="T11" fmla="*/ 2147483647 h 312"/>
                <a:gd name="T12" fmla="*/ 2147483647 w 3456"/>
                <a:gd name="T13" fmla="*/ 2147483647 h 312"/>
                <a:gd name="T14" fmla="*/ 2147483647 w 3456"/>
                <a:gd name="T15" fmla="*/ 2147483647 h 312"/>
                <a:gd name="T16" fmla="*/ 2147483647 w 3456"/>
                <a:gd name="T17" fmla="*/ 2147483647 h 312"/>
                <a:gd name="T18" fmla="*/ 2147483647 w 3456"/>
                <a:gd name="T19" fmla="*/ 2147483647 h 312"/>
                <a:gd name="T20" fmla="*/ 2147483647 w 3456"/>
                <a:gd name="T21" fmla="*/ 0 h 3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56"/>
                <a:gd name="T34" fmla="*/ 0 h 312"/>
                <a:gd name="T35" fmla="*/ 3456 w 3456"/>
                <a:gd name="T36" fmla="*/ 312 h 3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56" h="312">
                  <a:moveTo>
                    <a:pt x="0" y="6"/>
                  </a:moveTo>
                  <a:lnTo>
                    <a:pt x="192" y="6"/>
                  </a:lnTo>
                  <a:lnTo>
                    <a:pt x="192" y="306"/>
                  </a:lnTo>
                  <a:lnTo>
                    <a:pt x="336" y="309"/>
                  </a:lnTo>
                  <a:lnTo>
                    <a:pt x="336" y="9"/>
                  </a:lnTo>
                  <a:lnTo>
                    <a:pt x="1824" y="9"/>
                  </a:lnTo>
                  <a:lnTo>
                    <a:pt x="1824" y="312"/>
                  </a:lnTo>
                  <a:lnTo>
                    <a:pt x="1968" y="309"/>
                  </a:lnTo>
                  <a:lnTo>
                    <a:pt x="1971" y="24"/>
                  </a:lnTo>
                  <a:lnTo>
                    <a:pt x="1971" y="3"/>
                  </a:lnTo>
                  <a:lnTo>
                    <a:pt x="3456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0" name="Freeform 25"/>
            <p:cNvSpPr>
              <a:spLocks/>
            </p:cNvSpPr>
            <p:nvPr/>
          </p:nvSpPr>
          <p:spPr bwMode="auto">
            <a:xfrm>
              <a:off x="7876926" y="3709980"/>
              <a:ext cx="609600" cy="485775"/>
            </a:xfrm>
            <a:custGeom>
              <a:avLst/>
              <a:gdLst>
                <a:gd name="T0" fmla="*/ 0 w 384"/>
                <a:gd name="T1" fmla="*/ 0 h 306"/>
                <a:gd name="T2" fmla="*/ 0 w 384"/>
                <a:gd name="T3" fmla="*/ 2147483647 h 306"/>
                <a:gd name="T4" fmla="*/ 2147483647 w 384"/>
                <a:gd name="T5" fmla="*/ 2147483647 h 306"/>
                <a:gd name="T6" fmla="*/ 2147483647 w 384"/>
                <a:gd name="T7" fmla="*/ 2147483647 h 306"/>
                <a:gd name="T8" fmla="*/ 2147483647 w 384"/>
                <a:gd name="T9" fmla="*/ 2147483647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306"/>
                <a:gd name="T17" fmla="*/ 384 w 38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306">
                  <a:moveTo>
                    <a:pt x="0" y="0"/>
                  </a:moveTo>
                  <a:lnTo>
                    <a:pt x="0" y="306"/>
                  </a:lnTo>
                  <a:lnTo>
                    <a:pt x="144" y="306"/>
                  </a:lnTo>
                  <a:lnTo>
                    <a:pt x="144" y="6"/>
                  </a:lnTo>
                  <a:lnTo>
                    <a:pt x="384" y="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1" name="Text Box 27"/>
            <p:cNvSpPr txBox="1">
              <a:spLocks noChangeArrowheads="1"/>
            </p:cNvSpPr>
            <p:nvPr/>
          </p:nvSpPr>
          <p:spPr bwMode="auto">
            <a:xfrm>
              <a:off x="3305072" y="2395530"/>
              <a:ext cx="1562056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单体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访存周期</a:t>
              </a:r>
              <a:r>
                <a:rPr lang="en-US" altLang="zh-CN" sz="1800" i="1" dirty="0">
                  <a:latin typeface="黑体" pitchFamily="2" charset="-122"/>
                  <a:ea typeface="黑体" pitchFamily="2" charset="-122"/>
                </a:rPr>
                <a:t>T</a:t>
              </a:r>
            </a:p>
          </p:txBody>
        </p:sp>
        <p:sp>
          <p:nvSpPr>
            <p:cNvPr id="117782" name="Text Box 28"/>
            <p:cNvSpPr txBox="1">
              <a:spLocks noChangeArrowheads="1"/>
            </p:cNvSpPr>
            <p:nvPr/>
          </p:nvSpPr>
          <p:spPr bwMode="auto">
            <a:xfrm>
              <a:off x="5951502" y="2391720"/>
              <a:ext cx="1285906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单体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访存周期</a:t>
              </a:r>
              <a:r>
                <a:rPr lang="en-US" altLang="zh-CN" sz="1800" i="1" dirty="0">
                  <a:latin typeface="黑体" pitchFamily="2" charset="-122"/>
                  <a:ea typeface="黑体" pitchFamily="2" charset="-122"/>
                </a:rPr>
                <a:t>T</a:t>
              </a:r>
            </a:p>
          </p:txBody>
        </p:sp>
        <p:sp>
          <p:nvSpPr>
            <p:cNvPr id="117783" name="Line 29"/>
            <p:cNvSpPr>
              <a:spLocks noChangeShapeType="1"/>
            </p:cNvSpPr>
            <p:nvPr/>
          </p:nvSpPr>
          <p:spPr bwMode="auto">
            <a:xfrm>
              <a:off x="4676526" y="2586030"/>
              <a:ext cx="60166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4" name="Line 30"/>
            <p:cNvSpPr>
              <a:spLocks noChangeShapeType="1"/>
            </p:cNvSpPr>
            <p:nvPr/>
          </p:nvSpPr>
          <p:spPr bwMode="auto">
            <a:xfrm>
              <a:off x="7275264" y="2586030"/>
              <a:ext cx="60166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5" name="Line 31"/>
            <p:cNvSpPr>
              <a:spLocks noChangeShapeType="1"/>
            </p:cNvSpPr>
            <p:nvPr/>
          </p:nvSpPr>
          <p:spPr bwMode="auto">
            <a:xfrm rot="10800000">
              <a:off x="5286126" y="2586030"/>
              <a:ext cx="60166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6" name="Line 32"/>
            <p:cNvSpPr>
              <a:spLocks noChangeShapeType="1"/>
            </p:cNvSpPr>
            <p:nvPr/>
          </p:nvSpPr>
          <p:spPr bwMode="auto">
            <a:xfrm rot="10800000">
              <a:off x="2703264" y="2586030"/>
              <a:ext cx="60166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7" name="Line 33"/>
            <p:cNvSpPr>
              <a:spLocks noChangeShapeType="1"/>
            </p:cNvSpPr>
            <p:nvPr/>
          </p:nvSpPr>
          <p:spPr bwMode="auto">
            <a:xfrm>
              <a:off x="2695326" y="2357430"/>
              <a:ext cx="0" cy="990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8" name="Line 34"/>
            <p:cNvSpPr>
              <a:spLocks noChangeShapeType="1"/>
            </p:cNvSpPr>
            <p:nvPr/>
          </p:nvSpPr>
          <p:spPr bwMode="auto">
            <a:xfrm>
              <a:off x="5286126" y="2357430"/>
              <a:ext cx="0" cy="990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89" name="Line 35"/>
            <p:cNvSpPr>
              <a:spLocks noChangeShapeType="1"/>
            </p:cNvSpPr>
            <p:nvPr/>
          </p:nvSpPr>
          <p:spPr bwMode="auto">
            <a:xfrm>
              <a:off x="7876926" y="2357430"/>
              <a:ext cx="0" cy="990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7790" name="Text Box 37"/>
            <p:cNvSpPr txBox="1">
              <a:spLocks noChangeArrowheads="1"/>
            </p:cNvSpPr>
            <p:nvPr/>
          </p:nvSpPr>
          <p:spPr bwMode="auto">
            <a:xfrm>
              <a:off x="607217" y="3652830"/>
              <a:ext cx="1650441" cy="40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启动存储体 0</a:t>
              </a:r>
            </a:p>
          </p:txBody>
        </p:sp>
        <p:sp>
          <p:nvSpPr>
            <p:cNvPr id="117791" name="Text Box 38"/>
            <p:cNvSpPr txBox="1">
              <a:spLocks noChangeArrowheads="1"/>
            </p:cNvSpPr>
            <p:nvPr/>
          </p:nvSpPr>
          <p:spPr bwMode="auto">
            <a:xfrm>
              <a:off x="607217" y="4388160"/>
              <a:ext cx="1650441" cy="40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启动存储体 1</a:t>
              </a:r>
            </a:p>
          </p:txBody>
        </p:sp>
        <p:sp>
          <p:nvSpPr>
            <p:cNvPr id="117792" name="Text Box 39"/>
            <p:cNvSpPr txBox="1">
              <a:spLocks noChangeArrowheads="1"/>
            </p:cNvSpPr>
            <p:nvPr/>
          </p:nvSpPr>
          <p:spPr bwMode="auto">
            <a:xfrm>
              <a:off x="607217" y="5125395"/>
              <a:ext cx="1650441" cy="40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启动存储体 2</a:t>
              </a:r>
            </a:p>
          </p:txBody>
        </p:sp>
        <p:sp>
          <p:nvSpPr>
            <p:cNvPr id="117793" name="Text Box 40"/>
            <p:cNvSpPr txBox="1">
              <a:spLocks noChangeArrowheads="1"/>
            </p:cNvSpPr>
            <p:nvPr/>
          </p:nvSpPr>
          <p:spPr bwMode="auto">
            <a:xfrm>
              <a:off x="607217" y="5860725"/>
              <a:ext cx="1650441" cy="40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启动存储体 3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4"/>
          <p:cNvSpPr>
            <a:spLocks noChangeArrowheads="1"/>
          </p:cNvSpPr>
          <p:nvPr/>
        </p:nvSpPr>
        <p:spPr bwMode="auto">
          <a:xfrm>
            <a:off x="719138" y="496192"/>
            <a:ext cx="49688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5.6.3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相联存储器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8787" name="Rectangle 5"/>
          <p:cNvSpPr>
            <a:spLocks noChangeArrowheads="1"/>
          </p:cNvSpPr>
          <p:nvPr/>
        </p:nvSpPr>
        <p:spPr bwMode="auto">
          <a:xfrm>
            <a:off x="971550" y="1035942"/>
            <a:ext cx="817245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根据内容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或部分内容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，查找其地址及与之相关的内容。 </a:t>
            </a:r>
          </a:p>
        </p:txBody>
      </p:sp>
      <p:grpSp>
        <p:nvGrpSpPr>
          <p:cNvPr id="118788" name="Group 6"/>
          <p:cNvGrpSpPr>
            <a:grpSpLocks/>
          </p:cNvGrpSpPr>
          <p:nvPr/>
        </p:nvGrpSpPr>
        <p:grpSpPr bwMode="auto">
          <a:xfrm>
            <a:off x="1187450" y="1520825"/>
            <a:ext cx="6661150" cy="4573588"/>
            <a:chOff x="2363" y="2729"/>
            <a:chExt cx="7080" cy="3713"/>
          </a:xfrm>
        </p:grpSpPr>
        <p:pic>
          <p:nvPicPr>
            <p:cNvPr id="118789" name="Picture 7" descr="tu 2-2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" y="2729"/>
              <a:ext cx="7080" cy="3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8790" name="Group 8"/>
            <p:cNvGrpSpPr>
              <a:grpSpLocks/>
            </p:cNvGrpSpPr>
            <p:nvPr/>
          </p:nvGrpSpPr>
          <p:grpSpPr bwMode="auto">
            <a:xfrm>
              <a:off x="4988" y="4324"/>
              <a:ext cx="2865" cy="435"/>
              <a:chOff x="4320" y="8865"/>
              <a:chExt cx="2865" cy="435"/>
            </a:xfrm>
          </p:grpSpPr>
          <p:sp>
            <p:nvSpPr>
              <p:cNvPr id="118791" name="Rectangle 9"/>
              <p:cNvSpPr>
                <a:spLocks noChangeArrowheads="1"/>
              </p:cNvSpPr>
              <p:nvPr/>
            </p:nvSpPr>
            <p:spPr bwMode="auto">
              <a:xfrm>
                <a:off x="4320" y="8955"/>
                <a:ext cx="2865" cy="3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792" name="Text Box 10"/>
              <p:cNvSpPr txBox="1">
                <a:spLocks noChangeArrowheads="1"/>
              </p:cNvSpPr>
              <p:nvPr/>
            </p:nvSpPr>
            <p:spPr bwMode="auto">
              <a:xfrm>
                <a:off x="4335" y="8925"/>
                <a:ext cx="67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黑体" pitchFamily="2" charset="-122"/>
                    <a:ea typeface="黑体" pitchFamily="2" charset="-122"/>
                  </a:rPr>
                  <a:t>学号</a:t>
                </a:r>
              </a:p>
            </p:txBody>
          </p:sp>
          <p:sp>
            <p:nvSpPr>
              <p:cNvPr id="118793" name="Text Box 11"/>
              <p:cNvSpPr txBox="1">
                <a:spLocks noChangeArrowheads="1"/>
              </p:cNvSpPr>
              <p:nvPr/>
            </p:nvSpPr>
            <p:spPr bwMode="auto">
              <a:xfrm>
                <a:off x="4980" y="8910"/>
                <a:ext cx="67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黑体" pitchFamily="2" charset="-122"/>
                    <a:ea typeface="黑体" pitchFamily="2" charset="-122"/>
                  </a:rPr>
                  <a:t>姓名</a:t>
                </a:r>
              </a:p>
            </p:txBody>
          </p:sp>
          <p:sp>
            <p:nvSpPr>
              <p:cNvPr id="118794" name="Line 12"/>
              <p:cNvSpPr>
                <a:spLocks noChangeShapeType="1"/>
              </p:cNvSpPr>
              <p:nvPr/>
            </p:nvSpPr>
            <p:spPr bwMode="auto">
              <a:xfrm>
                <a:off x="4965" y="8955"/>
                <a:ext cx="0" cy="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795" name="Line 13"/>
              <p:cNvSpPr>
                <a:spLocks noChangeShapeType="1"/>
              </p:cNvSpPr>
              <p:nvPr/>
            </p:nvSpPr>
            <p:spPr bwMode="auto">
              <a:xfrm>
                <a:off x="5625" y="8955"/>
                <a:ext cx="0" cy="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796" name="Text Box 14"/>
              <p:cNvSpPr txBox="1">
                <a:spLocks noChangeArrowheads="1"/>
              </p:cNvSpPr>
              <p:nvPr/>
            </p:nvSpPr>
            <p:spPr bwMode="auto">
              <a:xfrm>
                <a:off x="5880" y="8865"/>
                <a:ext cx="1035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96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黑体" pitchFamily="2" charset="-122"/>
                    <a:ea typeface="黑体" pitchFamily="2" charset="-122"/>
                  </a:rPr>
                  <a:t>......</a:t>
                </a:r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0"/>
          <p:cNvGraphicFramePr>
            <a:graphicFrameLocks noGrp="1" noChangeAspect="1"/>
          </p:cNvGraphicFramePr>
          <p:nvPr>
            <p:ph idx="4294967295"/>
          </p:nvPr>
        </p:nvGraphicFramePr>
        <p:xfrm>
          <a:off x="1835150" y="3178175"/>
          <a:ext cx="525780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0" r:id="rId3" imgW="2323475" imgH="1009338" progId="">
                  <p:embed/>
                </p:oleObj>
              </mc:Choice>
              <mc:Fallback>
                <p:oleObj r:id="rId3" imgW="2323475" imgH="1009338" progId="">
                  <p:embed/>
                  <p:pic>
                    <p:nvPicPr>
                      <p:cNvPr id="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78175"/>
                        <a:ext cx="525780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9"/>
          <p:cNvSpPr>
            <a:spLocks noChangeArrowheads="1"/>
          </p:cNvSpPr>
          <p:nvPr/>
        </p:nvSpPr>
        <p:spPr bwMode="auto">
          <a:xfrm>
            <a:off x="935038" y="1017588"/>
            <a:ext cx="77755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88900"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－主存存储层次（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存储系统）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3316" name="矩形 12"/>
          <p:cNvSpPr>
            <a:spLocks noChangeArrowheads="1"/>
          </p:cNvSpPr>
          <p:nvPr/>
        </p:nvSpPr>
        <p:spPr bwMode="auto">
          <a:xfrm>
            <a:off x="647700" y="512763"/>
            <a:ext cx="6300788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存储器的层次结构</a:t>
            </a:r>
          </a:p>
        </p:txBody>
      </p:sp>
      <p:sp>
        <p:nvSpPr>
          <p:cNvPr id="13317" name="Rectangle 25"/>
          <p:cNvSpPr>
            <a:spLocks noChangeArrowheads="1"/>
          </p:cNvSpPr>
          <p:nvPr/>
        </p:nvSpPr>
        <p:spPr bwMode="auto">
          <a:xfrm>
            <a:off x="935038" y="1593130"/>
            <a:ext cx="78136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200" dirty="0">
                <a:latin typeface="黑体" pitchFamily="2" charset="-122"/>
                <a:ea typeface="宋体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存储系统是为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解决主存速度不足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而提出来的。从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看，速度接近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的速度，容量是主存的容量，每位价格接近于主存的价格。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2163" y="5264150"/>
            <a:ext cx="7920037" cy="873701"/>
          </a:xfrm>
          <a:prstGeom prst="rect">
            <a:avLst/>
          </a:prstGeom>
          <a:solidFill>
            <a:schemeClr val="accent5"/>
          </a:solidFill>
          <a:ln w="9525" algn="ctr">
            <a:noFill/>
            <a:miter lim="800000"/>
            <a:headEnd/>
            <a:tailEnd/>
          </a:ln>
        </p:spPr>
        <p:txBody>
          <a:bodyPr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由于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存储系统全部用硬件来调度，因此它对系统程序员和应用程序员都是透明的。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 descr="tu 2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4"/>
          <a:stretch>
            <a:fillRect/>
          </a:stretch>
        </p:blipFill>
        <p:spPr bwMode="auto">
          <a:xfrm>
            <a:off x="792163" y="333375"/>
            <a:ext cx="72009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0" y="3749675"/>
            <a:ext cx="9144000" cy="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9812" name="Rectangle 8"/>
          <p:cNvSpPr>
            <a:spLocks noChangeArrowheads="1"/>
          </p:cNvSpPr>
          <p:nvPr/>
        </p:nvSpPr>
        <p:spPr bwMode="auto">
          <a:xfrm>
            <a:off x="2271713" y="3957632"/>
            <a:ext cx="5900737" cy="195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① 存储体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baseline="30000" dirty="0">
                <a:latin typeface="黑体" pitchFamily="2" charset="-122"/>
                <a:ea typeface="黑体" pitchFamily="2" charset="-122"/>
              </a:rPr>
              <a:t>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个单元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×N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② 输入检索寄存器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③ 屏蔽寄存器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④ 比较器（与所有单元比较）</a:t>
            </a:r>
          </a:p>
        </p:txBody>
      </p:sp>
      <p:sp>
        <p:nvSpPr>
          <p:cNvPr id="119813" name="Text Box 9"/>
          <p:cNvSpPr txBox="1">
            <a:spLocks noChangeArrowheads="1"/>
          </p:cNvSpPr>
          <p:nvPr/>
        </p:nvSpPr>
        <p:spPr bwMode="auto">
          <a:xfrm>
            <a:off x="1116013" y="3933825"/>
            <a:ext cx="2087562" cy="55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主要包括：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ChangeArrowheads="1"/>
          </p:cNvSpPr>
          <p:nvPr/>
        </p:nvSpPr>
        <p:spPr bwMode="auto">
          <a:xfrm>
            <a:off x="104775" y="3944932"/>
            <a:ext cx="7000634" cy="195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8088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 ⑤ 字匹配寄存器（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位）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 ⑥ 数据寄存器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MDR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         ⑦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地址寄存器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MAR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及地址译码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可用于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和虚拟存储器的辅助硬设备。</a:t>
            </a:r>
          </a:p>
        </p:txBody>
      </p:sp>
      <p:pic>
        <p:nvPicPr>
          <p:cNvPr id="120835" name="Picture 2" descr="tu 2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4"/>
          <a:stretch>
            <a:fillRect/>
          </a:stretch>
        </p:blipFill>
        <p:spPr bwMode="auto">
          <a:xfrm>
            <a:off x="792163" y="333375"/>
            <a:ext cx="72009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Line 3"/>
          <p:cNvSpPr>
            <a:spLocks noChangeShapeType="1"/>
          </p:cNvSpPr>
          <p:nvPr/>
        </p:nvSpPr>
        <p:spPr bwMode="auto">
          <a:xfrm>
            <a:off x="0" y="3749675"/>
            <a:ext cx="9144000" cy="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1116013" y="3933825"/>
            <a:ext cx="2376487" cy="55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主要包括：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8"/>
          <p:cNvSpPr>
            <a:spLocks noChangeArrowheads="1"/>
          </p:cNvSpPr>
          <p:nvPr/>
        </p:nvSpPr>
        <p:spPr bwMode="auto">
          <a:xfrm>
            <a:off x="0" y="54927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§5.7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高速缓冲存储器</a:t>
            </a:r>
            <a:endParaRPr lang="en-US" altLang="zh-CN" sz="260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859" name="Rectangle 9"/>
          <p:cNvSpPr>
            <a:spLocks noChangeArrowheads="1"/>
          </p:cNvSpPr>
          <p:nvPr/>
        </p:nvSpPr>
        <p:spPr bwMode="auto">
          <a:xfrm>
            <a:off x="1258888" y="1151830"/>
            <a:ext cx="745331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高速缓存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(Cache)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保存内存中活跃部分的拷贝。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121860" name="Group 13"/>
          <p:cNvGrpSpPr>
            <a:grpSpLocks/>
          </p:cNvGrpSpPr>
          <p:nvPr/>
        </p:nvGrpSpPr>
        <p:grpSpPr bwMode="auto">
          <a:xfrm>
            <a:off x="1476375" y="2024063"/>
            <a:ext cx="2255838" cy="2495550"/>
            <a:chOff x="2130" y="5082"/>
            <a:chExt cx="2175" cy="2580"/>
          </a:xfrm>
        </p:grpSpPr>
        <p:sp>
          <p:nvSpPr>
            <p:cNvPr id="121862" name="Text Box 14"/>
            <p:cNvSpPr txBox="1">
              <a:spLocks noChangeArrowheads="1"/>
            </p:cNvSpPr>
            <p:nvPr/>
          </p:nvSpPr>
          <p:spPr bwMode="auto">
            <a:xfrm>
              <a:off x="2745" y="5082"/>
              <a:ext cx="1215" cy="435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 dirty="0">
                  <a:latin typeface="黑体" pitchFamily="2" charset="-122"/>
                  <a:ea typeface="黑体" pitchFamily="2" charset="-122"/>
                </a:rPr>
                <a:t>CPU</a:t>
              </a:r>
            </a:p>
          </p:txBody>
        </p:sp>
        <p:sp>
          <p:nvSpPr>
            <p:cNvPr id="121863" name="Text Box 15"/>
            <p:cNvSpPr txBox="1">
              <a:spLocks noChangeArrowheads="1"/>
            </p:cNvSpPr>
            <p:nvPr/>
          </p:nvSpPr>
          <p:spPr bwMode="auto">
            <a:xfrm>
              <a:off x="2146" y="5804"/>
              <a:ext cx="975" cy="39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200" dirty="0">
                  <a:latin typeface="黑体" pitchFamily="2" charset="-122"/>
                  <a:ea typeface="黑体" pitchFamily="2" charset="-122"/>
                </a:rPr>
                <a:t>Cache</a:t>
              </a:r>
            </a:p>
          </p:txBody>
        </p:sp>
        <p:sp>
          <p:nvSpPr>
            <p:cNvPr id="121864" name="Text Box 16"/>
            <p:cNvSpPr txBox="1">
              <a:spLocks noChangeArrowheads="1"/>
            </p:cNvSpPr>
            <p:nvPr/>
          </p:nvSpPr>
          <p:spPr bwMode="auto">
            <a:xfrm>
              <a:off x="2430" y="6507"/>
              <a:ext cx="1605" cy="39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主存储器</a:t>
              </a:r>
            </a:p>
          </p:txBody>
        </p:sp>
        <p:sp>
          <p:nvSpPr>
            <p:cNvPr id="121865" name="Text Box 17"/>
            <p:cNvSpPr txBox="1">
              <a:spLocks noChangeArrowheads="1"/>
            </p:cNvSpPr>
            <p:nvPr/>
          </p:nvSpPr>
          <p:spPr bwMode="auto">
            <a:xfrm>
              <a:off x="2130" y="7272"/>
              <a:ext cx="2175" cy="39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辅助存储器</a:t>
              </a:r>
            </a:p>
          </p:txBody>
        </p:sp>
        <p:sp>
          <p:nvSpPr>
            <p:cNvPr id="121866" name="Line 18"/>
            <p:cNvSpPr>
              <a:spLocks noChangeShapeType="1"/>
            </p:cNvSpPr>
            <p:nvPr/>
          </p:nvSpPr>
          <p:spPr bwMode="auto">
            <a:xfrm>
              <a:off x="3525" y="5520"/>
              <a:ext cx="0" cy="99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1867" name="Line 19"/>
            <p:cNvSpPr>
              <a:spLocks noChangeShapeType="1"/>
            </p:cNvSpPr>
            <p:nvPr/>
          </p:nvSpPr>
          <p:spPr bwMode="auto">
            <a:xfrm>
              <a:off x="3240" y="6900"/>
              <a:ext cx="0" cy="37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1868" name="Line 20"/>
            <p:cNvSpPr>
              <a:spLocks noChangeShapeType="1"/>
            </p:cNvSpPr>
            <p:nvPr/>
          </p:nvSpPr>
          <p:spPr bwMode="auto">
            <a:xfrm>
              <a:off x="2910" y="5490"/>
              <a:ext cx="0" cy="31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1869" name="Line 21"/>
            <p:cNvSpPr>
              <a:spLocks noChangeShapeType="1"/>
            </p:cNvSpPr>
            <p:nvPr/>
          </p:nvSpPr>
          <p:spPr bwMode="auto">
            <a:xfrm>
              <a:off x="2910" y="6195"/>
              <a:ext cx="0" cy="31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aphicFrame>
        <p:nvGraphicFramePr>
          <p:cNvPr id="121861" name="Object 34"/>
          <p:cNvGraphicFramePr>
            <a:graphicFrameLocks noChangeAspect="1"/>
          </p:cNvGraphicFramePr>
          <p:nvPr/>
        </p:nvGraphicFramePr>
        <p:xfrm>
          <a:off x="4284663" y="2492375"/>
          <a:ext cx="4573587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1" r:id="rId3" imgW="2323475" imgH="1009338" progId="">
                  <p:embed/>
                </p:oleObj>
              </mc:Choice>
              <mc:Fallback>
                <p:oleObj r:id="rId3" imgW="2323475" imgH="1009338" progId="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492375"/>
                        <a:ext cx="4573587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4"/>
          <p:cNvSpPr>
            <a:spLocks noChangeArrowheads="1"/>
          </p:cNvSpPr>
          <p:nvPr/>
        </p:nvSpPr>
        <p:spPr bwMode="auto">
          <a:xfrm>
            <a:off x="684213" y="1665033"/>
            <a:ext cx="5327650" cy="88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高速缓存工作原理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．程序的局部性原理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63589" name="Rectangle 5"/>
          <p:cNvSpPr>
            <a:spLocks noChangeArrowheads="1"/>
          </p:cNvSpPr>
          <p:nvPr/>
        </p:nvSpPr>
        <p:spPr bwMode="auto">
          <a:xfrm>
            <a:off x="900113" y="2654214"/>
            <a:ext cx="7596187" cy="35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82800" rIns="72000" bIns="72000" anchor="ctr">
            <a:spAutoFit/>
          </a:bodyPr>
          <a:lstStyle/>
          <a:p>
            <a:pPr algn="just">
              <a:lnSpc>
                <a:spcPct val="130000"/>
              </a:lnSpc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F"/>
              <a:tabLst>
                <a:tab pos="266700" algn="l"/>
              </a:tabLst>
            </a:pPr>
            <a:r>
              <a:rPr kumimoji="0" lang="zh-CN" altLang="en-US" dirty="0">
                <a:solidFill>
                  <a:srgbClr val="00808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时间局部性：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如果一个存储单元被访问，则这个存储单元会再次被访问的概率很高。这是由于循环程序的执行，相应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的程序要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重复访问。</a:t>
            </a:r>
          </a:p>
          <a:p>
            <a:pPr algn="just">
              <a:lnSpc>
                <a:spcPct val="130000"/>
              </a:lnSpc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F"/>
              <a:tabLst>
                <a:tab pos="266700" algn="l"/>
              </a:tabLst>
            </a:pPr>
            <a:r>
              <a:rPr kumimoji="0" lang="zh-CN" altLang="en-US" dirty="0">
                <a:solidFill>
                  <a:srgbClr val="00808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空间局部性：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如果一个存储单元被访问，则这个存储单元及其相邻单元被访问的概率较高。这是由于程序的顺序执行时，一条指令和下一条指令在存储器中的位置是相邻或相近的。 </a:t>
            </a:r>
          </a:p>
        </p:txBody>
      </p:sp>
      <p:sp>
        <p:nvSpPr>
          <p:cNvPr id="122884" name="Rectangle 8"/>
          <p:cNvSpPr>
            <a:spLocks noChangeArrowheads="1"/>
          </p:cNvSpPr>
          <p:nvPr/>
        </p:nvSpPr>
        <p:spPr bwMode="auto">
          <a:xfrm>
            <a:off x="0" y="54927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§5.7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高速缓冲存储器</a:t>
            </a:r>
            <a:endParaRPr lang="en-US" altLang="zh-CN" sz="260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885" name="Rectangle 9"/>
          <p:cNvSpPr>
            <a:spLocks noChangeArrowheads="1"/>
          </p:cNvSpPr>
          <p:nvPr/>
        </p:nvSpPr>
        <p:spPr bwMode="auto">
          <a:xfrm>
            <a:off x="1258888" y="1151830"/>
            <a:ext cx="745331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高速缓存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(Cache)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保存内存中活跃部分的拷贝。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3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3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89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4"/>
          <p:cNvSpPr>
            <a:spLocks noChangeArrowheads="1"/>
          </p:cNvSpPr>
          <p:nvPr/>
        </p:nvSpPr>
        <p:spPr bwMode="auto">
          <a:xfrm>
            <a:off x="684213" y="507745"/>
            <a:ext cx="5327650" cy="88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高速缓存工作原理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的基本结构</a:t>
            </a:r>
          </a:p>
        </p:txBody>
      </p:sp>
      <p:graphicFrame>
        <p:nvGraphicFramePr>
          <p:cNvPr id="123907" name="Object 4"/>
          <p:cNvGraphicFramePr>
            <a:graphicFrameLocks noChangeAspect="1"/>
          </p:cNvGraphicFramePr>
          <p:nvPr/>
        </p:nvGraphicFramePr>
        <p:xfrm>
          <a:off x="1150938" y="1520825"/>
          <a:ext cx="7200900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0" name="Visio" r:id="rId3" imgW="4407790" imgH="3184092" progId="Visio.Drawing.6">
                  <p:embed/>
                </p:oleObj>
              </mc:Choice>
              <mc:Fallback>
                <p:oleObj name="Visio" r:id="rId3" imgW="4407790" imgH="3184092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504" t="3493" r="1973"/>
                      <a:stretch>
                        <a:fillRect/>
                      </a:stretch>
                    </p:blipFill>
                    <p:spPr bwMode="auto">
                      <a:xfrm>
                        <a:off x="1150938" y="1520825"/>
                        <a:ext cx="7200900" cy="48910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6" name="Rectangle 7"/>
          <p:cNvSpPr>
            <a:spLocks noChangeArrowheads="1"/>
          </p:cNvSpPr>
          <p:nvPr/>
        </p:nvSpPr>
        <p:spPr bwMode="auto">
          <a:xfrm>
            <a:off x="5148263" y="1520825"/>
            <a:ext cx="3636962" cy="489585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55600" indent="-355600" algn="just">
              <a:lnSpc>
                <a:spcPct val="120000"/>
              </a:lnSpc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F"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基本术语</a:t>
            </a:r>
          </a:p>
          <a:p>
            <a:pPr marL="355600" indent="-355600" algn="just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命中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(Hit)</a:t>
            </a:r>
            <a:r>
              <a:rPr kumimoji="0" lang="en-US" altLang="zh-CN" dirty="0">
                <a:solidFill>
                  <a:schemeClr val="hlink"/>
                </a:solidFill>
                <a:latin typeface="宋体" charset="-122"/>
                <a:ea typeface="黑体" pitchFamily="2" charset="-122"/>
              </a:rPr>
              <a:t>:</a:t>
            </a:r>
          </a:p>
          <a:p>
            <a:pPr marL="355600" indent="-355600" algn="just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</a:pPr>
            <a:r>
              <a:rPr kumimoji="0" lang="en-US" altLang="zh-CN" dirty="0">
                <a:solidFill>
                  <a:schemeClr val="tx1"/>
                </a:solidFill>
                <a:latin typeface="宋体" charset="-122"/>
                <a:ea typeface="黑体" pitchFamily="2" charset="-122"/>
              </a:rPr>
              <a:t>      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发出访问主存操作请求后，所访问的内容已经位于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中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  <a:p>
            <a:pPr marL="355600" indent="-355600" algn="just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失效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(Miss,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不命中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)</a:t>
            </a:r>
            <a:r>
              <a:rPr kumimoji="0" lang="en-US" altLang="zh-CN" dirty="0">
                <a:solidFill>
                  <a:schemeClr val="hlink"/>
                </a:solidFill>
                <a:latin typeface="宋体" charset="-122"/>
                <a:ea typeface="黑体" pitchFamily="2" charset="-122"/>
              </a:rPr>
              <a:t>:</a:t>
            </a:r>
          </a:p>
          <a:p>
            <a:pPr marL="355600" indent="-355600" algn="just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</a:pPr>
            <a:r>
              <a:rPr kumimoji="0"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    CPU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发出访问主存操作请求后，如要访问的内容不在</a:t>
            </a:r>
            <a:r>
              <a:rPr kumimoji="0"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中，称为不命中。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684213" y="512763"/>
            <a:ext cx="5327650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5.7.2 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的读写操作</a:t>
            </a:r>
          </a:p>
        </p:txBody>
      </p:sp>
      <p:sp>
        <p:nvSpPr>
          <p:cNvPr id="124931" name="Rectangle 7"/>
          <p:cNvSpPr>
            <a:spLocks noChangeArrowheads="1"/>
          </p:cNvSpPr>
          <p:nvPr/>
        </p:nvSpPr>
        <p:spPr bwMode="auto">
          <a:xfrm>
            <a:off x="927100" y="1628775"/>
            <a:ext cx="77851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发出读请求后：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i)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命中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直接对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进行读操作，与主存无关。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ii)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不命中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读主存并把该块信息从主存调入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；若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已满，则须根据某种替换算法，用这个块替换掉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中原来的某块信息。 </a:t>
            </a:r>
          </a:p>
        </p:txBody>
      </p:sp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647700" y="1089025"/>
            <a:ext cx="5327650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 err="1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Cache的读操作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684213" y="512763"/>
            <a:ext cx="5327650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5.7.2 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的读写操作</a:t>
            </a:r>
          </a:p>
        </p:txBody>
      </p:sp>
      <p:sp>
        <p:nvSpPr>
          <p:cNvPr id="125955" name="Rectangle 7"/>
          <p:cNvSpPr>
            <a:spLocks noChangeArrowheads="1"/>
          </p:cNvSpPr>
          <p:nvPr/>
        </p:nvSpPr>
        <p:spPr bwMode="auto">
          <a:xfrm>
            <a:off x="900113" y="2097088"/>
            <a:ext cx="77851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i)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命中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647700" y="1089025"/>
            <a:ext cx="6119813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Cache的写操作与更新策略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957" name="Rectangle 9"/>
          <p:cNvSpPr>
            <a:spLocks noChangeArrowheads="1"/>
          </p:cNvSpPr>
          <p:nvPr/>
        </p:nvSpPr>
        <p:spPr bwMode="auto">
          <a:xfrm>
            <a:off x="1331913" y="2708275"/>
            <a:ext cx="7488237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写直达法：</a:t>
            </a: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写操作时，把数据同时写入主存和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写回法：</a:t>
            </a: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写操作时，只把数据暂时写入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，并用标志将该块注明，等需要将该块替换回到主存时，才写回主存。</a:t>
            </a:r>
          </a:p>
        </p:txBody>
      </p:sp>
      <p:sp>
        <p:nvSpPr>
          <p:cNvPr id="125958" name="Rectangle 7"/>
          <p:cNvSpPr>
            <a:spLocks noChangeArrowheads="1"/>
          </p:cNvSpPr>
          <p:nvPr/>
        </p:nvSpPr>
        <p:spPr bwMode="auto">
          <a:xfrm>
            <a:off x="1358900" y="1557338"/>
            <a:ext cx="77851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写操作存在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与主存中内容是否一致的问题。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4"/>
          <p:cNvSpPr>
            <a:spLocks noChangeArrowheads="1"/>
          </p:cNvSpPr>
          <p:nvPr/>
        </p:nvSpPr>
        <p:spPr bwMode="auto">
          <a:xfrm>
            <a:off x="684213" y="512763"/>
            <a:ext cx="5327650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5.7.2 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的读写操作</a:t>
            </a:r>
          </a:p>
        </p:txBody>
      </p:sp>
      <p:sp>
        <p:nvSpPr>
          <p:cNvPr id="126979" name="Rectangle 7"/>
          <p:cNvSpPr>
            <a:spLocks noChangeArrowheads="1"/>
          </p:cNvSpPr>
          <p:nvPr/>
        </p:nvSpPr>
        <p:spPr bwMode="auto">
          <a:xfrm>
            <a:off x="900113" y="2097088"/>
            <a:ext cx="77851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ii)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不命中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647700" y="1089025"/>
            <a:ext cx="6119813" cy="39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Cache的写操作与更新策略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981" name="Rectangle 9"/>
          <p:cNvSpPr>
            <a:spLocks noChangeArrowheads="1"/>
          </p:cNvSpPr>
          <p:nvPr/>
        </p:nvSpPr>
        <p:spPr bwMode="auto">
          <a:xfrm>
            <a:off x="1331913" y="2708275"/>
            <a:ext cx="7488237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不按写分配法：</a:t>
            </a: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只把要写的信息写入主存。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按写分配法：</a:t>
            </a:r>
          </a:p>
          <a:p>
            <a:pPr marL="444500" indent="-4445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把要写信息写入主存，并把该块从主存中读入Cache。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982" name="Rectangle 7"/>
          <p:cNvSpPr>
            <a:spLocks noChangeArrowheads="1"/>
          </p:cNvSpPr>
          <p:nvPr/>
        </p:nvSpPr>
        <p:spPr bwMode="auto">
          <a:xfrm>
            <a:off x="1358900" y="1557338"/>
            <a:ext cx="77851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写操作存在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与主存中内容是否一致的问题。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0"/>
          <p:cNvSpPr>
            <a:spLocks noChangeArrowheads="1"/>
          </p:cNvSpPr>
          <p:nvPr/>
        </p:nvSpPr>
        <p:spPr bwMode="auto">
          <a:xfrm>
            <a:off x="684213" y="496192"/>
            <a:ext cx="4643437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地址映像和变换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003" name="Rectangle 11"/>
          <p:cNvSpPr>
            <a:spLocks noChangeArrowheads="1"/>
          </p:cNvSpPr>
          <p:nvPr/>
        </p:nvSpPr>
        <p:spPr bwMode="auto">
          <a:xfrm>
            <a:off x="647700" y="2082254"/>
            <a:ext cx="7993063" cy="130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措施：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和主存都被分成若干个大小相等的块，每块由若干个字节组成，主存和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的数据交换是以块为单位，需要考虑二者地址的逻辑关系。</a:t>
            </a:r>
          </a:p>
        </p:txBody>
      </p:sp>
      <p:sp>
        <p:nvSpPr>
          <p:cNvPr id="128004" name="Rectangle 12"/>
          <p:cNvSpPr>
            <a:spLocks noChangeArrowheads="1"/>
          </p:cNvSpPr>
          <p:nvPr/>
        </p:nvSpPr>
        <p:spPr bwMode="auto">
          <a:xfrm>
            <a:off x="611188" y="1113228"/>
            <a:ext cx="8135937" cy="86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地址映像：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把主存地址空间映像到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地址空间，即按某种规则把主存的块复制到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中。</a:t>
            </a:r>
          </a:p>
        </p:txBody>
      </p:sp>
      <p:sp>
        <p:nvSpPr>
          <p:cNvPr id="770062" name="Rectangle 14"/>
          <p:cNvSpPr>
            <a:spLocks noChangeArrowheads="1"/>
          </p:cNvSpPr>
          <p:nvPr/>
        </p:nvSpPr>
        <p:spPr bwMode="auto">
          <a:xfrm>
            <a:off x="719138" y="3608388"/>
            <a:ext cx="3348037" cy="195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常用的地址映像有：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全相联映像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直接映像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组相联映像    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5543550" y="2924175"/>
          <a:ext cx="288607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0" name="Visio" r:id="rId3" imgW="1590956" imgH="2518348" progId="Visio.Drawing.6">
                  <p:embed/>
                </p:oleObj>
              </mc:Choice>
              <mc:Fallback>
                <p:oleObj name="Visio" r:id="rId3" imgW="1590956" imgH="2518348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2924175"/>
                        <a:ext cx="2886075" cy="3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>
                                <a:alpha val="549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6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26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792163" y="1304925"/>
          <a:ext cx="39243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1" name="Visio" r:id="rId3" imgW="1590956" imgH="2518348" progId="Visio.Drawing.6">
                  <p:embed/>
                </p:oleObj>
              </mc:Choice>
              <mc:Fallback>
                <p:oleObj name="Visio" r:id="rId3" imgW="1590956" imgH="2518348" progId="Visio.Drawing.6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304925"/>
                        <a:ext cx="3924300" cy="5041900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4901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7" name="Rectangle 6"/>
          <p:cNvSpPr>
            <a:spLocks noChangeArrowheads="1"/>
          </p:cNvSpPr>
          <p:nvPr/>
        </p:nvSpPr>
        <p:spPr bwMode="auto">
          <a:xfrm>
            <a:off x="5148263" y="1412875"/>
            <a:ext cx="3455987" cy="125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  主存中任何一个块均可以映像装入到</a:t>
            </a:r>
            <a:r>
              <a:rPr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中任何一个块的位置上。</a:t>
            </a:r>
          </a:p>
        </p:txBody>
      </p:sp>
      <p:sp>
        <p:nvSpPr>
          <p:cNvPr id="129028" name="Rectangle 10"/>
          <p:cNvSpPr>
            <a:spLocks noChangeArrowheads="1"/>
          </p:cNvSpPr>
          <p:nvPr/>
        </p:nvSpPr>
        <p:spPr bwMode="auto">
          <a:xfrm>
            <a:off x="792163" y="712092"/>
            <a:ext cx="219643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．全相联映像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5184775" y="3321050"/>
            <a:ext cx="3527425" cy="1857375"/>
          </a:xfrm>
          <a:prstGeom prst="rect">
            <a:avLst/>
          </a:prstGeom>
          <a:solidFill>
            <a:srgbClr val="E8E8E8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主存地址分为两部分：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块号、块内地址。</a:t>
            </a:r>
            <a:endParaRPr kumimoji="0" lang="en-US" altLang="zh-CN" sz="22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地址也分两部分：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块号、块内地址。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9"/>
          <p:cNvSpPr>
            <a:spLocks noChangeArrowheads="1"/>
          </p:cNvSpPr>
          <p:nvPr/>
        </p:nvSpPr>
        <p:spPr bwMode="auto">
          <a:xfrm>
            <a:off x="935038" y="1017588"/>
            <a:ext cx="77755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88900"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．主存−辅存存储层次（虚拟存储系统） </a:t>
            </a:r>
          </a:p>
        </p:txBody>
      </p:sp>
      <p:sp>
        <p:nvSpPr>
          <p:cNvPr id="14339" name="矩形 12"/>
          <p:cNvSpPr>
            <a:spLocks noChangeArrowheads="1"/>
          </p:cNvSpPr>
          <p:nvPr/>
        </p:nvSpPr>
        <p:spPr bwMode="auto">
          <a:xfrm>
            <a:off x="647700" y="512763"/>
            <a:ext cx="3592650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存储器的层次结构</a:t>
            </a:r>
          </a:p>
        </p:txBody>
      </p:sp>
      <p:sp>
        <p:nvSpPr>
          <p:cNvPr id="14340" name="Rectangle 25"/>
          <p:cNvSpPr>
            <a:spLocks noChangeArrowheads="1"/>
          </p:cNvSpPr>
          <p:nvPr/>
        </p:nvSpPr>
        <p:spPr bwMode="auto">
          <a:xfrm>
            <a:off x="935038" y="1593130"/>
            <a:ext cx="78136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虚拟存储系统是为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解决主存容量不足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而提出来的。从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看，速度接近主存的速度，容量是虚拟的地址空间，每位价格是接近于辅存的价格。 </a:t>
            </a:r>
          </a:p>
        </p:txBody>
      </p:sp>
      <p:graphicFrame>
        <p:nvGraphicFramePr>
          <p:cNvPr id="14341" name="Object 8"/>
          <p:cNvGraphicFramePr>
            <a:graphicFrameLocks noGrp="1" noChangeAspect="1"/>
          </p:cNvGraphicFramePr>
          <p:nvPr/>
        </p:nvGraphicFramePr>
        <p:xfrm>
          <a:off x="2087563" y="3105150"/>
          <a:ext cx="4752975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4" r:id="rId3" imgW="2323475" imgH="1009338" progId="">
                  <p:embed/>
                </p:oleObj>
              </mc:Choice>
              <mc:Fallback>
                <p:oleObj r:id="rId3" imgW="2323475" imgH="100933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3105150"/>
                        <a:ext cx="4752975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92163" y="5337175"/>
            <a:ext cx="7920037" cy="932563"/>
          </a:xfrm>
          <a:prstGeom prst="rect">
            <a:avLst/>
          </a:prstGeom>
          <a:solidFill>
            <a:schemeClr val="accent5"/>
          </a:solidFill>
          <a:ln w="9525" algn="ctr">
            <a:noFill/>
            <a:miter lim="800000"/>
            <a:headEnd/>
            <a:tailEnd/>
          </a:ln>
        </p:spPr>
        <p:txBody>
          <a:bodyPr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由于虚拟存储系统需要通过操作系统来调度，因此对系统程序员是不透明的，但对应用程序员是透明的。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ChangeArrowheads="1"/>
          </p:cNvSpPr>
          <p:nvPr/>
        </p:nvSpPr>
        <p:spPr bwMode="auto">
          <a:xfrm>
            <a:off x="503238" y="981075"/>
            <a:ext cx="7905750" cy="40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存储系统的地址映像变换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示意图</a:t>
            </a:r>
            <a:endParaRPr lang="en-US" altLang="zh-CN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0051" name="Rectangle 7"/>
          <p:cNvSpPr>
            <a:spLocks noChangeArrowheads="1"/>
          </p:cNvSpPr>
          <p:nvPr/>
        </p:nvSpPr>
        <p:spPr bwMode="auto">
          <a:xfrm>
            <a:off x="790575" y="1663700"/>
            <a:ext cx="790575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重点：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的地址结构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主存地址与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地址之间如何变换</a:t>
            </a:r>
          </a:p>
        </p:txBody>
      </p:sp>
      <p:graphicFrame>
        <p:nvGraphicFramePr>
          <p:cNvPr id="152582" name="Group 6"/>
          <p:cNvGraphicFramePr>
            <a:graphicFrameLocks noGrp="1"/>
          </p:cNvGraphicFramePr>
          <p:nvPr/>
        </p:nvGraphicFramePr>
        <p:xfrm>
          <a:off x="1258888" y="2744788"/>
          <a:ext cx="6610350" cy="2266950"/>
        </p:xfrm>
        <a:graphic>
          <a:graphicData uri="http://schemas.openxmlformats.org/drawingml/2006/table">
            <a:tbl>
              <a:tblPr/>
              <a:tblGrid>
                <a:gridCol w="1347787"/>
                <a:gridCol w="4087813"/>
                <a:gridCol w="1174750"/>
              </a:tblGrid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映射形式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地址结构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特点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全相联映像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Times New Roman" pitchFamily="18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直接映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组相联映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0081" name="Text Box 46"/>
          <p:cNvSpPr txBox="1">
            <a:spLocks noChangeArrowheads="1"/>
          </p:cNvSpPr>
          <p:nvPr/>
        </p:nvSpPr>
        <p:spPr bwMode="auto">
          <a:xfrm>
            <a:off x="3332163" y="3195638"/>
            <a:ext cx="2209800" cy="269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0082" name="Text Box 47"/>
          <p:cNvSpPr txBox="1">
            <a:spLocks noChangeArrowheads="1"/>
          </p:cNvSpPr>
          <p:nvPr/>
        </p:nvSpPr>
        <p:spPr bwMode="auto">
          <a:xfrm>
            <a:off x="5546725" y="3195638"/>
            <a:ext cx="947738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0083" name="Group 48"/>
          <p:cNvGrpSpPr>
            <a:grpSpLocks/>
          </p:cNvGrpSpPr>
          <p:nvPr/>
        </p:nvGrpSpPr>
        <p:grpSpPr bwMode="auto">
          <a:xfrm>
            <a:off x="4454525" y="3498850"/>
            <a:ext cx="2047875" cy="269875"/>
            <a:chOff x="2966" y="2658"/>
            <a:chExt cx="1290" cy="170"/>
          </a:xfrm>
        </p:grpSpPr>
        <p:sp>
          <p:nvSpPr>
            <p:cNvPr id="130103" name="Text Box 49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104" name="Text Box 50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0084" name="Text Box 51"/>
          <p:cNvSpPr txBox="1">
            <a:spLocks noChangeArrowheads="1"/>
          </p:cNvSpPr>
          <p:nvPr/>
        </p:nvSpPr>
        <p:spPr bwMode="auto">
          <a:xfrm>
            <a:off x="3344863" y="3808413"/>
            <a:ext cx="1114425" cy="269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0085" name="Group 52"/>
          <p:cNvGrpSpPr>
            <a:grpSpLocks/>
          </p:cNvGrpSpPr>
          <p:nvPr/>
        </p:nvGrpSpPr>
        <p:grpSpPr bwMode="auto">
          <a:xfrm>
            <a:off x="4452938" y="4116388"/>
            <a:ext cx="2047875" cy="269875"/>
            <a:chOff x="2966" y="2658"/>
            <a:chExt cx="1290" cy="170"/>
          </a:xfrm>
        </p:grpSpPr>
        <p:sp>
          <p:nvSpPr>
            <p:cNvPr id="130101" name="Text Box 53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102" name="Text Box 54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0086" name="Group 55"/>
          <p:cNvGrpSpPr>
            <a:grpSpLocks/>
          </p:cNvGrpSpPr>
          <p:nvPr/>
        </p:nvGrpSpPr>
        <p:grpSpPr bwMode="auto">
          <a:xfrm>
            <a:off x="4452938" y="3802063"/>
            <a:ext cx="2047875" cy="269875"/>
            <a:chOff x="2966" y="2658"/>
            <a:chExt cx="1290" cy="170"/>
          </a:xfrm>
        </p:grpSpPr>
        <p:sp>
          <p:nvSpPr>
            <p:cNvPr id="130099" name="Text Box 56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100" name="Text Box 57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0087" name="Group 58"/>
          <p:cNvGrpSpPr>
            <a:grpSpLocks/>
          </p:cNvGrpSpPr>
          <p:nvPr/>
        </p:nvGrpSpPr>
        <p:grpSpPr bwMode="auto">
          <a:xfrm>
            <a:off x="4468813" y="4713288"/>
            <a:ext cx="2030412" cy="271462"/>
            <a:chOff x="2981" y="3417"/>
            <a:chExt cx="1279" cy="171"/>
          </a:xfrm>
        </p:grpSpPr>
        <p:sp>
          <p:nvSpPr>
            <p:cNvPr id="130096" name="Text Box 59"/>
            <p:cNvSpPr txBox="1">
              <a:spLocks noChangeArrowheads="1"/>
            </p:cNvSpPr>
            <p:nvPr/>
          </p:nvSpPr>
          <p:spPr bwMode="auto">
            <a:xfrm>
              <a:off x="3318" y="3418"/>
              <a:ext cx="342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097" name="Text Box 60"/>
            <p:cNvSpPr txBox="1">
              <a:spLocks noChangeArrowheads="1"/>
            </p:cNvSpPr>
            <p:nvPr/>
          </p:nvSpPr>
          <p:spPr bwMode="auto">
            <a:xfrm>
              <a:off x="3660" y="341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098" name="Text Box 61"/>
            <p:cNvSpPr txBox="1">
              <a:spLocks noChangeArrowheads="1"/>
            </p:cNvSpPr>
            <p:nvPr/>
          </p:nvSpPr>
          <p:spPr bwMode="auto">
            <a:xfrm>
              <a:off x="2981" y="3417"/>
              <a:ext cx="342" cy="17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组号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0088" name="Text Box 63"/>
          <p:cNvSpPr txBox="1">
            <a:spLocks noChangeArrowheads="1"/>
          </p:cNvSpPr>
          <p:nvPr/>
        </p:nvSpPr>
        <p:spPr bwMode="auto">
          <a:xfrm>
            <a:off x="5002213" y="4418013"/>
            <a:ext cx="542925" cy="26987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0089" name="Text Box 64"/>
          <p:cNvSpPr txBox="1">
            <a:spLocks noChangeArrowheads="1"/>
          </p:cNvSpPr>
          <p:nvPr/>
        </p:nvSpPr>
        <p:spPr bwMode="auto">
          <a:xfrm>
            <a:off x="5545138" y="4418013"/>
            <a:ext cx="952500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0090" name="Text Box 66"/>
          <p:cNvSpPr txBox="1">
            <a:spLocks noChangeArrowheads="1"/>
          </p:cNvSpPr>
          <p:nvPr/>
        </p:nvSpPr>
        <p:spPr bwMode="auto">
          <a:xfrm>
            <a:off x="3343275" y="4425950"/>
            <a:ext cx="1631950" cy="26193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4602163" y="3308350"/>
            <a:ext cx="801687" cy="303213"/>
            <a:chOff x="3065" y="2532"/>
            <a:chExt cx="505" cy="191"/>
          </a:xfrm>
        </p:grpSpPr>
        <p:sp>
          <p:nvSpPr>
            <p:cNvPr id="130092" name="Line 67"/>
            <p:cNvSpPr>
              <a:spLocks noChangeShapeType="1"/>
            </p:cNvSpPr>
            <p:nvPr/>
          </p:nvSpPr>
          <p:spPr bwMode="auto">
            <a:xfrm>
              <a:off x="3570" y="2532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093" name="Line 68"/>
            <p:cNvSpPr>
              <a:spLocks noChangeShapeType="1"/>
            </p:cNvSpPr>
            <p:nvPr/>
          </p:nvSpPr>
          <p:spPr bwMode="auto">
            <a:xfrm>
              <a:off x="3065" y="2543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094" name="Line 69"/>
            <p:cNvSpPr>
              <a:spLocks noChangeShapeType="1"/>
            </p:cNvSpPr>
            <p:nvPr/>
          </p:nvSpPr>
          <p:spPr bwMode="auto">
            <a:xfrm>
              <a:off x="3102" y="2562"/>
              <a:ext cx="396" cy="13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0095" name="Line 70"/>
            <p:cNvSpPr>
              <a:spLocks noChangeShapeType="1"/>
            </p:cNvSpPr>
            <p:nvPr/>
          </p:nvSpPr>
          <p:spPr bwMode="auto">
            <a:xfrm flipH="1">
              <a:off x="3108" y="2556"/>
              <a:ext cx="414" cy="13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"/>
          <p:cNvSpPr>
            <a:spLocks noChangeArrowheads="1"/>
          </p:cNvSpPr>
          <p:nvPr/>
        </p:nvSpPr>
        <p:spPr bwMode="auto">
          <a:xfrm>
            <a:off x="792163" y="712092"/>
            <a:ext cx="219643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．全相联映像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10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41438"/>
            <a:ext cx="8066087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58888" y="4652963"/>
            <a:ext cx="1296987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</a:t>
            </a:r>
          </a:p>
        </p:txBody>
      </p:sp>
      <p:sp>
        <p:nvSpPr>
          <p:cNvPr id="12" name="椭圆形标注 11"/>
          <p:cNvSpPr>
            <a:spLocks noChangeArrowheads="1"/>
          </p:cNvSpPr>
          <p:nvPr/>
        </p:nvSpPr>
        <p:spPr bwMode="auto">
          <a:xfrm>
            <a:off x="287338" y="1736725"/>
            <a:ext cx="1392237" cy="481013"/>
          </a:xfrm>
          <a:prstGeom prst="wedgeEllipseCallout">
            <a:avLst>
              <a:gd name="adj1" fmla="val 50912"/>
              <a:gd name="adj2" fmla="val 25825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FFFF00"/>
                </a:solidFill>
                <a:latin typeface="Arial" charset="0"/>
                <a:ea typeface="宋体" charset="-122"/>
              </a:rPr>
              <a:t>块表</a:t>
            </a: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2592388" y="1268413"/>
            <a:ext cx="1296987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主存地址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6011863" y="4941888"/>
            <a:ext cx="2663825" cy="420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每块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baseline="300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个单元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 animBg="1"/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6"/>
          <p:cNvSpPr>
            <a:spLocks noChangeArrowheads="1"/>
          </p:cNvSpPr>
          <p:nvPr/>
        </p:nvSpPr>
        <p:spPr bwMode="auto">
          <a:xfrm>
            <a:off x="5508625" y="1430816"/>
            <a:ext cx="2735263" cy="374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灵活，块冲突率低，只有在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中的块全部装满后才会出现块冲突，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利用率高。但地址变换机构复杂，地址变换速度慢，成本高。 </a:t>
            </a:r>
          </a:p>
        </p:txBody>
      </p:sp>
      <p:sp>
        <p:nvSpPr>
          <p:cNvPr id="132099" name="Rectangle 10"/>
          <p:cNvSpPr>
            <a:spLocks noChangeArrowheads="1"/>
          </p:cNvSpPr>
          <p:nvPr/>
        </p:nvSpPr>
        <p:spPr bwMode="auto">
          <a:xfrm>
            <a:off x="792163" y="712092"/>
            <a:ext cx="219643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．全相联映像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2100" name="Object 7"/>
          <p:cNvGraphicFramePr>
            <a:graphicFrameLocks noChangeAspect="1"/>
          </p:cNvGraphicFramePr>
          <p:nvPr/>
        </p:nvGraphicFramePr>
        <p:xfrm>
          <a:off x="792163" y="1304925"/>
          <a:ext cx="39243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82" name="Visio" r:id="rId3" imgW="1590956" imgH="2518348" progId="Visio.Drawing.6">
                  <p:embed/>
                </p:oleObj>
              </mc:Choice>
              <mc:Fallback>
                <p:oleObj name="Visio" r:id="rId3" imgW="1590956" imgH="2518348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304925"/>
                        <a:ext cx="3924300" cy="5041900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4901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ChangeArrowheads="1"/>
          </p:cNvSpPr>
          <p:nvPr/>
        </p:nvSpPr>
        <p:spPr bwMode="auto">
          <a:xfrm>
            <a:off x="755650" y="584200"/>
            <a:ext cx="7777163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．直接映像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endParaRPr kumimoji="0" lang="zh-CN" altLang="en-US" dirty="0">
              <a:solidFill>
                <a:srgbClr val="CC33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4967288" y="1339850"/>
            <a:ext cx="3421062" cy="379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把主存分成若干个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区</a:t>
            </a:r>
            <a:r>
              <a:rPr kumimoji="0"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，每个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区与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大小相同。区内再分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块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，其块的个数与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中块的个数相等。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任意一个主存块只能映像到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唯一指定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的块中，即相同块号的位置。直接映像的关系可定义为：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K=I mod 2</a:t>
            </a:r>
            <a:r>
              <a:rPr kumimoji="0" lang="en-US" altLang="zh-CN" sz="2200" baseline="30000" dirty="0">
                <a:latin typeface="黑体" pitchFamily="2" charset="-122"/>
                <a:ea typeface="黑体" pitchFamily="2" charset="-122"/>
              </a:rPr>
              <a:t>C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 </a:t>
            </a:r>
            <a:endParaRPr kumimoji="0"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932363" y="3140075"/>
            <a:ext cx="3781425" cy="2052638"/>
          </a:xfrm>
          <a:prstGeom prst="rect">
            <a:avLst/>
          </a:prstGeom>
          <a:solidFill>
            <a:srgbClr val="E8E8E8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rIns="0"/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主存地址分为三部分：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区号、块号、块内地址。</a:t>
            </a:r>
            <a:endParaRPr kumimoji="0" lang="en-US" altLang="zh-CN" sz="22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地址分为两部分：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块号、块内地址。</a:t>
            </a: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684213" y="1089025"/>
          <a:ext cx="3852862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3" name="Visio" r:id="rId3" imgW="1590956" imgH="2518348" progId="Visio.Drawing.6">
                  <p:embed/>
                </p:oleObj>
              </mc:Choice>
              <mc:Fallback>
                <p:oleObj name="Visio" r:id="rId3" imgW="1590956" imgH="25183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89025"/>
                        <a:ext cx="3852862" cy="486092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8"/>
          <p:cNvGrpSpPr>
            <a:grpSpLocks/>
          </p:cNvGrpSpPr>
          <p:nvPr/>
        </p:nvGrpSpPr>
        <p:grpSpPr bwMode="auto">
          <a:xfrm>
            <a:off x="3132138" y="3681415"/>
            <a:ext cx="1116012" cy="2195513"/>
            <a:chOff x="567" y="1911"/>
            <a:chExt cx="703" cy="1383"/>
          </a:xfrm>
        </p:grpSpPr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567" y="1911"/>
              <a:ext cx="703" cy="1383"/>
            </a:xfrm>
            <a:prstGeom prst="rect">
              <a:avLst/>
            </a:prstGeom>
            <a:solidFill>
              <a:srgbClr val="FFFF66"/>
            </a:solidFill>
            <a:ln w="38100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567" y="2092"/>
              <a:ext cx="703" cy="1043"/>
            </a:xfrm>
            <a:prstGeom prst="rect">
              <a:avLst/>
            </a:prstGeom>
            <a:noFill/>
            <a:ln w="12700" algn="ctr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567" y="2274"/>
              <a:ext cx="703" cy="680"/>
            </a:xfrm>
            <a:prstGeom prst="rect">
              <a:avLst/>
            </a:prstGeom>
            <a:noFill/>
            <a:ln w="12700" algn="ctr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567" y="2432"/>
              <a:ext cx="703" cy="340"/>
            </a:xfrm>
            <a:prstGeom prst="rect">
              <a:avLst/>
            </a:prstGeom>
            <a:noFill/>
            <a:ln w="12700" algn="ctr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567" y="2614"/>
              <a:ext cx="703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680" y="1933"/>
              <a:ext cx="499" cy="1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r>
                <a:rPr lang="zh-CN" altLang="en-US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3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4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5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6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  <a:p>
              <a:pPr algn="ctr" eaLnBrk="1" hangingPunct="1"/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zh-CN" altLang="en-US" sz="12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</p:grpSp>
      <p:grpSp>
        <p:nvGrpSpPr>
          <p:cNvPr id="30" name="Group 26"/>
          <p:cNvGrpSpPr>
            <a:grpSpLocks/>
          </p:cNvGrpSpPr>
          <p:nvPr/>
        </p:nvGrpSpPr>
        <p:grpSpPr bwMode="auto">
          <a:xfrm>
            <a:off x="912812" y="1484313"/>
            <a:ext cx="3335336" cy="2195512"/>
            <a:chOff x="575" y="1207"/>
            <a:chExt cx="2101" cy="1383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1973" y="1207"/>
              <a:ext cx="703" cy="1383"/>
              <a:chOff x="567" y="1911"/>
              <a:chExt cx="703" cy="1383"/>
            </a:xfrm>
          </p:grpSpPr>
          <p:sp>
            <p:nvSpPr>
              <p:cNvPr id="33" name="Rectangle 9"/>
              <p:cNvSpPr>
                <a:spLocks noChangeArrowheads="1"/>
              </p:cNvSpPr>
              <p:nvPr/>
            </p:nvSpPr>
            <p:spPr bwMode="auto">
              <a:xfrm>
                <a:off x="567" y="1911"/>
                <a:ext cx="703" cy="1383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567" y="2092"/>
                <a:ext cx="703" cy="1043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12"/>
              <p:cNvSpPr>
                <a:spLocks noChangeArrowheads="1"/>
              </p:cNvSpPr>
              <p:nvPr/>
            </p:nvSpPr>
            <p:spPr bwMode="auto">
              <a:xfrm>
                <a:off x="567" y="2274"/>
                <a:ext cx="703" cy="680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13"/>
              <p:cNvSpPr>
                <a:spLocks noChangeArrowheads="1"/>
              </p:cNvSpPr>
              <p:nvPr/>
            </p:nvSpPr>
            <p:spPr bwMode="auto">
              <a:xfrm>
                <a:off x="567" y="2432"/>
                <a:ext cx="703" cy="340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567" y="2614"/>
                <a:ext cx="703" cy="0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" name="Text Box 15"/>
              <p:cNvSpPr txBox="1">
                <a:spLocks noChangeArrowheads="1"/>
              </p:cNvSpPr>
              <p:nvPr/>
            </p:nvSpPr>
            <p:spPr bwMode="auto">
              <a:xfrm>
                <a:off x="680" y="1933"/>
                <a:ext cx="499" cy="1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0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  <a:r>
                  <a:rPr lang="zh-CN" altLang="en-US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2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3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4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5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6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latin typeface="黑体" pitchFamily="2" charset="-122"/>
                    <a:ea typeface="黑体" pitchFamily="2" charset="-122"/>
                  </a:rPr>
                  <a:t>7</a:t>
                </a:r>
                <a:r>
                  <a:rPr lang="zh-CN" altLang="en-US" sz="1200" dirty="0">
                    <a:latin typeface="黑体" pitchFamily="2" charset="-122"/>
                    <a:ea typeface="黑体" pitchFamily="2" charset="-122"/>
                  </a:rPr>
                  <a:t>块</a:t>
                </a:r>
              </a:p>
            </p:txBody>
          </p:sp>
        </p:grpSp>
        <p:sp>
          <p:nvSpPr>
            <p:cNvPr id="32" name="Text Box 25"/>
            <p:cNvSpPr txBox="1">
              <a:spLocks noChangeArrowheads="1"/>
            </p:cNvSpPr>
            <p:nvPr/>
          </p:nvSpPr>
          <p:spPr bwMode="auto">
            <a:xfrm>
              <a:off x="575" y="2092"/>
              <a:ext cx="681" cy="15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r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r>
                <a:rPr lang="zh-CN" altLang="en-US" sz="12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ChangeArrowheads="1"/>
          </p:cNvSpPr>
          <p:nvPr/>
        </p:nvSpPr>
        <p:spPr bwMode="auto">
          <a:xfrm>
            <a:off x="503238" y="981075"/>
            <a:ext cx="7905750" cy="40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存储系统的地址映像变换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示意图</a:t>
            </a:r>
            <a:endParaRPr lang="en-US" altLang="zh-CN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4147" name="Rectangle 7"/>
          <p:cNvSpPr>
            <a:spLocks noChangeArrowheads="1"/>
          </p:cNvSpPr>
          <p:nvPr/>
        </p:nvSpPr>
        <p:spPr bwMode="auto">
          <a:xfrm>
            <a:off x="790575" y="1663700"/>
            <a:ext cx="790575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重点：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的地址结构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主存地址与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地址之间如何变换</a:t>
            </a:r>
          </a:p>
        </p:txBody>
      </p:sp>
      <p:graphicFrame>
        <p:nvGraphicFramePr>
          <p:cNvPr id="152582" name="Group 6"/>
          <p:cNvGraphicFramePr>
            <a:graphicFrameLocks noGrp="1"/>
          </p:cNvGraphicFramePr>
          <p:nvPr/>
        </p:nvGraphicFramePr>
        <p:xfrm>
          <a:off x="1258888" y="2744788"/>
          <a:ext cx="6610350" cy="2266950"/>
        </p:xfrm>
        <a:graphic>
          <a:graphicData uri="http://schemas.openxmlformats.org/drawingml/2006/table">
            <a:tbl>
              <a:tblPr/>
              <a:tblGrid>
                <a:gridCol w="1347787"/>
                <a:gridCol w="4087813"/>
                <a:gridCol w="1174750"/>
              </a:tblGrid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映射形式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地址结构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特点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全相联映像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Times New Roman" pitchFamily="18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直接映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组相联映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4177" name="Text Box 46"/>
          <p:cNvSpPr txBox="1">
            <a:spLocks noChangeArrowheads="1"/>
          </p:cNvSpPr>
          <p:nvPr/>
        </p:nvSpPr>
        <p:spPr bwMode="auto">
          <a:xfrm>
            <a:off x="3332163" y="3195638"/>
            <a:ext cx="2209800" cy="269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4178" name="Text Box 47"/>
          <p:cNvSpPr txBox="1">
            <a:spLocks noChangeArrowheads="1"/>
          </p:cNvSpPr>
          <p:nvPr/>
        </p:nvSpPr>
        <p:spPr bwMode="auto">
          <a:xfrm>
            <a:off x="5546725" y="3195638"/>
            <a:ext cx="947738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4179" name="Group 48"/>
          <p:cNvGrpSpPr>
            <a:grpSpLocks/>
          </p:cNvGrpSpPr>
          <p:nvPr/>
        </p:nvGrpSpPr>
        <p:grpSpPr bwMode="auto">
          <a:xfrm>
            <a:off x="4454525" y="3498850"/>
            <a:ext cx="2047875" cy="269875"/>
            <a:chOff x="2966" y="2658"/>
            <a:chExt cx="1290" cy="170"/>
          </a:xfrm>
        </p:grpSpPr>
        <p:sp>
          <p:nvSpPr>
            <p:cNvPr id="134198" name="Text Box 49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9" name="Text Box 50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4180" name="Text Box 51"/>
          <p:cNvSpPr txBox="1">
            <a:spLocks noChangeArrowheads="1"/>
          </p:cNvSpPr>
          <p:nvPr/>
        </p:nvSpPr>
        <p:spPr bwMode="auto">
          <a:xfrm>
            <a:off x="3344863" y="3808413"/>
            <a:ext cx="1114425" cy="269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4181" name="Group 52"/>
          <p:cNvGrpSpPr>
            <a:grpSpLocks/>
          </p:cNvGrpSpPr>
          <p:nvPr/>
        </p:nvGrpSpPr>
        <p:grpSpPr bwMode="auto">
          <a:xfrm>
            <a:off x="4452938" y="4116388"/>
            <a:ext cx="2047875" cy="269875"/>
            <a:chOff x="2966" y="2658"/>
            <a:chExt cx="1290" cy="170"/>
          </a:xfrm>
        </p:grpSpPr>
        <p:sp>
          <p:nvSpPr>
            <p:cNvPr id="134196" name="Text Box 53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7" name="Text Box 54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4182" name="Group 55"/>
          <p:cNvGrpSpPr>
            <a:grpSpLocks/>
          </p:cNvGrpSpPr>
          <p:nvPr/>
        </p:nvGrpSpPr>
        <p:grpSpPr bwMode="auto">
          <a:xfrm>
            <a:off x="4452938" y="3802063"/>
            <a:ext cx="2047875" cy="269875"/>
            <a:chOff x="2966" y="2658"/>
            <a:chExt cx="1290" cy="170"/>
          </a:xfrm>
        </p:grpSpPr>
        <p:sp>
          <p:nvSpPr>
            <p:cNvPr id="134194" name="Text Box 56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5" name="Text Box 57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4183" name="Group 58"/>
          <p:cNvGrpSpPr>
            <a:grpSpLocks/>
          </p:cNvGrpSpPr>
          <p:nvPr/>
        </p:nvGrpSpPr>
        <p:grpSpPr bwMode="auto">
          <a:xfrm>
            <a:off x="4468813" y="4713288"/>
            <a:ext cx="2030412" cy="271462"/>
            <a:chOff x="2981" y="3417"/>
            <a:chExt cx="1279" cy="171"/>
          </a:xfrm>
        </p:grpSpPr>
        <p:sp>
          <p:nvSpPr>
            <p:cNvPr id="134191" name="Text Box 59"/>
            <p:cNvSpPr txBox="1">
              <a:spLocks noChangeArrowheads="1"/>
            </p:cNvSpPr>
            <p:nvPr/>
          </p:nvSpPr>
          <p:spPr bwMode="auto">
            <a:xfrm>
              <a:off x="3318" y="3418"/>
              <a:ext cx="342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2" name="Text Box 60"/>
            <p:cNvSpPr txBox="1">
              <a:spLocks noChangeArrowheads="1"/>
            </p:cNvSpPr>
            <p:nvPr/>
          </p:nvSpPr>
          <p:spPr bwMode="auto">
            <a:xfrm>
              <a:off x="3660" y="341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3" name="Text Box 61"/>
            <p:cNvSpPr txBox="1">
              <a:spLocks noChangeArrowheads="1"/>
            </p:cNvSpPr>
            <p:nvPr/>
          </p:nvSpPr>
          <p:spPr bwMode="auto">
            <a:xfrm>
              <a:off x="2981" y="3417"/>
              <a:ext cx="342" cy="17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组号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4184" name="Text Box 63"/>
          <p:cNvSpPr txBox="1">
            <a:spLocks noChangeArrowheads="1"/>
          </p:cNvSpPr>
          <p:nvPr/>
        </p:nvSpPr>
        <p:spPr bwMode="auto">
          <a:xfrm>
            <a:off x="5002213" y="4418013"/>
            <a:ext cx="542925" cy="26987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4185" name="Text Box 64"/>
          <p:cNvSpPr txBox="1">
            <a:spLocks noChangeArrowheads="1"/>
          </p:cNvSpPr>
          <p:nvPr/>
        </p:nvSpPr>
        <p:spPr bwMode="auto">
          <a:xfrm>
            <a:off x="5545138" y="4418013"/>
            <a:ext cx="952500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4186" name="Text Box 66"/>
          <p:cNvSpPr txBox="1">
            <a:spLocks noChangeArrowheads="1"/>
          </p:cNvSpPr>
          <p:nvPr/>
        </p:nvSpPr>
        <p:spPr bwMode="auto">
          <a:xfrm>
            <a:off x="3343275" y="4425950"/>
            <a:ext cx="1662113" cy="26352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4572000" y="3960813"/>
            <a:ext cx="801688" cy="303212"/>
            <a:chOff x="3059" y="2934"/>
            <a:chExt cx="505" cy="191"/>
          </a:xfrm>
        </p:grpSpPr>
        <p:sp>
          <p:nvSpPr>
            <p:cNvPr id="134188" name="Line 67"/>
            <p:cNvSpPr>
              <a:spLocks noChangeShapeType="1"/>
            </p:cNvSpPr>
            <p:nvPr/>
          </p:nvSpPr>
          <p:spPr bwMode="auto">
            <a:xfrm>
              <a:off x="3564" y="2934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89" name="Line 68"/>
            <p:cNvSpPr>
              <a:spLocks noChangeShapeType="1"/>
            </p:cNvSpPr>
            <p:nvPr/>
          </p:nvSpPr>
          <p:spPr bwMode="auto">
            <a:xfrm>
              <a:off x="3059" y="2945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190" name="Line 71"/>
            <p:cNvSpPr>
              <a:spLocks noChangeShapeType="1"/>
            </p:cNvSpPr>
            <p:nvPr/>
          </p:nvSpPr>
          <p:spPr bwMode="auto">
            <a:xfrm>
              <a:off x="3317" y="2939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70" name="组合 5"/>
          <p:cNvGrpSpPr>
            <a:grpSpLocks/>
          </p:cNvGrpSpPr>
          <p:nvPr/>
        </p:nvGrpSpPr>
        <p:grpSpPr bwMode="auto">
          <a:xfrm>
            <a:off x="958850" y="844550"/>
            <a:ext cx="7958138" cy="5356225"/>
            <a:chOff x="323850" y="404813"/>
            <a:chExt cx="8243888" cy="5616575"/>
          </a:xfrm>
        </p:grpSpPr>
        <p:pic>
          <p:nvPicPr>
            <p:cNvPr id="135175" name="Picture 5" descr="tu 2-3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404813"/>
              <a:ext cx="8243888" cy="561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76" name="矩形 7"/>
            <p:cNvSpPr>
              <a:spLocks noChangeArrowheads="1"/>
            </p:cNvSpPr>
            <p:nvPr/>
          </p:nvSpPr>
          <p:spPr bwMode="auto">
            <a:xfrm>
              <a:off x="2571884" y="5500348"/>
              <a:ext cx="999857" cy="441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005138" y="1352550"/>
            <a:ext cx="1103312" cy="4587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indent="266700" algn="just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1" name="椭圆形标注 10"/>
          <p:cNvSpPr>
            <a:spLocks noChangeArrowheads="1"/>
          </p:cNvSpPr>
          <p:nvPr/>
        </p:nvSpPr>
        <p:spPr bwMode="auto">
          <a:xfrm>
            <a:off x="1233488" y="5411788"/>
            <a:ext cx="1517650" cy="481012"/>
          </a:xfrm>
          <a:prstGeom prst="wedgeEllipseCallout">
            <a:avLst>
              <a:gd name="adj1" fmla="val 27481"/>
              <a:gd name="adj2" fmla="val -1046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266700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Arial" charset="0"/>
                <a:ea typeface="宋体" charset="-122"/>
              </a:rPr>
              <a:t>块表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38525" y="2424113"/>
            <a:ext cx="1241425" cy="4587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indent="266700" algn="just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5174" name="Rectangle 7"/>
          <p:cNvSpPr>
            <a:spLocks noChangeArrowheads="1"/>
          </p:cNvSpPr>
          <p:nvPr/>
        </p:nvSpPr>
        <p:spPr bwMode="auto">
          <a:xfrm>
            <a:off x="755650" y="584200"/>
            <a:ext cx="7777163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．直接映像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endParaRPr kumimoji="0" lang="zh-CN" altLang="en-US" dirty="0">
              <a:solidFill>
                <a:srgbClr val="CC33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5076825" y="1125538"/>
            <a:ext cx="3240088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地址变换简单、速度快，可直接由主存地址提取出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地址。但不灵活，块冲突率较高，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空间得不到充分利用。 </a:t>
            </a:r>
          </a:p>
        </p:txBody>
      </p:sp>
      <p:sp>
        <p:nvSpPr>
          <p:cNvPr id="136195" name="Rectangle 8"/>
          <p:cNvSpPr>
            <a:spLocks noChangeArrowheads="1"/>
          </p:cNvSpPr>
          <p:nvPr/>
        </p:nvSpPr>
        <p:spPr bwMode="auto">
          <a:xfrm>
            <a:off x="5111750" y="3860800"/>
            <a:ext cx="3240088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直接映象方式下，数据块只能映象到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中唯一指定的位置，故</a:t>
            </a:r>
            <a:r>
              <a:rPr kumimoji="0" lang="zh-CN" altLang="en-US" sz="2200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不存在替换算法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的问题。</a:t>
            </a:r>
            <a:r>
              <a:rPr kumimoji="0" lang="zh-CN" altLang="en-US" sz="2200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36196" name="Rectangle 7"/>
          <p:cNvSpPr>
            <a:spLocks noChangeArrowheads="1"/>
          </p:cNvSpPr>
          <p:nvPr/>
        </p:nvSpPr>
        <p:spPr bwMode="auto">
          <a:xfrm>
            <a:off x="755650" y="584200"/>
            <a:ext cx="7777163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．直接映像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endParaRPr kumimoji="0" lang="zh-CN" altLang="en-US" dirty="0">
              <a:solidFill>
                <a:srgbClr val="CC3300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3" name="Group 43"/>
          <p:cNvGrpSpPr>
            <a:grpSpLocks/>
          </p:cNvGrpSpPr>
          <p:nvPr/>
        </p:nvGrpSpPr>
        <p:grpSpPr bwMode="auto">
          <a:xfrm>
            <a:off x="684213" y="1089025"/>
            <a:ext cx="3852862" cy="4860925"/>
            <a:chOff x="431" y="686"/>
            <a:chExt cx="2427" cy="3062"/>
          </a:xfrm>
        </p:grpSpPr>
        <p:graphicFrame>
          <p:nvGraphicFramePr>
            <p:cNvPr id="24" name="Object 6"/>
            <p:cNvGraphicFramePr>
              <a:graphicFrameLocks noChangeAspect="1"/>
            </p:cNvGraphicFramePr>
            <p:nvPr/>
          </p:nvGraphicFramePr>
          <p:xfrm>
            <a:off x="431" y="686"/>
            <a:ext cx="2427" cy="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96" name="Visio" r:id="rId3" imgW="1590956" imgH="2518348" progId="Visio.Drawing.6">
                    <p:embed/>
                  </p:oleObj>
                </mc:Choice>
                <mc:Fallback>
                  <p:oleObj name="Visio" r:id="rId3" imgW="1590956" imgH="2518348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686"/>
                          <a:ext cx="2427" cy="3062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63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7"/>
            <p:cNvGrpSpPr>
              <a:grpSpLocks/>
            </p:cNvGrpSpPr>
            <p:nvPr/>
          </p:nvGrpSpPr>
          <p:grpSpPr bwMode="auto">
            <a:xfrm>
              <a:off x="1973" y="2319"/>
              <a:ext cx="703" cy="1383"/>
              <a:chOff x="567" y="1911"/>
              <a:chExt cx="703" cy="1383"/>
            </a:xfrm>
          </p:grpSpPr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567" y="1911"/>
                <a:ext cx="703" cy="1383"/>
              </a:xfrm>
              <a:prstGeom prst="rect">
                <a:avLst/>
              </a:prstGeom>
              <a:solidFill>
                <a:srgbClr val="FFFF66"/>
              </a:solidFill>
              <a:ln w="38100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567" y="2092"/>
                <a:ext cx="703" cy="1043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567" y="2274"/>
                <a:ext cx="703" cy="680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567" y="2432"/>
                <a:ext cx="703" cy="340"/>
              </a:xfrm>
              <a:prstGeom prst="rect">
                <a:avLst/>
              </a:prstGeom>
              <a:noFill/>
              <a:ln w="12700" algn="ctr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Ins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2"/>
              <p:cNvSpPr>
                <a:spLocks noChangeShapeType="1"/>
              </p:cNvSpPr>
              <p:nvPr/>
            </p:nvSpPr>
            <p:spPr bwMode="auto">
              <a:xfrm>
                <a:off x="567" y="2614"/>
                <a:ext cx="703" cy="0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0" name="Text Box 33"/>
              <p:cNvSpPr txBox="1">
                <a:spLocks noChangeArrowheads="1"/>
              </p:cNvSpPr>
              <p:nvPr/>
            </p:nvSpPr>
            <p:spPr bwMode="auto">
              <a:xfrm>
                <a:off x="680" y="1933"/>
                <a:ext cx="499" cy="1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0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  <a:r>
                  <a:rPr lang="zh-CN" altLang="en-US" sz="120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2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3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4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5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6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  <a:p>
                <a:pPr algn="ctr" eaLnBrk="1" hangingPunct="1"/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7</a:t>
                </a:r>
                <a:r>
                  <a:rPr lang="zh-CN" altLang="en-US" sz="1200">
                    <a:solidFill>
                      <a:srgbClr val="0000FF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</p:txBody>
          </p:sp>
        </p:grpSp>
        <p:grpSp>
          <p:nvGrpSpPr>
            <p:cNvPr id="26" name="Group 34"/>
            <p:cNvGrpSpPr>
              <a:grpSpLocks/>
            </p:cNvGrpSpPr>
            <p:nvPr/>
          </p:nvGrpSpPr>
          <p:grpSpPr bwMode="auto">
            <a:xfrm>
              <a:off x="575" y="935"/>
              <a:ext cx="2101" cy="1383"/>
              <a:chOff x="575" y="1207"/>
              <a:chExt cx="2101" cy="1383"/>
            </a:xfrm>
          </p:grpSpPr>
          <p:grpSp>
            <p:nvGrpSpPr>
              <p:cNvPr id="27" name="Group 35"/>
              <p:cNvGrpSpPr>
                <a:grpSpLocks/>
              </p:cNvGrpSpPr>
              <p:nvPr/>
            </p:nvGrpSpPr>
            <p:grpSpPr bwMode="auto">
              <a:xfrm>
                <a:off x="1973" y="1207"/>
                <a:ext cx="703" cy="1383"/>
                <a:chOff x="567" y="1911"/>
                <a:chExt cx="703" cy="1383"/>
              </a:xfrm>
            </p:grpSpPr>
            <p:sp>
              <p:nvSpPr>
                <p:cNvPr id="29" name="Rectangle 36"/>
                <p:cNvSpPr>
                  <a:spLocks noChangeArrowheads="1"/>
                </p:cNvSpPr>
                <p:nvPr/>
              </p:nvSpPr>
              <p:spPr bwMode="auto">
                <a:xfrm>
                  <a:off x="567" y="1911"/>
                  <a:ext cx="703" cy="1383"/>
                </a:xfrm>
                <a:prstGeom prst="rect">
                  <a:avLst/>
                </a:prstGeom>
                <a:solidFill>
                  <a:schemeClr val="bg1"/>
                </a:solidFill>
                <a:ln w="38100" algn="ctr">
                  <a:solidFill>
                    <a:schemeClr val="hlink"/>
                  </a:solidFill>
                  <a:miter lim="800000"/>
                  <a:headEnd/>
                  <a:tailEnd/>
                </a:ln>
              </p:spPr>
              <p:txBody>
                <a:bodyPr wrap="none" rIns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Rectangle 37"/>
                <p:cNvSpPr>
                  <a:spLocks noChangeArrowheads="1"/>
                </p:cNvSpPr>
                <p:nvPr/>
              </p:nvSpPr>
              <p:spPr bwMode="auto">
                <a:xfrm>
                  <a:off x="567" y="2092"/>
                  <a:ext cx="703" cy="1043"/>
                </a:xfrm>
                <a:prstGeom prst="rect">
                  <a:avLst/>
                </a:prstGeom>
                <a:noFill/>
                <a:ln w="12700" algn="ctr">
                  <a:solidFill>
                    <a:schemeClr val="hlink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Ins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Rectangle 38"/>
                <p:cNvSpPr>
                  <a:spLocks noChangeArrowheads="1"/>
                </p:cNvSpPr>
                <p:nvPr/>
              </p:nvSpPr>
              <p:spPr bwMode="auto">
                <a:xfrm>
                  <a:off x="567" y="2274"/>
                  <a:ext cx="703" cy="680"/>
                </a:xfrm>
                <a:prstGeom prst="rect">
                  <a:avLst/>
                </a:prstGeom>
                <a:noFill/>
                <a:ln w="12700" algn="ctr">
                  <a:solidFill>
                    <a:schemeClr val="hlink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Ins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Rectangle 39"/>
                <p:cNvSpPr>
                  <a:spLocks noChangeArrowheads="1"/>
                </p:cNvSpPr>
                <p:nvPr/>
              </p:nvSpPr>
              <p:spPr bwMode="auto">
                <a:xfrm>
                  <a:off x="567" y="2432"/>
                  <a:ext cx="703" cy="340"/>
                </a:xfrm>
                <a:prstGeom prst="rect">
                  <a:avLst/>
                </a:prstGeom>
                <a:noFill/>
                <a:ln w="12700" algn="ctr">
                  <a:solidFill>
                    <a:schemeClr val="hlink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Ins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Line 40"/>
                <p:cNvSpPr>
                  <a:spLocks noChangeShapeType="1"/>
                </p:cNvSpPr>
                <p:nvPr/>
              </p:nvSpPr>
              <p:spPr bwMode="auto">
                <a:xfrm>
                  <a:off x="567" y="2614"/>
                  <a:ext cx="703" cy="0"/>
                </a:xfrm>
                <a:prstGeom prst="line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rIns="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80" y="1933"/>
                  <a:ext cx="499" cy="13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0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solidFill>
                        <a:schemeClr val="hlink"/>
                      </a:solidFill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solidFill>
                        <a:schemeClr val="hlink"/>
                      </a:solidFill>
                      <a:latin typeface="黑体" pitchFamily="2" charset="-122"/>
                      <a:ea typeface="黑体" pitchFamily="2" charset="-122"/>
                    </a:rPr>
                    <a:t>1</a:t>
                  </a:r>
                  <a:r>
                    <a:rPr lang="zh-CN" altLang="en-US" sz="1200">
                      <a:solidFill>
                        <a:schemeClr val="hlink"/>
                      </a:solidFill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2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3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4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5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6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  <a:p>
                  <a:pPr algn="ctr" eaLnBrk="1" hangingPunct="1"/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第</a:t>
                  </a:r>
                  <a:r>
                    <a:rPr lang="en-US" altLang="zh-CN" sz="1200" dirty="0">
                      <a:latin typeface="黑体" pitchFamily="2" charset="-122"/>
                      <a:ea typeface="黑体" pitchFamily="2" charset="-122"/>
                    </a:rPr>
                    <a:t>7</a:t>
                  </a:r>
                  <a:r>
                    <a:rPr lang="zh-CN" altLang="en-US" sz="1200">
                      <a:latin typeface="黑体" pitchFamily="2" charset="-122"/>
                      <a:ea typeface="黑体" pitchFamily="2" charset="-122"/>
                    </a:rPr>
                    <a:t>块</a:t>
                  </a:r>
                </a:p>
              </p:txBody>
            </p:sp>
          </p:grpSp>
          <p:sp>
            <p:nvSpPr>
              <p:cNvPr id="28" name="Text Box 42"/>
              <p:cNvSpPr txBox="1">
                <a:spLocks noChangeArrowheads="1"/>
              </p:cNvSpPr>
              <p:nvPr/>
            </p:nvSpPr>
            <p:spPr bwMode="auto">
              <a:xfrm>
                <a:off x="575" y="2092"/>
                <a:ext cx="681" cy="15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r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  <a:r>
                  <a:rPr lang="zh-CN" altLang="en-US" sz="1200" dirty="0">
                    <a:solidFill>
                      <a:schemeClr val="hlink"/>
                    </a:solidFill>
                    <a:latin typeface="黑体" pitchFamily="2" charset="-122"/>
                    <a:ea typeface="黑体" pitchFamily="2" charset="-122"/>
                  </a:rPr>
                  <a:t>块</a:t>
                </a:r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5"/>
          <p:cNvSpPr>
            <a:spLocks noChangeArrowheads="1"/>
          </p:cNvSpPr>
          <p:nvPr/>
        </p:nvSpPr>
        <p:spPr bwMode="auto">
          <a:xfrm>
            <a:off x="5200650" y="831850"/>
            <a:ext cx="3060700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主存按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的组数目划分区的块数。</a:t>
            </a:r>
            <a:endParaRPr kumimoji="0" lang="en-US" altLang="zh-CN" sz="2200" dirty="0"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0000"/>
              </a:lnSpc>
            </a:pP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主存中每个区的第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i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个块号，都可以映射到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第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i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组中的任意一块。</a:t>
            </a:r>
            <a:endParaRPr kumimoji="0" lang="en-US" altLang="zh-CN" sz="2200" dirty="0"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0000"/>
              </a:lnSpc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</a:t>
            </a:r>
          </a:p>
        </p:txBody>
      </p:sp>
      <p:sp>
        <p:nvSpPr>
          <p:cNvPr id="137219" name="Rectangle 7"/>
          <p:cNvSpPr>
            <a:spLocks noChangeArrowheads="1"/>
          </p:cNvSpPr>
          <p:nvPr/>
        </p:nvSpPr>
        <p:spPr bwMode="auto">
          <a:xfrm>
            <a:off x="755650" y="584200"/>
            <a:ext cx="7777163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3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．组相联映像</a:t>
            </a:r>
          </a:p>
        </p:txBody>
      </p:sp>
      <p:grpSp>
        <p:nvGrpSpPr>
          <p:cNvPr id="137220" name="组合 130"/>
          <p:cNvGrpSpPr>
            <a:grpSpLocks/>
          </p:cNvGrpSpPr>
          <p:nvPr/>
        </p:nvGrpSpPr>
        <p:grpSpPr bwMode="auto">
          <a:xfrm>
            <a:off x="395288" y="2060575"/>
            <a:ext cx="1836737" cy="2339975"/>
            <a:chOff x="287524" y="1952836"/>
            <a:chExt cx="1836204" cy="2340260"/>
          </a:xfrm>
        </p:grpSpPr>
        <p:grpSp>
          <p:nvGrpSpPr>
            <p:cNvPr id="137276" name="组合 26"/>
            <p:cNvGrpSpPr>
              <a:grpSpLocks/>
            </p:cNvGrpSpPr>
            <p:nvPr/>
          </p:nvGrpSpPr>
          <p:grpSpPr bwMode="auto">
            <a:xfrm>
              <a:off x="287524" y="2312876"/>
              <a:ext cx="1836204" cy="504056"/>
              <a:chOff x="4680012" y="584684"/>
              <a:chExt cx="1836204" cy="504056"/>
            </a:xfrm>
          </p:grpSpPr>
          <p:grpSp>
            <p:nvGrpSpPr>
              <p:cNvPr id="137306" name="组合 18"/>
              <p:cNvGrpSpPr>
                <a:grpSpLocks/>
              </p:cNvGrpSpPr>
              <p:nvPr/>
            </p:nvGrpSpPr>
            <p:grpSpPr bwMode="auto">
              <a:xfrm>
                <a:off x="4680012" y="584684"/>
                <a:ext cx="972108" cy="252027"/>
                <a:chOff x="4680012" y="584684"/>
                <a:chExt cx="972108" cy="252027"/>
              </a:xfrm>
            </p:grpSpPr>
            <p:sp>
              <p:nvSpPr>
                <p:cNvPr id="137312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0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313" name="矩形 17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37307" name="组合 19"/>
              <p:cNvGrpSpPr>
                <a:grpSpLocks/>
              </p:cNvGrpSpPr>
              <p:nvPr/>
            </p:nvGrpSpPr>
            <p:grpSpPr bwMode="auto">
              <a:xfrm>
                <a:off x="4680012" y="836713"/>
                <a:ext cx="972108" cy="252027"/>
                <a:chOff x="4680012" y="584684"/>
                <a:chExt cx="972108" cy="252027"/>
              </a:xfrm>
            </p:grpSpPr>
            <p:sp>
              <p:nvSpPr>
                <p:cNvPr id="137310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1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311" name="矩形 21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137308" name="TextBox 23"/>
              <p:cNvSpPr txBox="1">
                <a:spLocks noChangeArrowheads="1"/>
              </p:cNvSpPr>
              <p:nvPr/>
            </p:nvSpPr>
            <p:spPr bwMode="auto">
              <a:xfrm>
                <a:off x="5832140" y="692696"/>
                <a:ext cx="68407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0</a:t>
                </a:r>
                <a:r>
                  <a:rPr lang="zh-CN" altLang="en-US" sz="1600" dirty="0">
                    <a:latin typeface="黑体" pitchFamily="2" charset="-122"/>
                    <a:ea typeface="黑体" pitchFamily="2" charset="-122"/>
                  </a:rPr>
                  <a:t>组</a:t>
                </a:r>
              </a:p>
            </p:txBody>
          </p:sp>
          <p:sp>
            <p:nvSpPr>
              <p:cNvPr id="137309" name="右大括号 25"/>
              <p:cNvSpPr>
                <a:spLocks/>
              </p:cNvSpPr>
              <p:nvPr/>
            </p:nvSpPr>
            <p:spPr bwMode="auto">
              <a:xfrm>
                <a:off x="5688124" y="620689"/>
                <a:ext cx="108012" cy="432048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</p:grpSp>
        <p:grpSp>
          <p:nvGrpSpPr>
            <p:cNvPr id="137277" name="组合 27"/>
            <p:cNvGrpSpPr>
              <a:grpSpLocks/>
            </p:cNvGrpSpPr>
            <p:nvPr/>
          </p:nvGrpSpPr>
          <p:grpSpPr bwMode="auto">
            <a:xfrm>
              <a:off x="287524" y="2816932"/>
              <a:ext cx="1836204" cy="504056"/>
              <a:chOff x="4680012" y="584684"/>
              <a:chExt cx="1836204" cy="504056"/>
            </a:xfrm>
          </p:grpSpPr>
          <p:grpSp>
            <p:nvGrpSpPr>
              <p:cNvPr id="137298" name="组合 18"/>
              <p:cNvGrpSpPr>
                <a:grpSpLocks/>
              </p:cNvGrpSpPr>
              <p:nvPr/>
            </p:nvGrpSpPr>
            <p:grpSpPr bwMode="auto">
              <a:xfrm>
                <a:off x="4680012" y="584684"/>
                <a:ext cx="972108" cy="252027"/>
                <a:chOff x="4680012" y="584684"/>
                <a:chExt cx="972108" cy="252027"/>
              </a:xfrm>
            </p:grpSpPr>
            <p:sp>
              <p:nvSpPr>
                <p:cNvPr id="137304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2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305" name="矩形 35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solidFill>
                  <a:srgbClr val="FFC00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37299" name="组合 19"/>
              <p:cNvGrpSpPr>
                <a:grpSpLocks/>
              </p:cNvGrpSpPr>
              <p:nvPr/>
            </p:nvGrpSpPr>
            <p:grpSpPr bwMode="auto">
              <a:xfrm>
                <a:off x="4680012" y="836713"/>
                <a:ext cx="972108" cy="252027"/>
                <a:chOff x="4680012" y="584684"/>
                <a:chExt cx="972108" cy="252027"/>
              </a:xfrm>
            </p:grpSpPr>
            <p:sp>
              <p:nvSpPr>
                <p:cNvPr id="137302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3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303" name="矩形 33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16023"/>
                </a:xfrm>
                <a:prstGeom prst="rect">
                  <a:avLst/>
                </a:prstGeom>
                <a:solidFill>
                  <a:srgbClr val="FFC00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137300" name="TextBox 30"/>
              <p:cNvSpPr txBox="1">
                <a:spLocks noChangeArrowheads="1"/>
              </p:cNvSpPr>
              <p:nvPr/>
            </p:nvSpPr>
            <p:spPr bwMode="auto">
              <a:xfrm>
                <a:off x="5832140" y="692696"/>
                <a:ext cx="68407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1</a:t>
                </a:r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组</a:t>
                </a:r>
              </a:p>
            </p:txBody>
          </p:sp>
          <p:sp>
            <p:nvSpPr>
              <p:cNvPr id="137301" name="右大括号 31"/>
              <p:cNvSpPr>
                <a:spLocks/>
              </p:cNvSpPr>
              <p:nvPr/>
            </p:nvSpPr>
            <p:spPr bwMode="auto">
              <a:xfrm>
                <a:off x="5688124" y="620689"/>
                <a:ext cx="108012" cy="432048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</p:grpSp>
        <p:grpSp>
          <p:nvGrpSpPr>
            <p:cNvPr id="137278" name="组合 36"/>
            <p:cNvGrpSpPr>
              <a:grpSpLocks/>
            </p:cNvGrpSpPr>
            <p:nvPr/>
          </p:nvGrpSpPr>
          <p:grpSpPr bwMode="auto">
            <a:xfrm>
              <a:off x="287524" y="3284984"/>
              <a:ext cx="1836204" cy="504056"/>
              <a:chOff x="4680012" y="584684"/>
              <a:chExt cx="1836204" cy="504056"/>
            </a:xfrm>
          </p:grpSpPr>
          <p:grpSp>
            <p:nvGrpSpPr>
              <p:cNvPr id="137290" name="组合 18"/>
              <p:cNvGrpSpPr>
                <a:grpSpLocks/>
              </p:cNvGrpSpPr>
              <p:nvPr/>
            </p:nvGrpSpPr>
            <p:grpSpPr bwMode="auto">
              <a:xfrm>
                <a:off x="4680012" y="584684"/>
                <a:ext cx="972108" cy="252027"/>
                <a:chOff x="4680012" y="584684"/>
                <a:chExt cx="972108" cy="252027"/>
              </a:xfrm>
            </p:grpSpPr>
            <p:sp>
              <p:nvSpPr>
                <p:cNvPr id="137296" name="TextBox 43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4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297" name="矩形 44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37291" name="组合 19"/>
              <p:cNvGrpSpPr>
                <a:grpSpLocks/>
              </p:cNvGrpSpPr>
              <p:nvPr/>
            </p:nvGrpSpPr>
            <p:grpSpPr bwMode="auto">
              <a:xfrm>
                <a:off x="4680012" y="836713"/>
                <a:ext cx="972108" cy="252027"/>
                <a:chOff x="4680012" y="584684"/>
                <a:chExt cx="972108" cy="252027"/>
              </a:xfrm>
            </p:grpSpPr>
            <p:sp>
              <p:nvSpPr>
                <p:cNvPr id="137294" name="TextBox 41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5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295" name="矩形 42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137292" name="TextBox 39"/>
              <p:cNvSpPr txBox="1">
                <a:spLocks noChangeArrowheads="1"/>
              </p:cNvSpPr>
              <p:nvPr/>
            </p:nvSpPr>
            <p:spPr bwMode="auto">
              <a:xfrm>
                <a:off x="5832140" y="692696"/>
                <a:ext cx="68407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2</a:t>
                </a:r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组</a:t>
                </a:r>
              </a:p>
            </p:txBody>
          </p:sp>
          <p:sp>
            <p:nvSpPr>
              <p:cNvPr id="137293" name="右大括号 40"/>
              <p:cNvSpPr>
                <a:spLocks/>
              </p:cNvSpPr>
              <p:nvPr/>
            </p:nvSpPr>
            <p:spPr bwMode="auto">
              <a:xfrm>
                <a:off x="5688124" y="620689"/>
                <a:ext cx="108012" cy="432048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</p:grpSp>
        <p:grpSp>
          <p:nvGrpSpPr>
            <p:cNvPr id="137279" name="组合 45"/>
            <p:cNvGrpSpPr>
              <a:grpSpLocks/>
            </p:cNvGrpSpPr>
            <p:nvPr/>
          </p:nvGrpSpPr>
          <p:grpSpPr bwMode="auto">
            <a:xfrm>
              <a:off x="287524" y="3789040"/>
              <a:ext cx="1836204" cy="504056"/>
              <a:chOff x="4680012" y="584684"/>
              <a:chExt cx="1836204" cy="504056"/>
            </a:xfrm>
          </p:grpSpPr>
          <p:grpSp>
            <p:nvGrpSpPr>
              <p:cNvPr id="137282" name="组合 18"/>
              <p:cNvGrpSpPr>
                <a:grpSpLocks/>
              </p:cNvGrpSpPr>
              <p:nvPr/>
            </p:nvGrpSpPr>
            <p:grpSpPr bwMode="auto">
              <a:xfrm>
                <a:off x="4680012" y="584684"/>
                <a:ext cx="972108" cy="252027"/>
                <a:chOff x="4680012" y="584684"/>
                <a:chExt cx="972108" cy="252027"/>
              </a:xfrm>
            </p:grpSpPr>
            <p:sp>
              <p:nvSpPr>
                <p:cNvPr id="137288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6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289" name="矩形 53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137283" name="组合 19"/>
              <p:cNvGrpSpPr>
                <a:grpSpLocks/>
              </p:cNvGrpSpPr>
              <p:nvPr/>
            </p:nvGrpSpPr>
            <p:grpSpPr bwMode="auto">
              <a:xfrm>
                <a:off x="4680012" y="836713"/>
                <a:ext cx="972108" cy="252027"/>
                <a:chOff x="4680012" y="584684"/>
                <a:chExt cx="972108" cy="252027"/>
              </a:xfrm>
            </p:grpSpPr>
            <p:sp>
              <p:nvSpPr>
                <p:cNvPr id="137286" name="TextBox 50"/>
                <p:cNvSpPr txBox="1">
                  <a:spLocks noChangeArrowheads="1"/>
                </p:cNvSpPr>
                <p:nvPr/>
              </p:nvSpPr>
              <p:spPr bwMode="auto">
                <a:xfrm>
                  <a:off x="4680012" y="584684"/>
                  <a:ext cx="360040" cy="252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r" eaLnBrk="1" hangingPunct="1"/>
                  <a:r>
                    <a:rPr lang="en-US" altLang="zh-CN" sz="1600" dirty="0">
                      <a:latin typeface="黑体" pitchFamily="2" charset="-122"/>
                      <a:ea typeface="黑体" pitchFamily="2" charset="-122"/>
                    </a:rPr>
                    <a:t>7</a:t>
                  </a:r>
                  <a:endParaRPr lang="zh-CN" altLang="en-US" sz="160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137287" name="矩形 51"/>
                <p:cNvSpPr>
                  <a:spLocks noChangeArrowheads="1"/>
                </p:cNvSpPr>
                <p:nvPr/>
              </p:nvSpPr>
              <p:spPr bwMode="auto">
                <a:xfrm>
                  <a:off x="5040052" y="584684"/>
                  <a:ext cx="612068" cy="252027"/>
                </a:xfrm>
                <a:prstGeom prst="rect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80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137284" name="TextBox 48"/>
              <p:cNvSpPr txBox="1">
                <a:spLocks noChangeArrowheads="1"/>
              </p:cNvSpPr>
              <p:nvPr/>
            </p:nvSpPr>
            <p:spPr bwMode="auto">
              <a:xfrm>
                <a:off x="5832140" y="692696"/>
                <a:ext cx="68407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第</a:t>
                </a: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3</a:t>
                </a:r>
                <a:r>
                  <a:rPr lang="zh-CN" altLang="en-US" sz="1600">
                    <a:latin typeface="黑体" pitchFamily="2" charset="-122"/>
                    <a:ea typeface="黑体" pitchFamily="2" charset="-122"/>
                  </a:rPr>
                  <a:t>组</a:t>
                </a:r>
              </a:p>
            </p:txBody>
          </p:sp>
          <p:sp>
            <p:nvSpPr>
              <p:cNvPr id="137285" name="右大括号 49"/>
              <p:cNvSpPr>
                <a:spLocks/>
              </p:cNvSpPr>
              <p:nvPr/>
            </p:nvSpPr>
            <p:spPr bwMode="auto">
              <a:xfrm>
                <a:off x="5688124" y="620689"/>
                <a:ext cx="108012" cy="432048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>
                  <a:solidFill>
                    <a:schemeClr val="tx2"/>
                  </a:solidFill>
                  <a:latin typeface="宋体" charset="-122"/>
                  <a:ea typeface="宋体" charset="-122"/>
                </a:endParaRPr>
              </a:p>
            </p:txBody>
          </p:sp>
        </p:grpSp>
        <p:sp>
          <p:nvSpPr>
            <p:cNvPr id="137280" name="Rectangle 8"/>
            <p:cNvSpPr>
              <a:spLocks noChangeArrowheads="1"/>
            </p:cNvSpPr>
            <p:nvPr/>
          </p:nvSpPr>
          <p:spPr bwMode="auto">
            <a:xfrm>
              <a:off x="647564" y="2829072"/>
              <a:ext cx="612068" cy="46172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81" name="TextBox 126"/>
            <p:cNvSpPr txBox="1">
              <a:spLocks noChangeArrowheads="1"/>
            </p:cNvSpPr>
            <p:nvPr/>
          </p:nvSpPr>
          <p:spPr bwMode="auto">
            <a:xfrm>
              <a:off x="611560" y="1952836"/>
              <a:ext cx="720080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Cache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7272" name="TextBox 69"/>
          <p:cNvSpPr txBox="1">
            <a:spLocks noChangeArrowheads="1"/>
          </p:cNvSpPr>
          <p:nvPr/>
        </p:nvSpPr>
        <p:spPr bwMode="auto">
          <a:xfrm>
            <a:off x="3743982" y="1917451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1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70" name="TextBox 72"/>
          <p:cNvSpPr txBox="1">
            <a:spLocks noChangeArrowheads="1"/>
          </p:cNvSpPr>
          <p:nvPr/>
        </p:nvSpPr>
        <p:spPr bwMode="auto">
          <a:xfrm>
            <a:off x="3743982" y="2169457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2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68" name="TextBox 78"/>
          <p:cNvSpPr txBox="1">
            <a:spLocks noChangeArrowheads="1"/>
          </p:cNvSpPr>
          <p:nvPr/>
        </p:nvSpPr>
        <p:spPr bwMode="auto">
          <a:xfrm>
            <a:off x="3743982" y="2421463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3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66" name="TextBox 90"/>
          <p:cNvSpPr txBox="1">
            <a:spLocks noChangeArrowheads="1"/>
          </p:cNvSpPr>
          <p:nvPr/>
        </p:nvSpPr>
        <p:spPr bwMode="auto">
          <a:xfrm>
            <a:off x="3743982" y="2673469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4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64" name="TextBox 93"/>
          <p:cNvSpPr txBox="1">
            <a:spLocks noChangeArrowheads="1"/>
          </p:cNvSpPr>
          <p:nvPr/>
        </p:nvSpPr>
        <p:spPr bwMode="auto">
          <a:xfrm>
            <a:off x="3743982" y="2925474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5</a:t>
            </a:r>
            <a:endParaRPr lang="zh-CN" altLang="en-US" sz="16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62" name="TextBox 96"/>
          <p:cNvSpPr txBox="1">
            <a:spLocks noChangeArrowheads="1"/>
          </p:cNvSpPr>
          <p:nvPr/>
        </p:nvSpPr>
        <p:spPr bwMode="auto">
          <a:xfrm>
            <a:off x="3743982" y="3177480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6</a:t>
            </a:r>
            <a:endParaRPr lang="zh-CN" altLang="en-US" sz="16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7260" name="TextBox 99"/>
          <p:cNvSpPr txBox="1">
            <a:spLocks noChangeArrowheads="1"/>
          </p:cNvSpPr>
          <p:nvPr/>
        </p:nvSpPr>
        <p:spPr bwMode="auto">
          <a:xfrm>
            <a:off x="3743982" y="3429486"/>
            <a:ext cx="396218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7</a:t>
            </a:r>
            <a:endParaRPr lang="zh-CN" altLang="en-US" sz="160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7235" name="组合 101"/>
          <p:cNvGrpSpPr>
            <a:grpSpLocks/>
          </p:cNvGrpSpPr>
          <p:nvPr/>
        </p:nvGrpSpPr>
        <p:grpSpPr bwMode="auto">
          <a:xfrm>
            <a:off x="3131645" y="3681492"/>
            <a:ext cx="1008555" cy="252006"/>
            <a:chOff x="3491880" y="1844824"/>
            <a:chExt cx="1008112" cy="252028"/>
          </a:xfrm>
        </p:grpSpPr>
        <p:sp>
          <p:nvSpPr>
            <p:cNvPr id="137258" name="TextBox 102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8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59" name="矩形 103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36" name="组合 104"/>
          <p:cNvGrpSpPr>
            <a:grpSpLocks/>
          </p:cNvGrpSpPr>
          <p:nvPr/>
        </p:nvGrpSpPr>
        <p:grpSpPr bwMode="auto">
          <a:xfrm>
            <a:off x="3131645" y="3933498"/>
            <a:ext cx="1008555" cy="252006"/>
            <a:chOff x="3491880" y="1844824"/>
            <a:chExt cx="1008112" cy="252028"/>
          </a:xfrm>
        </p:grpSpPr>
        <p:sp>
          <p:nvSpPr>
            <p:cNvPr id="137256" name="TextBox 105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9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57" name="矩形 106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37" name="组合 107"/>
          <p:cNvGrpSpPr>
            <a:grpSpLocks/>
          </p:cNvGrpSpPr>
          <p:nvPr/>
        </p:nvGrpSpPr>
        <p:grpSpPr bwMode="auto">
          <a:xfrm>
            <a:off x="3131645" y="4185503"/>
            <a:ext cx="1008555" cy="252006"/>
            <a:chOff x="3491880" y="1844824"/>
            <a:chExt cx="1008112" cy="252028"/>
          </a:xfrm>
        </p:grpSpPr>
        <p:sp>
          <p:nvSpPr>
            <p:cNvPr id="137254" name="TextBox 108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10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55" name="矩形 109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38" name="组合 110"/>
          <p:cNvGrpSpPr>
            <a:grpSpLocks/>
          </p:cNvGrpSpPr>
          <p:nvPr/>
        </p:nvGrpSpPr>
        <p:grpSpPr bwMode="auto">
          <a:xfrm>
            <a:off x="3131645" y="4437509"/>
            <a:ext cx="1008555" cy="252006"/>
            <a:chOff x="3491880" y="1844824"/>
            <a:chExt cx="1008112" cy="252028"/>
          </a:xfrm>
        </p:grpSpPr>
        <p:sp>
          <p:nvSpPr>
            <p:cNvPr id="137252" name="TextBox 111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11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53" name="矩形 112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39" name="组合 113"/>
          <p:cNvGrpSpPr>
            <a:grpSpLocks/>
          </p:cNvGrpSpPr>
          <p:nvPr/>
        </p:nvGrpSpPr>
        <p:grpSpPr bwMode="auto">
          <a:xfrm>
            <a:off x="3131645" y="4689515"/>
            <a:ext cx="1008555" cy="252006"/>
            <a:chOff x="3491880" y="1844824"/>
            <a:chExt cx="1008112" cy="252028"/>
          </a:xfrm>
        </p:grpSpPr>
        <p:sp>
          <p:nvSpPr>
            <p:cNvPr id="137250" name="TextBox 114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12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51" name="矩形 115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40" name="组合 116"/>
          <p:cNvGrpSpPr>
            <a:grpSpLocks/>
          </p:cNvGrpSpPr>
          <p:nvPr/>
        </p:nvGrpSpPr>
        <p:grpSpPr bwMode="auto">
          <a:xfrm>
            <a:off x="3131645" y="4941521"/>
            <a:ext cx="1008555" cy="252006"/>
            <a:chOff x="3491880" y="1844824"/>
            <a:chExt cx="1008112" cy="252028"/>
          </a:xfrm>
        </p:grpSpPr>
        <p:sp>
          <p:nvSpPr>
            <p:cNvPr id="137248" name="TextBox 117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13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49" name="矩形 118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41" name="组合 119"/>
          <p:cNvGrpSpPr>
            <a:grpSpLocks/>
          </p:cNvGrpSpPr>
          <p:nvPr/>
        </p:nvGrpSpPr>
        <p:grpSpPr bwMode="auto">
          <a:xfrm>
            <a:off x="3131645" y="5193526"/>
            <a:ext cx="1008555" cy="252006"/>
            <a:chOff x="3491880" y="1844824"/>
            <a:chExt cx="1008112" cy="252028"/>
          </a:xfrm>
        </p:grpSpPr>
        <p:sp>
          <p:nvSpPr>
            <p:cNvPr id="137246" name="TextBox 120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14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47" name="矩形 121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7242" name="组合 122"/>
          <p:cNvGrpSpPr>
            <a:grpSpLocks/>
          </p:cNvGrpSpPr>
          <p:nvPr/>
        </p:nvGrpSpPr>
        <p:grpSpPr bwMode="auto">
          <a:xfrm>
            <a:off x="3131645" y="5445532"/>
            <a:ext cx="1008555" cy="252006"/>
            <a:chOff x="3491880" y="1844824"/>
            <a:chExt cx="1008112" cy="252028"/>
          </a:xfrm>
        </p:grpSpPr>
        <p:sp>
          <p:nvSpPr>
            <p:cNvPr id="137244" name="TextBox 123"/>
            <p:cNvSpPr txBox="1">
              <a:spLocks noChangeArrowheads="1"/>
            </p:cNvSpPr>
            <p:nvPr/>
          </p:nvSpPr>
          <p:spPr bwMode="auto">
            <a:xfrm>
              <a:off x="4103948" y="1844824"/>
              <a:ext cx="396044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15</a:t>
              </a:r>
              <a:endParaRPr lang="zh-CN" altLang="en-US" sz="160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45" name="矩形 124"/>
            <p:cNvSpPr>
              <a:spLocks noChangeArrowheads="1"/>
            </p:cNvSpPr>
            <p:nvPr/>
          </p:nvSpPr>
          <p:spPr bwMode="auto">
            <a:xfrm>
              <a:off x="3491880" y="1844824"/>
              <a:ext cx="612068" cy="2520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7243" name="TextBox 128"/>
          <p:cNvSpPr txBox="1">
            <a:spLocks noChangeArrowheads="1"/>
          </p:cNvSpPr>
          <p:nvPr/>
        </p:nvSpPr>
        <p:spPr bwMode="auto">
          <a:xfrm>
            <a:off x="3095625" y="1341438"/>
            <a:ext cx="720397" cy="25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1600">
                <a:latin typeface="黑体" pitchFamily="2" charset="-122"/>
                <a:ea typeface="黑体" pitchFamily="2" charset="-122"/>
              </a:rPr>
              <a:t>主存</a:t>
            </a:r>
          </a:p>
        </p:txBody>
      </p:sp>
      <p:cxnSp>
        <p:nvCxnSpPr>
          <p:cNvPr id="137224" name="直接箭头连接符 134"/>
          <p:cNvCxnSpPr>
            <a:cxnSpLocks noChangeShapeType="1"/>
            <a:endCxn id="137300" idx="3"/>
          </p:cNvCxnSpPr>
          <p:nvPr/>
        </p:nvCxnSpPr>
        <p:spPr bwMode="auto">
          <a:xfrm flipH="1">
            <a:off x="2232025" y="2063750"/>
            <a:ext cx="968375" cy="10922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225" name="直接箭头连接符 136"/>
          <p:cNvCxnSpPr>
            <a:cxnSpLocks noChangeShapeType="1"/>
          </p:cNvCxnSpPr>
          <p:nvPr/>
        </p:nvCxnSpPr>
        <p:spPr bwMode="auto">
          <a:xfrm flipH="1">
            <a:off x="2290763" y="3036888"/>
            <a:ext cx="944562" cy="1190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6" name="Rectangle 8"/>
          <p:cNvSpPr>
            <a:spLocks noChangeArrowheads="1"/>
          </p:cNvSpPr>
          <p:nvPr/>
        </p:nvSpPr>
        <p:spPr bwMode="auto">
          <a:xfrm>
            <a:off x="4984750" y="3586163"/>
            <a:ext cx="3781425" cy="2122487"/>
          </a:xfrm>
          <a:prstGeom prst="rect">
            <a:avLst/>
          </a:prstGeom>
          <a:solidFill>
            <a:srgbClr val="E8E8E8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rIns="0"/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主存地址分为三部分：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区号、块号、块内地址</a:t>
            </a:r>
            <a:endParaRPr kumimoji="0" lang="en-US" altLang="zh-CN" sz="22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地址分为三部分：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组号、组内块号、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块内地址。</a:t>
            </a: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744474" y="1665445"/>
            <a:ext cx="1202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1600" dirty="0" smtClean="0">
                <a:latin typeface="黑体" pitchFamily="2" charset="-122"/>
                <a:ea typeface="黑体" pitchFamily="2" charset="-122"/>
              </a:rPr>
              <a:t>0(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总块号</a:t>
            </a:r>
            <a:r>
              <a:rPr lang="en-US" altLang="zh-CN" sz="1600" dirty="0" smtClean="0">
                <a:latin typeface="黑体" pitchFamily="2" charset="-122"/>
                <a:ea typeface="黑体" pitchFamily="2" charset="-122"/>
              </a:rPr>
              <a:t>)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1645" y="1662707"/>
            <a:ext cx="612830" cy="1010762"/>
            <a:chOff x="3131645" y="1662707"/>
            <a:chExt cx="612830" cy="1010762"/>
          </a:xfrm>
        </p:grpSpPr>
        <p:sp>
          <p:nvSpPr>
            <p:cNvPr id="137273" name="矩形 70"/>
            <p:cNvSpPr>
              <a:spLocks noChangeArrowheads="1"/>
            </p:cNvSpPr>
            <p:nvPr/>
          </p:nvSpPr>
          <p:spPr bwMode="auto">
            <a:xfrm>
              <a:off x="3131645" y="1917451"/>
              <a:ext cx="612337" cy="252005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1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37271" name="矩形 73"/>
            <p:cNvSpPr>
              <a:spLocks noChangeArrowheads="1"/>
            </p:cNvSpPr>
            <p:nvPr/>
          </p:nvSpPr>
          <p:spPr bwMode="auto">
            <a:xfrm>
              <a:off x="3131645" y="2169457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" name="矩形 62"/>
            <p:cNvSpPr>
              <a:spLocks noChangeArrowheads="1"/>
            </p:cNvSpPr>
            <p:nvPr/>
          </p:nvSpPr>
          <p:spPr bwMode="auto">
            <a:xfrm>
              <a:off x="3132138" y="2169458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2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04" name="矩形 103"/>
            <p:cNvSpPr>
              <a:spLocks noChangeArrowheads="1"/>
            </p:cNvSpPr>
            <p:nvPr/>
          </p:nvSpPr>
          <p:spPr bwMode="auto">
            <a:xfrm>
              <a:off x="3132138" y="1665445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0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06" name="矩形 62"/>
            <p:cNvSpPr>
              <a:spLocks noChangeArrowheads="1"/>
            </p:cNvSpPr>
            <p:nvPr/>
          </p:nvSpPr>
          <p:spPr bwMode="auto">
            <a:xfrm>
              <a:off x="3132138" y="2421464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3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37222" name="矩形 131"/>
            <p:cNvSpPr>
              <a:spLocks noChangeArrowheads="1"/>
            </p:cNvSpPr>
            <p:nvPr/>
          </p:nvSpPr>
          <p:spPr bwMode="auto">
            <a:xfrm>
              <a:off x="3132795" y="1662707"/>
              <a:ext cx="611187" cy="98895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3131152" y="2669737"/>
            <a:ext cx="612830" cy="1010762"/>
            <a:chOff x="3131645" y="1662707"/>
            <a:chExt cx="612830" cy="1010762"/>
          </a:xfrm>
        </p:grpSpPr>
        <p:sp>
          <p:nvSpPr>
            <p:cNvPr id="127" name="矩形 70"/>
            <p:cNvSpPr>
              <a:spLocks noChangeArrowheads="1"/>
            </p:cNvSpPr>
            <p:nvPr/>
          </p:nvSpPr>
          <p:spPr bwMode="auto">
            <a:xfrm>
              <a:off x="3131645" y="1917451"/>
              <a:ext cx="612337" cy="252005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1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28" name="矩形 73"/>
            <p:cNvSpPr>
              <a:spLocks noChangeArrowheads="1"/>
            </p:cNvSpPr>
            <p:nvPr/>
          </p:nvSpPr>
          <p:spPr bwMode="auto">
            <a:xfrm>
              <a:off x="3131645" y="2169457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80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9" name="矩形 62"/>
            <p:cNvSpPr>
              <a:spLocks noChangeArrowheads="1"/>
            </p:cNvSpPr>
            <p:nvPr/>
          </p:nvSpPr>
          <p:spPr bwMode="auto">
            <a:xfrm>
              <a:off x="3132138" y="2169458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2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30" name="矩形 129"/>
            <p:cNvSpPr>
              <a:spLocks noChangeArrowheads="1"/>
            </p:cNvSpPr>
            <p:nvPr/>
          </p:nvSpPr>
          <p:spPr bwMode="auto">
            <a:xfrm>
              <a:off x="3132138" y="1665445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0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31" name="矩形 62"/>
            <p:cNvSpPr>
              <a:spLocks noChangeArrowheads="1"/>
            </p:cNvSpPr>
            <p:nvPr/>
          </p:nvSpPr>
          <p:spPr bwMode="auto">
            <a:xfrm>
              <a:off x="3132138" y="2421464"/>
              <a:ext cx="612337" cy="25200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 smtClean="0">
                  <a:solidFill>
                    <a:schemeClr val="tx2"/>
                  </a:solidFill>
                  <a:latin typeface="+mn-lt"/>
                  <a:ea typeface="黑体" pitchFamily="2" charset="-122"/>
                </a:rPr>
                <a:t>3</a:t>
              </a:r>
              <a:endParaRPr lang="zh-CN" altLang="en-US" sz="1200" dirty="0">
                <a:solidFill>
                  <a:schemeClr val="tx2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132" name="矩形 131"/>
            <p:cNvSpPr>
              <a:spLocks noChangeArrowheads="1"/>
            </p:cNvSpPr>
            <p:nvPr/>
          </p:nvSpPr>
          <p:spPr bwMode="auto">
            <a:xfrm>
              <a:off x="3132795" y="1662707"/>
              <a:ext cx="611187" cy="98895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ChangeArrowheads="1"/>
          </p:cNvSpPr>
          <p:nvPr/>
        </p:nvSpPr>
        <p:spPr bwMode="auto">
          <a:xfrm>
            <a:off x="503238" y="981075"/>
            <a:ext cx="7905750" cy="40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存储系统的地址映像变换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示意图</a:t>
            </a:r>
            <a:endParaRPr lang="en-US" altLang="zh-CN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243" name="Rectangle 7"/>
          <p:cNvSpPr>
            <a:spLocks noChangeArrowheads="1"/>
          </p:cNvSpPr>
          <p:nvPr/>
        </p:nvSpPr>
        <p:spPr bwMode="auto">
          <a:xfrm>
            <a:off x="790575" y="1663700"/>
            <a:ext cx="7905750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重点：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的地址结构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主存地址与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地址之间如何变换</a:t>
            </a:r>
          </a:p>
        </p:txBody>
      </p:sp>
      <p:graphicFrame>
        <p:nvGraphicFramePr>
          <p:cNvPr id="152582" name="Group 6"/>
          <p:cNvGraphicFramePr>
            <a:graphicFrameLocks noGrp="1"/>
          </p:cNvGraphicFramePr>
          <p:nvPr/>
        </p:nvGraphicFramePr>
        <p:xfrm>
          <a:off x="1258888" y="2744788"/>
          <a:ext cx="6610350" cy="2266950"/>
        </p:xfrm>
        <a:graphic>
          <a:graphicData uri="http://schemas.openxmlformats.org/drawingml/2006/table">
            <a:tbl>
              <a:tblPr/>
              <a:tblGrid>
                <a:gridCol w="1347787"/>
                <a:gridCol w="4087813"/>
                <a:gridCol w="1174750"/>
              </a:tblGrid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映射形式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地址结构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特点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全相联映像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Times New Roman" pitchFamily="18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直接映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组相联映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像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主存：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Cache: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8273" name="Text Box 46"/>
          <p:cNvSpPr txBox="1">
            <a:spLocks noChangeArrowheads="1"/>
          </p:cNvSpPr>
          <p:nvPr/>
        </p:nvSpPr>
        <p:spPr bwMode="auto">
          <a:xfrm>
            <a:off x="3390900" y="3195638"/>
            <a:ext cx="2209800" cy="269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274" name="Text Box 47"/>
          <p:cNvSpPr txBox="1">
            <a:spLocks noChangeArrowheads="1"/>
          </p:cNvSpPr>
          <p:nvPr/>
        </p:nvSpPr>
        <p:spPr bwMode="auto">
          <a:xfrm>
            <a:off x="5605463" y="3195638"/>
            <a:ext cx="947737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8275" name="Group 48"/>
          <p:cNvGrpSpPr>
            <a:grpSpLocks/>
          </p:cNvGrpSpPr>
          <p:nvPr/>
        </p:nvGrpSpPr>
        <p:grpSpPr bwMode="auto">
          <a:xfrm>
            <a:off x="4513263" y="3498850"/>
            <a:ext cx="2047875" cy="269875"/>
            <a:chOff x="2966" y="2658"/>
            <a:chExt cx="1290" cy="170"/>
          </a:xfrm>
        </p:grpSpPr>
        <p:sp>
          <p:nvSpPr>
            <p:cNvPr id="138299" name="Text Box 49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300" name="Text Box 50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8276" name="Text Box 51"/>
          <p:cNvSpPr txBox="1">
            <a:spLocks noChangeArrowheads="1"/>
          </p:cNvSpPr>
          <p:nvPr/>
        </p:nvSpPr>
        <p:spPr bwMode="auto">
          <a:xfrm>
            <a:off x="3403600" y="3808413"/>
            <a:ext cx="1114425" cy="269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8277" name="Group 52"/>
          <p:cNvGrpSpPr>
            <a:grpSpLocks/>
          </p:cNvGrpSpPr>
          <p:nvPr/>
        </p:nvGrpSpPr>
        <p:grpSpPr bwMode="auto">
          <a:xfrm>
            <a:off x="4511675" y="4116388"/>
            <a:ext cx="2047875" cy="269875"/>
            <a:chOff x="2966" y="2658"/>
            <a:chExt cx="1290" cy="170"/>
          </a:xfrm>
        </p:grpSpPr>
        <p:sp>
          <p:nvSpPr>
            <p:cNvPr id="138297" name="Text Box 53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8" name="Text Box 54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8278" name="Group 55"/>
          <p:cNvGrpSpPr>
            <a:grpSpLocks/>
          </p:cNvGrpSpPr>
          <p:nvPr/>
        </p:nvGrpSpPr>
        <p:grpSpPr bwMode="auto">
          <a:xfrm>
            <a:off x="4511675" y="3802063"/>
            <a:ext cx="2047875" cy="269875"/>
            <a:chOff x="2966" y="2658"/>
            <a:chExt cx="1290" cy="170"/>
          </a:xfrm>
        </p:grpSpPr>
        <p:sp>
          <p:nvSpPr>
            <p:cNvPr id="138295" name="Text Box 56"/>
            <p:cNvSpPr txBox="1">
              <a:spLocks noChangeArrowheads="1"/>
            </p:cNvSpPr>
            <p:nvPr/>
          </p:nvSpPr>
          <p:spPr bwMode="auto">
            <a:xfrm>
              <a:off x="2966" y="2658"/>
              <a:ext cx="690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6" name="Text Box 57"/>
            <p:cNvSpPr txBox="1">
              <a:spLocks noChangeArrowheads="1"/>
            </p:cNvSpPr>
            <p:nvPr/>
          </p:nvSpPr>
          <p:spPr bwMode="auto">
            <a:xfrm>
              <a:off x="3656" y="265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8279" name="Group 58"/>
          <p:cNvGrpSpPr>
            <a:grpSpLocks/>
          </p:cNvGrpSpPr>
          <p:nvPr/>
        </p:nvGrpSpPr>
        <p:grpSpPr bwMode="auto">
          <a:xfrm>
            <a:off x="4527550" y="4713288"/>
            <a:ext cx="2030413" cy="271462"/>
            <a:chOff x="2981" y="3417"/>
            <a:chExt cx="1279" cy="171"/>
          </a:xfrm>
        </p:grpSpPr>
        <p:sp>
          <p:nvSpPr>
            <p:cNvPr id="138292" name="Text Box 59"/>
            <p:cNvSpPr txBox="1">
              <a:spLocks noChangeArrowheads="1"/>
            </p:cNvSpPr>
            <p:nvPr/>
          </p:nvSpPr>
          <p:spPr bwMode="auto">
            <a:xfrm>
              <a:off x="3318" y="3418"/>
              <a:ext cx="342" cy="1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3" name="Text Box 60"/>
            <p:cNvSpPr txBox="1">
              <a:spLocks noChangeArrowheads="1"/>
            </p:cNvSpPr>
            <p:nvPr/>
          </p:nvSpPr>
          <p:spPr bwMode="auto">
            <a:xfrm>
              <a:off x="3660" y="3418"/>
              <a:ext cx="600" cy="1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块内地址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4" name="Text Box 61"/>
            <p:cNvSpPr txBox="1">
              <a:spLocks noChangeArrowheads="1"/>
            </p:cNvSpPr>
            <p:nvPr/>
          </p:nvSpPr>
          <p:spPr bwMode="auto">
            <a:xfrm>
              <a:off x="2981" y="3417"/>
              <a:ext cx="342" cy="17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 dirty="0">
                  <a:latin typeface="Times New Roman" pitchFamily="18" charset="0"/>
                  <a:ea typeface="黑体" pitchFamily="2" charset="-122"/>
                </a:rPr>
                <a:t>组号</a:t>
              </a: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38280" name="Text Box 63"/>
          <p:cNvSpPr txBox="1">
            <a:spLocks noChangeArrowheads="1"/>
          </p:cNvSpPr>
          <p:nvPr/>
        </p:nvSpPr>
        <p:spPr bwMode="auto">
          <a:xfrm>
            <a:off x="5060950" y="4418013"/>
            <a:ext cx="542925" cy="269875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281" name="Text Box 64"/>
          <p:cNvSpPr txBox="1">
            <a:spLocks noChangeArrowheads="1"/>
          </p:cNvSpPr>
          <p:nvPr/>
        </p:nvSpPr>
        <p:spPr bwMode="auto">
          <a:xfrm>
            <a:off x="5603875" y="4418013"/>
            <a:ext cx="952500" cy="26987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块内地址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282" name="Text Box 66"/>
          <p:cNvSpPr txBox="1">
            <a:spLocks noChangeArrowheads="1"/>
          </p:cNvSpPr>
          <p:nvPr/>
        </p:nvSpPr>
        <p:spPr bwMode="auto">
          <a:xfrm>
            <a:off x="3402013" y="4425950"/>
            <a:ext cx="1638300" cy="25082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latin typeface="Times New Roman" pitchFamily="18" charset="0"/>
                <a:ea typeface="黑体" pitchFamily="2" charset="-122"/>
              </a:rPr>
              <a:t>区号</a:t>
            </a:r>
            <a:endParaRPr lang="zh-CN" altLang="en-US" sz="1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" name="Group 71"/>
          <p:cNvGrpSpPr>
            <a:grpSpLocks/>
          </p:cNvGrpSpPr>
          <p:nvPr/>
        </p:nvGrpSpPr>
        <p:grpSpPr bwMode="auto">
          <a:xfrm rot="-5400000">
            <a:off x="5003801" y="4751387"/>
            <a:ext cx="133350" cy="288925"/>
            <a:chOff x="3065" y="2532"/>
            <a:chExt cx="505" cy="191"/>
          </a:xfrm>
        </p:grpSpPr>
        <p:sp>
          <p:nvSpPr>
            <p:cNvPr id="138288" name="Line 72"/>
            <p:cNvSpPr>
              <a:spLocks noChangeShapeType="1"/>
            </p:cNvSpPr>
            <p:nvPr/>
          </p:nvSpPr>
          <p:spPr bwMode="auto">
            <a:xfrm>
              <a:off x="3570" y="2532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89" name="Line 73"/>
            <p:cNvSpPr>
              <a:spLocks noChangeShapeType="1"/>
            </p:cNvSpPr>
            <p:nvPr/>
          </p:nvSpPr>
          <p:spPr bwMode="auto">
            <a:xfrm>
              <a:off x="3065" y="2543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0" name="Line 74"/>
            <p:cNvSpPr>
              <a:spLocks noChangeShapeType="1"/>
            </p:cNvSpPr>
            <p:nvPr/>
          </p:nvSpPr>
          <p:spPr bwMode="auto">
            <a:xfrm>
              <a:off x="3102" y="2562"/>
              <a:ext cx="396" cy="13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91" name="Line 75"/>
            <p:cNvSpPr>
              <a:spLocks noChangeShapeType="1"/>
            </p:cNvSpPr>
            <p:nvPr/>
          </p:nvSpPr>
          <p:spPr bwMode="auto">
            <a:xfrm flipH="1">
              <a:off x="3108" y="2556"/>
              <a:ext cx="414" cy="13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 rot="2700000">
            <a:off x="4945062" y="4505326"/>
            <a:ext cx="144463" cy="303212"/>
            <a:chOff x="3059" y="2934"/>
            <a:chExt cx="505" cy="191"/>
          </a:xfrm>
        </p:grpSpPr>
        <p:sp>
          <p:nvSpPr>
            <p:cNvPr id="138285" name="Line 77"/>
            <p:cNvSpPr>
              <a:spLocks noChangeShapeType="1"/>
            </p:cNvSpPr>
            <p:nvPr/>
          </p:nvSpPr>
          <p:spPr bwMode="auto">
            <a:xfrm>
              <a:off x="3564" y="2934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86" name="Line 78"/>
            <p:cNvSpPr>
              <a:spLocks noChangeShapeType="1"/>
            </p:cNvSpPr>
            <p:nvPr/>
          </p:nvSpPr>
          <p:spPr bwMode="auto">
            <a:xfrm>
              <a:off x="3059" y="2945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8287" name="Line 79"/>
            <p:cNvSpPr>
              <a:spLocks noChangeShapeType="1"/>
            </p:cNvSpPr>
            <p:nvPr/>
          </p:nvSpPr>
          <p:spPr bwMode="auto">
            <a:xfrm>
              <a:off x="3317" y="2939"/>
              <a:ext cx="0" cy="1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4"/>
          <p:cNvSpPr>
            <a:spLocks noChangeArrowheads="1"/>
          </p:cNvSpPr>
          <p:nvPr/>
        </p:nvSpPr>
        <p:spPr bwMode="auto">
          <a:xfrm>
            <a:off x="719138" y="549275"/>
            <a:ext cx="84248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．主存地址和</a:t>
            </a: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地址的相关计算</a:t>
            </a:r>
          </a:p>
        </p:txBody>
      </p:sp>
      <p:sp>
        <p:nvSpPr>
          <p:cNvPr id="139267" name="Rectangle 7"/>
          <p:cNvSpPr>
            <a:spLocks noChangeArrowheads="1"/>
          </p:cNvSpPr>
          <p:nvPr/>
        </p:nvSpPr>
        <p:spPr bwMode="auto">
          <a:xfrm>
            <a:off x="611188" y="1341438"/>
            <a:ext cx="8172450" cy="374015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隶书" pitchFamily="49" charset="-122"/>
              <a:buAutoNum type="circleNumDbPlain"/>
            </a:pP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主存地址的位数</a:t>
            </a:r>
            <a:r>
              <a:rPr kumimoji="0" lang="en-US" altLang="zh-CN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L</a:t>
            </a: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由主存的存储单元数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决定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(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设容量＝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N×B)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L=log</a:t>
            </a:r>
            <a:r>
              <a:rPr kumimoji="0" lang="en-US" altLang="zh-CN" sz="2200" baseline="-25000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＝区号位数＋块号位数＋块内地址位数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隶书" pitchFamily="49" charset="-122"/>
              <a:buAutoNum type="circleNumDbPlain" startAt="2"/>
            </a:pPr>
            <a:r>
              <a:rPr kumimoji="0" lang="en-US" altLang="zh-CN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地址的位数</a:t>
            </a:r>
            <a:r>
              <a:rPr kumimoji="0" lang="en-US" altLang="zh-CN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P</a:t>
            </a: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由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存储单元数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H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决定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(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设容量＝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H×B)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P=log</a:t>
            </a:r>
            <a:r>
              <a:rPr kumimoji="0" lang="en-US" altLang="zh-CN" sz="2200" baseline="-25000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H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＝块号位数＋块内地址位数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隶书" pitchFamily="49" charset="-122"/>
              <a:buAutoNum type="circleNumDbPlain" startAt="3"/>
            </a:pP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区号位数：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区号位数＝主存地址位数－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地址位数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隶书" pitchFamily="49" charset="-122"/>
              <a:buAutoNum type="circleNumDbPlain" startAt="3"/>
            </a:pPr>
            <a:r>
              <a:rPr kumimoji="0" lang="zh-CN" altLang="en-US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块号位数：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主存地址的块号和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块号的位数相同，位数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K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取决于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中能容纳的块的个数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J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K=log</a:t>
            </a:r>
            <a:r>
              <a:rPr kumimoji="0" lang="en-US" altLang="zh-CN" sz="2200" baseline="-250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J 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隶书" pitchFamily="49" charset="-122"/>
              <a:buAutoNum type="circleNumDbPlain" startAt="3"/>
            </a:pPr>
            <a:r>
              <a:rPr kumimoji="0" lang="zh-CN" altLang="en-US" sz="22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块内地址位数：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主存的块内地址和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的块内地址长度相同，位数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取决于块内的存储单位数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Q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en-US" altLang="zh-CN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M=log</a:t>
            </a:r>
            <a:r>
              <a:rPr kumimoji="0" lang="en-US" altLang="zh-CN" sz="2200" baseline="-250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Q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9"/>
          <p:cNvSpPr>
            <a:spLocks noChangeArrowheads="1"/>
          </p:cNvSpPr>
          <p:nvPr/>
        </p:nvSpPr>
        <p:spPr bwMode="auto">
          <a:xfrm>
            <a:off x="935038" y="1017588"/>
            <a:ext cx="77755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88900"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．主存−辅存存储层次（虚拟存储系统） </a:t>
            </a:r>
          </a:p>
        </p:txBody>
      </p:sp>
      <p:sp>
        <p:nvSpPr>
          <p:cNvPr id="15363" name="矩形 12"/>
          <p:cNvSpPr>
            <a:spLocks noChangeArrowheads="1"/>
          </p:cNvSpPr>
          <p:nvPr/>
        </p:nvSpPr>
        <p:spPr bwMode="auto">
          <a:xfrm>
            <a:off x="647700" y="512763"/>
            <a:ext cx="507682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存储器的层次结构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1116013" y="1628775"/>
            <a:ext cx="8027987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虚拟内存（虚拟地址空间）：</a:t>
            </a:r>
          </a:p>
          <a:p>
            <a:pPr>
              <a:spcBef>
                <a:spcPct val="30000"/>
              </a:spcBef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用户可使用的内存的逻辑地址空间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地址的范围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15365" name="Rectangle 3"/>
          <p:cNvSpPr>
            <a:spLocks noChangeArrowheads="1"/>
          </p:cNvSpPr>
          <p:nvPr/>
        </p:nvSpPr>
        <p:spPr bwMode="auto">
          <a:xfrm>
            <a:off x="1116013" y="2997200"/>
            <a:ext cx="7416800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被执行的代码和被访问的数据必须赋予物理内存（映射到物理内存）。</a:t>
            </a:r>
          </a:p>
          <a:p>
            <a:pPr algn="just"/>
            <a:r>
              <a:rPr lang="en-US" altLang="zh-CN" dirty="0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Windows XP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系统中，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Pagefile.sys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文件就是用作虚拟内存的磁盘文件。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4"/>
          <p:cNvSpPr>
            <a:spLocks noChangeArrowheads="1"/>
          </p:cNvSpPr>
          <p:nvPr/>
        </p:nvSpPr>
        <p:spPr bwMode="auto">
          <a:xfrm>
            <a:off x="719138" y="549275"/>
            <a:ext cx="84248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．主存地址和</a:t>
            </a: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地址的相关计算</a:t>
            </a:r>
          </a:p>
        </p:txBody>
      </p:sp>
      <p:sp>
        <p:nvSpPr>
          <p:cNvPr id="140291" name="Rectangle 6"/>
          <p:cNvSpPr>
            <a:spLocks noChangeArrowheads="1"/>
          </p:cNvSpPr>
          <p:nvPr/>
        </p:nvSpPr>
        <p:spPr bwMode="auto">
          <a:xfrm>
            <a:off x="647700" y="1076567"/>
            <a:ext cx="8245475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 anchor="ctr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设有一个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的容量为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2K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字，每块为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16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字，求：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（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）该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可容纳多少个块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（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）如果主存容量为</a:t>
            </a:r>
            <a:r>
              <a:rPr kumimoji="0" lang="en-US" altLang="zh-CN" sz="22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256K</a:t>
            </a:r>
            <a:r>
              <a:rPr kumimoji="0" lang="zh-CN" altLang="en-US" sz="22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字，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则有多少个块？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（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）主存的地址有多少位？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地址有多少位？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（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）直接方式下，主存地址分为哪几部分？每部分有多少位？主存中第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I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块映像到</a:t>
            </a:r>
            <a:r>
              <a:rPr kumimoji="0" lang="en-US" altLang="zh-CN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中的哪一块？</a:t>
            </a:r>
          </a:p>
        </p:txBody>
      </p:sp>
      <p:sp>
        <p:nvSpPr>
          <p:cNvPr id="928775" name="Rectangle 7"/>
          <p:cNvSpPr>
            <a:spLocks noChangeArrowheads="1"/>
          </p:cNvSpPr>
          <p:nvPr/>
        </p:nvSpPr>
        <p:spPr bwMode="auto">
          <a:xfrm>
            <a:off x="611188" y="3573463"/>
            <a:ext cx="8174037" cy="26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: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2048/16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128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块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）主存容量为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256K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，则有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256K/16=16384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块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3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）主存地址为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18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地址为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11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）主存地址分为：区号、块号和块内地址。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     块内字地址为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位；块号为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log</a:t>
            </a:r>
            <a:r>
              <a:rPr kumimoji="0" lang="en-US" altLang="zh-CN" sz="2200" baseline="-25000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128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7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;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     区号为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18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－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7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－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7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     主存中第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I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块映像到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中的第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(I mod 128)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块中。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5"/>
          <p:cNvSpPr>
            <a:spLocks noChangeArrowheads="1"/>
          </p:cNvSpPr>
          <p:nvPr/>
        </p:nvSpPr>
        <p:spPr bwMode="auto">
          <a:xfrm>
            <a:off x="719138" y="962436"/>
            <a:ext cx="7777162" cy="33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 anchor="ctr">
            <a:spAutoFit/>
          </a:bodyPr>
          <a:lstStyle/>
          <a:p>
            <a:pPr algn="just">
              <a:lnSpc>
                <a:spcPct val="13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课堂练习：</a:t>
            </a:r>
          </a:p>
          <a:p>
            <a:pPr algn="just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设一个组相联方式的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由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64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个块构成，每组包含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个块。主存包含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4096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个块，每块由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128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个字组成。访存地址为字地址。求：</a:t>
            </a:r>
          </a:p>
          <a:p>
            <a:pPr algn="just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）主存地址有多少位？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地址有多少位？</a:t>
            </a:r>
          </a:p>
          <a:p>
            <a:pPr algn="just">
              <a:lnSpc>
                <a:spcPct val="11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）主存地址格式中，区号、块号和块内地址的位数分别为多少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?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5"/>
          <p:cNvSpPr>
            <a:spLocks noChangeArrowheads="1"/>
          </p:cNvSpPr>
          <p:nvPr/>
        </p:nvSpPr>
        <p:spPr bwMode="auto">
          <a:xfrm>
            <a:off x="503238" y="625475"/>
            <a:ext cx="7777162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/>
          <a:lstStyle/>
          <a:p>
            <a:pPr algn="just">
              <a:lnSpc>
                <a:spcPct val="9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课堂练习：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组相联，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块为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组，每块由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128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个字（按字访存）</a:t>
            </a:r>
            <a:endParaRPr kumimoji="0"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2339" name="Text Box 4"/>
          <p:cNvSpPr txBox="1">
            <a:spLocks noChangeArrowheads="1"/>
          </p:cNvSpPr>
          <p:nvPr/>
        </p:nvSpPr>
        <p:spPr bwMode="auto">
          <a:xfrm>
            <a:off x="1368425" y="1665288"/>
            <a:ext cx="17653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64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块</a:t>
            </a:r>
          </a:p>
        </p:txBody>
      </p:sp>
      <p:sp>
        <p:nvSpPr>
          <p:cNvPr id="142340" name="Text Box 10"/>
          <p:cNvSpPr txBox="1">
            <a:spLocks noChangeArrowheads="1"/>
          </p:cNvSpPr>
          <p:nvPr/>
        </p:nvSpPr>
        <p:spPr bwMode="auto">
          <a:xfrm>
            <a:off x="4933950" y="1627188"/>
            <a:ext cx="18732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内存：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4096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块</a:t>
            </a:r>
          </a:p>
        </p:txBody>
      </p:sp>
      <p:grpSp>
        <p:nvGrpSpPr>
          <p:cNvPr id="142341" name="Group 34"/>
          <p:cNvGrpSpPr>
            <a:grpSpLocks/>
          </p:cNvGrpSpPr>
          <p:nvPr/>
        </p:nvGrpSpPr>
        <p:grpSpPr bwMode="auto">
          <a:xfrm>
            <a:off x="935038" y="4257675"/>
            <a:ext cx="2413000" cy="781050"/>
            <a:chOff x="589" y="2931"/>
            <a:chExt cx="1520" cy="492"/>
          </a:xfrm>
        </p:grpSpPr>
        <p:sp>
          <p:nvSpPr>
            <p:cNvPr id="142367" name="Text Box 15"/>
            <p:cNvSpPr txBox="1">
              <a:spLocks noChangeArrowheads="1"/>
            </p:cNvSpPr>
            <p:nvPr/>
          </p:nvSpPr>
          <p:spPr bwMode="auto">
            <a:xfrm>
              <a:off x="680" y="2931"/>
              <a:ext cx="1429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黑体" pitchFamily="2" charset="-122"/>
                  <a:ea typeface="黑体" pitchFamily="2" charset="-122"/>
                </a:rPr>
                <a:t>   块号     块内地址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     6        7</a:t>
              </a:r>
            </a:p>
          </p:txBody>
        </p:sp>
        <p:sp>
          <p:nvSpPr>
            <p:cNvPr id="142368" name="Rectangle 17"/>
            <p:cNvSpPr>
              <a:spLocks noChangeArrowheads="1"/>
            </p:cNvSpPr>
            <p:nvPr/>
          </p:nvSpPr>
          <p:spPr bwMode="auto">
            <a:xfrm>
              <a:off x="589" y="3090"/>
              <a:ext cx="1520" cy="18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69" name="Line 18"/>
            <p:cNvSpPr>
              <a:spLocks noChangeShapeType="1"/>
            </p:cNvSpPr>
            <p:nvPr/>
          </p:nvSpPr>
          <p:spPr bwMode="auto">
            <a:xfrm>
              <a:off x="1270" y="3090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42342" name="Group 35"/>
          <p:cNvGrpSpPr>
            <a:grpSpLocks/>
          </p:cNvGrpSpPr>
          <p:nvPr/>
        </p:nvGrpSpPr>
        <p:grpSpPr bwMode="auto">
          <a:xfrm>
            <a:off x="935038" y="5408613"/>
            <a:ext cx="2413000" cy="781050"/>
            <a:chOff x="589" y="3505"/>
            <a:chExt cx="1520" cy="492"/>
          </a:xfrm>
        </p:grpSpPr>
        <p:sp>
          <p:nvSpPr>
            <p:cNvPr id="142363" name="Text Box 19"/>
            <p:cNvSpPr txBox="1">
              <a:spLocks noChangeArrowheads="1"/>
            </p:cNvSpPr>
            <p:nvPr/>
          </p:nvSpPr>
          <p:spPr bwMode="auto">
            <a:xfrm>
              <a:off x="657" y="3505"/>
              <a:ext cx="1429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组号</a:t>
              </a:r>
              <a:r>
                <a:rPr lang="zh-CN" altLang="en-US" sz="1600" dirty="0">
                  <a:latin typeface="黑体" pitchFamily="2" charset="-122"/>
                  <a:ea typeface="黑体" pitchFamily="2" charset="-122"/>
                </a:rPr>
                <a:t>  块号   块内地址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zh-CN" altLang="en-US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en-US" altLang="zh-CN" sz="1600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4</a:t>
              </a: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   2        7</a:t>
              </a:r>
            </a:p>
          </p:txBody>
        </p:sp>
        <p:sp>
          <p:nvSpPr>
            <p:cNvPr id="142364" name="Rectangle 20"/>
            <p:cNvSpPr>
              <a:spLocks noChangeArrowheads="1"/>
            </p:cNvSpPr>
            <p:nvPr/>
          </p:nvSpPr>
          <p:spPr bwMode="auto">
            <a:xfrm>
              <a:off x="589" y="3657"/>
              <a:ext cx="1520" cy="18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65" name="Line 21"/>
            <p:cNvSpPr>
              <a:spLocks noChangeShapeType="1"/>
            </p:cNvSpPr>
            <p:nvPr/>
          </p:nvSpPr>
          <p:spPr bwMode="auto">
            <a:xfrm>
              <a:off x="1270" y="3657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66" name="Line 22"/>
            <p:cNvSpPr>
              <a:spLocks noChangeShapeType="1"/>
            </p:cNvSpPr>
            <p:nvPr/>
          </p:nvSpPr>
          <p:spPr bwMode="auto">
            <a:xfrm>
              <a:off x="1021" y="3657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42343" name="Group 36"/>
          <p:cNvGrpSpPr>
            <a:grpSpLocks/>
          </p:cNvGrpSpPr>
          <p:nvPr/>
        </p:nvGrpSpPr>
        <p:grpSpPr bwMode="auto">
          <a:xfrm>
            <a:off x="4824413" y="4257675"/>
            <a:ext cx="3492500" cy="781050"/>
            <a:chOff x="3039" y="2886"/>
            <a:chExt cx="2200" cy="492"/>
          </a:xfrm>
        </p:grpSpPr>
        <p:sp>
          <p:nvSpPr>
            <p:cNvPr id="142360" name="Text Box 23"/>
            <p:cNvSpPr txBox="1">
              <a:spLocks noChangeArrowheads="1"/>
            </p:cNvSpPr>
            <p:nvPr/>
          </p:nvSpPr>
          <p:spPr bwMode="auto">
            <a:xfrm>
              <a:off x="3810" y="2886"/>
              <a:ext cx="1429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黑体" pitchFamily="2" charset="-122"/>
                  <a:ea typeface="黑体" pitchFamily="2" charset="-122"/>
                </a:rPr>
                <a:t>   块号     块内地址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endParaRPr lang="en-US" altLang="zh-CN" sz="1600" dirty="0">
                <a:latin typeface="黑体" pitchFamily="2" charset="-122"/>
                <a:ea typeface="黑体" pitchFamily="2" charset="-122"/>
              </a:endParaRP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12              7</a:t>
              </a:r>
            </a:p>
          </p:txBody>
        </p:sp>
        <p:sp>
          <p:nvSpPr>
            <p:cNvPr id="142361" name="Rectangle 24"/>
            <p:cNvSpPr>
              <a:spLocks noChangeArrowheads="1"/>
            </p:cNvSpPr>
            <p:nvPr/>
          </p:nvSpPr>
          <p:spPr bwMode="auto">
            <a:xfrm>
              <a:off x="3039" y="3045"/>
              <a:ext cx="2200" cy="18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62" name="Line 25"/>
            <p:cNvSpPr>
              <a:spLocks noChangeShapeType="1"/>
            </p:cNvSpPr>
            <p:nvPr/>
          </p:nvSpPr>
          <p:spPr bwMode="auto">
            <a:xfrm>
              <a:off x="4400" y="3045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42344" name="Text Box 26"/>
          <p:cNvSpPr txBox="1">
            <a:spLocks noChangeArrowheads="1"/>
          </p:cNvSpPr>
          <p:nvPr/>
        </p:nvSpPr>
        <p:spPr bwMode="auto">
          <a:xfrm>
            <a:off x="4859338" y="5373688"/>
            <a:ext cx="34575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  区号          </a:t>
            </a:r>
            <a:r>
              <a:rPr lang="zh-CN" altLang="en-US" sz="16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块号   </a:t>
            </a:r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块内地址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zh-CN" altLang="en-US" sz="16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sz="16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      8          </a:t>
            </a:r>
            <a:r>
              <a:rPr lang="en-US" altLang="zh-CN" sz="16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         7</a:t>
            </a:r>
          </a:p>
        </p:txBody>
      </p:sp>
      <p:sp>
        <p:nvSpPr>
          <p:cNvPr id="142345" name="Rectangle 27"/>
          <p:cNvSpPr>
            <a:spLocks noChangeArrowheads="1"/>
          </p:cNvSpPr>
          <p:nvPr/>
        </p:nvSpPr>
        <p:spPr bwMode="auto">
          <a:xfrm>
            <a:off x="6283325" y="5614988"/>
            <a:ext cx="2033588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2346" name="Line 28"/>
          <p:cNvSpPr>
            <a:spLocks noChangeShapeType="1"/>
          </p:cNvSpPr>
          <p:nvPr/>
        </p:nvSpPr>
        <p:spPr bwMode="auto">
          <a:xfrm>
            <a:off x="6985000" y="5614988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2347" name="Rectangle 30"/>
          <p:cNvSpPr>
            <a:spLocks noChangeArrowheads="1"/>
          </p:cNvSpPr>
          <p:nvPr/>
        </p:nvSpPr>
        <p:spPr bwMode="auto">
          <a:xfrm>
            <a:off x="4835525" y="5614988"/>
            <a:ext cx="1447800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42348" name="Group 38"/>
          <p:cNvGrpSpPr>
            <a:grpSpLocks/>
          </p:cNvGrpSpPr>
          <p:nvPr/>
        </p:nvGrpSpPr>
        <p:grpSpPr bwMode="auto">
          <a:xfrm>
            <a:off x="1549400" y="2239963"/>
            <a:ext cx="5040313" cy="1728787"/>
            <a:chOff x="930" y="1706"/>
            <a:chExt cx="3175" cy="1089"/>
          </a:xfrm>
        </p:grpSpPr>
        <p:sp>
          <p:nvSpPr>
            <p:cNvPr id="142349" name="Rectangle 5"/>
            <p:cNvSpPr>
              <a:spLocks noChangeArrowheads="1"/>
            </p:cNvSpPr>
            <p:nvPr/>
          </p:nvSpPr>
          <p:spPr bwMode="auto">
            <a:xfrm>
              <a:off x="930" y="1752"/>
              <a:ext cx="907" cy="79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0" name="Text Box 7"/>
            <p:cNvSpPr txBox="1">
              <a:spLocks noChangeArrowheads="1"/>
            </p:cNvSpPr>
            <p:nvPr/>
          </p:nvSpPr>
          <p:spPr bwMode="auto">
            <a:xfrm>
              <a:off x="930" y="1752"/>
              <a:ext cx="907" cy="20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2000" dirty="0">
                  <a:latin typeface="黑体" pitchFamily="2" charset="-122"/>
                  <a:ea typeface="黑体" pitchFamily="2" charset="-122"/>
                </a:rPr>
                <a:t>0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  <p:sp>
          <p:nvSpPr>
            <p:cNvPr id="142351" name="Text Box 8"/>
            <p:cNvSpPr txBox="1">
              <a:spLocks noChangeArrowheads="1"/>
            </p:cNvSpPr>
            <p:nvPr/>
          </p:nvSpPr>
          <p:spPr bwMode="auto">
            <a:xfrm>
              <a:off x="930" y="2342"/>
              <a:ext cx="907" cy="20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2000" dirty="0">
                  <a:latin typeface="黑体" pitchFamily="2" charset="-122"/>
                  <a:ea typeface="黑体" pitchFamily="2" charset="-122"/>
                </a:rPr>
                <a:t>63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  <p:sp>
          <p:nvSpPr>
            <p:cNvPr id="142352" name="Text Box 9"/>
            <p:cNvSpPr txBox="1">
              <a:spLocks noChangeArrowheads="1"/>
            </p:cNvSpPr>
            <p:nvPr/>
          </p:nvSpPr>
          <p:spPr bwMode="auto">
            <a:xfrm>
              <a:off x="930" y="2070"/>
              <a:ext cx="9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宋体" charset="-122"/>
                  <a:ea typeface="黑体" pitchFamily="2" charset="-122"/>
                </a:rPr>
                <a:t>……</a:t>
              </a:r>
              <a:endParaRPr lang="en-US" altLang="zh-CN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3" name="Rectangle 11"/>
            <p:cNvSpPr>
              <a:spLocks noChangeArrowheads="1"/>
            </p:cNvSpPr>
            <p:nvPr/>
          </p:nvSpPr>
          <p:spPr bwMode="auto">
            <a:xfrm>
              <a:off x="3198" y="1706"/>
              <a:ext cx="907" cy="1089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4" name="Text Box 12"/>
            <p:cNvSpPr txBox="1">
              <a:spLocks noChangeArrowheads="1"/>
            </p:cNvSpPr>
            <p:nvPr/>
          </p:nvSpPr>
          <p:spPr bwMode="auto">
            <a:xfrm>
              <a:off x="3198" y="1706"/>
              <a:ext cx="907" cy="20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2000" dirty="0">
                  <a:latin typeface="黑体" pitchFamily="2" charset="-122"/>
                  <a:ea typeface="黑体" pitchFamily="2" charset="-122"/>
                </a:rPr>
                <a:t>0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  <p:sp>
          <p:nvSpPr>
            <p:cNvPr id="142355" name="Text Box 13"/>
            <p:cNvSpPr txBox="1">
              <a:spLocks noChangeArrowheads="1"/>
            </p:cNvSpPr>
            <p:nvPr/>
          </p:nvSpPr>
          <p:spPr bwMode="auto">
            <a:xfrm>
              <a:off x="3198" y="2591"/>
              <a:ext cx="907" cy="20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第</a:t>
              </a:r>
              <a:r>
                <a:rPr lang="en-US" altLang="zh-CN" sz="2000" dirty="0">
                  <a:latin typeface="黑体" pitchFamily="2" charset="-122"/>
                  <a:ea typeface="黑体" pitchFamily="2" charset="-122"/>
                </a:rPr>
                <a:t>4095</a:t>
              </a: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块</a:t>
              </a:r>
            </a:p>
          </p:txBody>
        </p:sp>
        <p:sp>
          <p:nvSpPr>
            <p:cNvPr id="142356" name="Text Box 14"/>
            <p:cNvSpPr txBox="1">
              <a:spLocks noChangeArrowheads="1"/>
            </p:cNvSpPr>
            <p:nvPr/>
          </p:nvSpPr>
          <p:spPr bwMode="auto">
            <a:xfrm>
              <a:off x="3198" y="2115"/>
              <a:ext cx="9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宋体" charset="-122"/>
                  <a:ea typeface="黑体" pitchFamily="2" charset="-122"/>
                </a:rPr>
                <a:t>……</a:t>
              </a:r>
              <a:endParaRPr lang="en-US" altLang="zh-CN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7" name="Line 31"/>
            <p:cNvSpPr>
              <a:spLocks noChangeShapeType="1"/>
            </p:cNvSpPr>
            <p:nvPr/>
          </p:nvSpPr>
          <p:spPr bwMode="auto">
            <a:xfrm flipV="1">
              <a:off x="1837" y="1706"/>
              <a:ext cx="1361" cy="4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8" name="Line 32"/>
            <p:cNvSpPr>
              <a:spLocks noChangeShapeType="1"/>
            </p:cNvSpPr>
            <p:nvPr/>
          </p:nvSpPr>
          <p:spPr bwMode="auto">
            <a:xfrm flipV="1">
              <a:off x="1837" y="2183"/>
              <a:ext cx="1361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2359" name="Text Box 33"/>
            <p:cNvSpPr txBox="1">
              <a:spLocks noChangeArrowheads="1"/>
            </p:cNvSpPr>
            <p:nvPr/>
          </p:nvSpPr>
          <p:spPr bwMode="auto">
            <a:xfrm>
              <a:off x="2268" y="1797"/>
              <a:ext cx="81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dirty="0">
                  <a:latin typeface="黑体" pitchFamily="2" charset="-122"/>
                  <a:ea typeface="黑体" pitchFamily="2" charset="-122"/>
                </a:rPr>
                <a:t>内存的</a:t>
              </a:r>
              <a:r>
                <a:rPr lang="en-US" altLang="zh-CN" sz="1600" dirty="0">
                  <a:latin typeface="黑体" pitchFamily="2" charset="-122"/>
                  <a:ea typeface="黑体" pitchFamily="2" charset="-122"/>
                </a:rPr>
                <a:t>1</a:t>
              </a:r>
              <a:r>
                <a:rPr lang="zh-CN" altLang="en-US" sz="1600" dirty="0">
                  <a:latin typeface="黑体" pitchFamily="2" charset="-122"/>
                  <a:ea typeface="黑体" pitchFamily="2" charset="-122"/>
                </a:rPr>
                <a:t>个区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719138" y="549275"/>
            <a:ext cx="84248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5.7.4 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替换算法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3363" name="Rectangle 4"/>
          <p:cNvSpPr>
            <a:spLocks noChangeArrowheads="1"/>
          </p:cNvSpPr>
          <p:nvPr/>
        </p:nvSpPr>
        <p:spPr bwMode="auto">
          <a:xfrm>
            <a:off x="684213" y="1196975"/>
            <a:ext cx="7813675" cy="18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(1)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随机算法（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RAND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随机确定替换单元。可用随机数产生器来产生一个随机的替换单元号。简单，由于没有根据程序访存局部性原理，不能提高系统的命中率。 </a:t>
            </a:r>
          </a:p>
        </p:txBody>
      </p:sp>
      <p:sp>
        <p:nvSpPr>
          <p:cNvPr id="930821" name="Rectangle 5"/>
          <p:cNvSpPr>
            <a:spLocks noChangeArrowheads="1"/>
          </p:cNvSpPr>
          <p:nvPr/>
        </p:nvSpPr>
        <p:spPr bwMode="auto">
          <a:xfrm>
            <a:off x="647700" y="3284538"/>
            <a:ext cx="7813675" cy="190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algn="just">
              <a:lnSpc>
                <a:spcPct val="130000"/>
              </a:lnSpc>
              <a:spcBef>
                <a:spcPct val="5000"/>
              </a:spcBef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(2)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先进先出算法（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FIFO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对进入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的块按先后顺序排队，需要替换时，先淘汰最早进入的块。简单，易于实现，也没根据访存局部性原理，命中率较低。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3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21" grpId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935038" y="549275"/>
            <a:ext cx="82089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．替换算法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4387" name="Rectangle 4"/>
          <p:cNvSpPr>
            <a:spLocks noChangeArrowheads="1"/>
          </p:cNvSpPr>
          <p:nvPr/>
        </p:nvSpPr>
        <p:spPr bwMode="auto">
          <a:xfrm>
            <a:off x="684213" y="1196975"/>
            <a:ext cx="781367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(3)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近期最少使用算法（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LRU-Least Recently Used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将最近使用最少的块替换出去。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能比较正确地利用访存局部性原理，命中率较高，但算法较复杂，系统开销较大。 </a:t>
            </a:r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719138" y="3355480"/>
            <a:ext cx="7921625" cy="1363065"/>
          </a:xfrm>
          <a:prstGeom prst="rect">
            <a:avLst/>
          </a:prstGeom>
          <a:solidFill>
            <a:srgbClr val="F0F0F0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增加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的容量会提高命中率，但两者之间并非成正比关系。块命中率不仅与替换算法有关，还与块容量、块的数量等有关。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3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4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4"/>
          <p:cNvSpPr>
            <a:spLocks noChangeArrowheads="1"/>
          </p:cNvSpPr>
          <p:nvPr/>
        </p:nvSpPr>
        <p:spPr bwMode="auto">
          <a:xfrm>
            <a:off x="1042988" y="1665288"/>
            <a:ext cx="7632700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marL="1520825" indent="-1520825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fr-FR" dirty="0">
                <a:latin typeface="黑体" pitchFamily="2" charset="-122"/>
                <a:ea typeface="黑体" pitchFamily="2" charset="-122"/>
              </a:rPr>
              <a:t>单一缓存：在</a:t>
            </a:r>
            <a:r>
              <a:rPr lang="fr-FR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fr-FR" dirty="0">
                <a:latin typeface="黑体" pitchFamily="2" charset="-122"/>
                <a:ea typeface="黑体" pitchFamily="2" charset="-122"/>
              </a:rPr>
              <a:t>和主存之间只设一个</a:t>
            </a:r>
            <a:r>
              <a:rPr lang="fr-FR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fr-FR" dirty="0">
                <a:latin typeface="黑体" pitchFamily="2" charset="-122"/>
                <a:ea typeface="黑体" pitchFamily="2" charset="-122"/>
              </a:rPr>
              <a:t>。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5411" name="Rectangle 2"/>
          <p:cNvSpPr>
            <a:spLocks noChangeArrowheads="1"/>
          </p:cNvSpPr>
          <p:nvPr/>
        </p:nvSpPr>
        <p:spPr bwMode="auto">
          <a:xfrm>
            <a:off x="719138" y="549275"/>
            <a:ext cx="84248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5.7.5 </a:t>
            </a:r>
            <a:r>
              <a:rPr kumimoji="0" lang="zh-CN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PC机中的Cache技术的实现 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5412" name="Rectangle 2"/>
          <p:cNvSpPr>
            <a:spLocks noChangeArrowheads="1"/>
          </p:cNvSpPr>
          <p:nvPr/>
        </p:nvSpPr>
        <p:spPr bwMode="auto">
          <a:xfrm>
            <a:off x="935038" y="1052513"/>
            <a:ext cx="82089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kumimoji="0" lang="zh-CN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单一缓存和多级缓存 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5413" name="Rectangle 7"/>
          <p:cNvSpPr>
            <a:spLocks noChangeArrowheads="1"/>
          </p:cNvSpPr>
          <p:nvPr/>
        </p:nvSpPr>
        <p:spPr bwMode="auto">
          <a:xfrm>
            <a:off x="1547813" y="3411538"/>
            <a:ext cx="7056437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0850" indent="-450850" algn="just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一级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L1 Cache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）：</a:t>
            </a:r>
          </a:p>
          <a:p>
            <a:pPr marL="450850" indent="-450850" algn="just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       Cache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与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集成在一个芯片中，以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的核心速度运行，速度最快，容量最小。</a:t>
            </a:r>
          </a:p>
          <a:p>
            <a:pPr marL="450850" indent="-450850" algn="just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二级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Cache(L2 Cache)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：</a:t>
            </a:r>
          </a:p>
          <a:p>
            <a:pPr marL="450850" indent="-450850" algn="just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       安装在主板上的</a:t>
            </a:r>
            <a:r>
              <a:rPr lang="fr-FR" altLang="zh-CN" sz="2200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fr-FR" sz="2200" dirty="0">
                <a:latin typeface="黑体" pitchFamily="2" charset="-122"/>
                <a:ea typeface="黑体" pitchFamily="2" charset="-122"/>
              </a:rPr>
              <a:t>，以主板速度运算，容量较大。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45414" name="Rectangle 4"/>
          <p:cNvSpPr>
            <a:spLocks noChangeArrowheads="1"/>
          </p:cNvSpPr>
          <p:nvPr/>
        </p:nvSpPr>
        <p:spPr bwMode="auto">
          <a:xfrm>
            <a:off x="1042988" y="2389188"/>
            <a:ext cx="7632700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marL="1520825" indent="-1520825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fr-FR" dirty="0">
                <a:latin typeface="黑体" pitchFamily="2" charset="-122"/>
                <a:ea typeface="黑体" pitchFamily="2" charset="-122"/>
              </a:rPr>
              <a:t>多级缓存：在</a:t>
            </a:r>
            <a:r>
              <a:rPr lang="fr-FR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fr-FR" dirty="0">
                <a:latin typeface="黑体" pitchFamily="2" charset="-122"/>
                <a:ea typeface="黑体" pitchFamily="2" charset="-122"/>
              </a:rPr>
              <a:t>芯片内、</a:t>
            </a:r>
            <a:r>
              <a:rPr lang="fr-FR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fr-FR" dirty="0">
                <a:latin typeface="黑体" pitchFamily="2" charset="-122"/>
                <a:ea typeface="黑体" pitchFamily="2" charset="-122"/>
              </a:rPr>
              <a:t>芯片外扩展以及在主板上设置多级</a:t>
            </a:r>
            <a:r>
              <a:rPr lang="fr-FR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fr-FR" dirty="0">
                <a:latin typeface="黑体" pitchFamily="2" charset="-122"/>
                <a:ea typeface="黑体" pitchFamily="2" charset="-122"/>
              </a:rPr>
              <a:t>。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4"/>
          <p:cNvSpPr>
            <a:spLocks noChangeArrowheads="1"/>
          </p:cNvSpPr>
          <p:nvPr/>
        </p:nvSpPr>
        <p:spPr bwMode="auto">
          <a:xfrm>
            <a:off x="1042988" y="1665288"/>
            <a:ext cx="7632700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marL="1520825" indent="-1520825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统一缓存：指令和数据都存放在同一个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中。</a:t>
            </a:r>
          </a:p>
        </p:txBody>
      </p:sp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719138" y="549275"/>
            <a:ext cx="84248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5.7.5 </a:t>
            </a:r>
            <a:r>
              <a:rPr kumimoji="0" lang="zh-CN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PC机中的Cache技术的实现 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6436" name="Rectangle 2"/>
          <p:cNvSpPr>
            <a:spLocks noChangeArrowheads="1"/>
          </p:cNvSpPr>
          <p:nvPr/>
        </p:nvSpPr>
        <p:spPr bwMode="auto">
          <a:xfrm>
            <a:off x="935038" y="1052513"/>
            <a:ext cx="82089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kumimoji="0" lang="zh-CN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统一缓存和分开缓存 </a:t>
            </a:r>
            <a:endParaRPr kumimoji="0"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6437" name="Rectangle 4"/>
          <p:cNvSpPr>
            <a:spLocks noChangeArrowheads="1"/>
          </p:cNvSpPr>
          <p:nvPr/>
        </p:nvSpPr>
        <p:spPr bwMode="auto">
          <a:xfrm>
            <a:off x="1042988" y="2244725"/>
            <a:ext cx="7632700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 marL="1520825" indent="-1520825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分开缓存：指令和数据分别存放在两个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中。一个叫指令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，一个叫数据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8"/>
          <p:cNvGrpSpPr>
            <a:grpSpLocks/>
          </p:cNvGrpSpPr>
          <p:nvPr/>
        </p:nvGrpSpPr>
        <p:grpSpPr bwMode="auto">
          <a:xfrm>
            <a:off x="0" y="404813"/>
            <a:ext cx="9144000" cy="6129337"/>
            <a:chOff x="90" y="572"/>
            <a:chExt cx="5534" cy="3544"/>
          </a:xfrm>
        </p:grpSpPr>
        <p:pic>
          <p:nvPicPr>
            <p:cNvPr id="147459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4" t="9904" r="17657" b="16425"/>
            <a:stretch>
              <a:fillRect/>
            </a:stretch>
          </p:blipFill>
          <p:spPr bwMode="auto">
            <a:xfrm>
              <a:off x="90" y="572"/>
              <a:ext cx="5534" cy="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460" name="Text Box 7"/>
            <p:cNvSpPr txBox="1">
              <a:spLocks noChangeArrowheads="1"/>
            </p:cNvSpPr>
            <p:nvPr/>
          </p:nvSpPr>
          <p:spPr bwMode="auto">
            <a:xfrm>
              <a:off x="113" y="572"/>
              <a:ext cx="451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 Pentium4 </a:t>
              </a: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的</a:t>
              </a:r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cache</a:t>
              </a: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布局图：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4"/>
          <p:cNvSpPr>
            <a:spLocks noChangeArrowheads="1"/>
          </p:cNvSpPr>
          <p:nvPr/>
        </p:nvSpPr>
        <p:spPr bwMode="auto">
          <a:xfrm>
            <a:off x="0" y="56832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§5.8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</a:t>
            </a:r>
          </a:p>
        </p:txBody>
      </p:sp>
      <p:sp>
        <p:nvSpPr>
          <p:cNvPr id="148483" name="Rectangle 4"/>
          <p:cNvSpPr>
            <a:spLocks noChangeArrowheads="1"/>
          </p:cNvSpPr>
          <p:nvPr/>
        </p:nvSpPr>
        <p:spPr bwMode="auto">
          <a:xfrm>
            <a:off x="714375" y="1196975"/>
            <a:ext cx="432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5.8.1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虚拟存储器的基本概念 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684213" y="1736725"/>
            <a:ext cx="781367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将主存和部分辅存地址空间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统一编址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，形成一个庞大的存储空间。在这个空间里，用户可自由编程，不必考虑程序在主存中的实际存放位置，程序可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像访问内存一样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访问这部分辅存空间。</a:t>
            </a:r>
          </a:p>
        </p:txBody>
      </p:sp>
      <p:sp>
        <p:nvSpPr>
          <p:cNvPr id="148485" name="Rectangle 3"/>
          <p:cNvSpPr>
            <a:spLocks noChangeArrowheads="1"/>
          </p:cNvSpPr>
          <p:nvPr/>
        </p:nvSpPr>
        <p:spPr bwMode="auto">
          <a:xfrm>
            <a:off x="5364163" y="3856038"/>
            <a:ext cx="3203575" cy="2125662"/>
          </a:xfrm>
          <a:prstGeom prst="rect">
            <a:avLst/>
          </a:prstGeom>
          <a:solidFill>
            <a:srgbClr val="F0F0F0"/>
          </a:solidFill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　  虚拟存储器是建立在主－辅存层次上，由附加硬件装置和操作系统的存储管理软件组成的存储体系。</a:t>
            </a:r>
          </a:p>
        </p:txBody>
      </p:sp>
      <p:graphicFrame>
        <p:nvGraphicFramePr>
          <p:cNvPr id="148486" name="Object 8"/>
          <p:cNvGraphicFramePr>
            <a:graphicFrameLocks noChangeAspect="1"/>
          </p:cNvGraphicFramePr>
          <p:nvPr/>
        </p:nvGraphicFramePr>
        <p:xfrm>
          <a:off x="755650" y="3789363"/>
          <a:ext cx="4284663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1" r:id="rId3" imgW="2323475" imgH="1009338" progId="">
                  <p:embed/>
                </p:oleObj>
              </mc:Choice>
              <mc:Fallback>
                <p:oleObj r:id="rId3" imgW="2323475" imgH="1009338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654" t="-7831" r="-2693" b="-9294"/>
                      <a:stretch>
                        <a:fillRect/>
                      </a:stretch>
                    </p:blipFill>
                    <p:spPr bwMode="auto">
                      <a:xfrm>
                        <a:off x="755650" y="3789363"/>
                        <a:ext cx="4284663" cy="223202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313475" y="5030807"/>
            <a:ext cx="1979613" cy="955679"/>
            <a:chOff x="1434" y="3169"/>
            <a:chExt cx="1270" cy="602"/>
          </a:xfrm>
        </p:grpSpPr>
        <p:sp>
          <p:nvSpPr>
            <p:cNvPr id="148488" name="Rectangle 11" descr="60%"/>
            <p:cNvSpPr>
              <a:spLocks noChangeArrowheads="1"/>
            </p:cNvSpPr>
            <p:nvPr/>
          </p:nvSpPr>
          <p:spPr bwMode="auto">
            <a:xfrm>
              <a:off x="1434" y="3169"/>
              <a:ext cx="1270" cy="291"/>
            </a:xfrm>
            <a:prstGeom prst="rect">
              <a:avLst/>
            </a:prstGeom>
            <a:pattFill prst="pct60">
              <a:fgClr>
                <a:schemeClr val="accent2">
                  <a:alpha val="39999"/>
                </a:schemeClr>
              </a:fgClr>
              <a:bgClr>
                <a:schemeClr val="bg1">
                  <a:alpha val="39999"/>
                </a:schemeClr>
              </a:bgClr>
            </a:pattFill>
            <a:ln w="28575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rIns="0"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8489" name="Text Box 12"/>
            <p:cNvSpPr txBox="1">
              <a:spLocks noChangeArrowheads="1"/>
            </p:cNvSpPr>
            <p:nvPr/>
          </p:nvSpPr>
          <p:spPr bwMode="auto">
            <a:xfrm>
              <a:off x="1519" y="3521"/>
              <a:ext cx="115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虚拟存储器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4"/>
          <p:cNvSpPr>
            <a:spLocks noChangeArrowheads="1"/>
          </p:cNvSpPr>
          <p:nvPr/>
        </p:nvSpPr>
        <p:spPr bwMode="auto">
          <a:xfrm>
            <a:off x="0" y="56832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§5.8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</a:t>
            </a:r>
          </a:p>
        </p:txBody>
      </p:sp>
      <p:sp>
        <p:nvSpPr>
          <p:cNvPr id="149507" name="Rectangle 4"/>
          <p:cNvSpPr>
            <a:spLocks noChangeArrowheads="1"/>
          </p:cNvSpPr>
          <p:nvPr/>
        </p:nvSpPr>
        <p:spPr bwMode="auto">
          <a:xfrm>
            <a:off x="714375" y="1196975"/>
            <a:ext cx="432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5.8.1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虚拟存储器的基本概念 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684213" y="1736725"/>
            <a:ext cx="781367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将主存和部分辅存地址空间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统一编址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，形成一个庞大的存储空间。在这个空间里，用户可自由编程，不必考虑程序在主存中的实际存放位置，程序可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像访问内存一样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访问这部分辅存空间。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395288" y="3714750"/>
            <a:ext cx="8605837" cy="269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rIns="18000" bIns="0">
            <a:spAutoFit/>
          </a:bodyPr>
          <a:lstStyle/>
          <a:p>
            <a:pPr marL="2424113" indent="-2157413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虚拟地址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逻辑地址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用户编程的地址。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marL="2424113" indent="-2157413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物理地址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实际地址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实际主存单元地址。</a:t>
            </a:r>
          </a:p>
          <a:p>
            <a:pPr marL="2424113" indent="-2157413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2424113" indent="-2157413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虚拟地址空间：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虚拟地址的范围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程序员可看到的地址空间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  <a:p>
            <a:pPr marL="2424113" indent="-2157413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它比实际主存单元数大得多。</a:t>
            </a:r>
          </a:p>
          <a:p>
            <a:pPr marL="2424113" indent="-2157413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457200" y="476250"/>
            <a:ext cx="8229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§5.2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主存储器的组织 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827088" y="1773406"/>
            <a:ext cx="7705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主存通常由存储体、地址译码驱动电路、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和读写电路组成。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（动态存储器还应当有刷新电路） 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388" name="矩形 6"/>
          <p:cNvSpPr>
            <a:spLocks noChangeArrowheads="1"/>
          </p:cNvSpPr>
          <p:nvPr/>
        </p:nvSpPr>
        <p:spPr bwMode="auto">
          <a:xfrm>
            <a:off x="611188" y="1160463"/>
            <a:ext cx="5292725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主存储器的基本结构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389" name="Group 18"/>
          <p:cNvGrpSpPr>
            <a:grpSpLocks/>
          </p:cNvGrpSpPr>
          <p:nvPr/>
        </p:nvGrpSpPr>
        <p:grpSpPr bwMode="auto">
          <a:xfrm>
            <a:off x="1079500" y="3033713"/>
            <a:ext cx="7813675" cy="2933233"/>
            <a:chOff x="680" y="1853"/>
            <a:chExt cx="4922" cy="2069"/>
          </a:xfrm>
        </p:grpSpPr>
        <p:sp>
          <p:nvSpPr>
            <p:cNvPr id="16390" name="TextBox 7"/>
            <p:cNvSpPr txBox="1">
              <a:spLocks noChangeArrowheads="1"/>
            </p:cNvSpPr>
            <p:nvPr/>
          </p:nvSpPr>
          <p:spPr bwMode="auto">
            <a:xfrm>
              <a:off x="2386" y="1865"/>
              <a:ext cx="1144" cy="1678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80"/>
              </a:solidFill>
              <a:miter lim="800000"/>
              <a:headEnd/>
              <a:tailEnd/>
            </a:ln>
          </p:spPr>
          <p:txBody>
            <a:bodyPr anchor="ctr" anchorCtr="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en-US" altLang="zh-CN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 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存储体</a:t>
              </a:r>
            </a:p>
          </p:txBody>
        </p:sp>
        <p:sp>
          <p:nvSpPr>
            <p:cNvPr id="16391" name="TextBox 8"/>
            <p:cNvSpPr txBox="1">
              <a:spLocks noChangeArrowheads="1"/>
            </p:cNvSpPr>
            <p:nvPr/>
          </p:nvSpPr>
          <p:spPr bwMode="auto">
            <a:xfrm>
              <a:off x="1457" y="1888"/>
              <a:ext cx="375" cy="1633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vert="eaVert" lIns="36000" tIns="18000" rIns="36000" bIns="1800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地址译码驱动</a:t>
              </a:r>
            </a:p>
          </p:txBody>
        </p:sp>
        <p:sp>
          <p:nvSpPr>
            <p:cNvPr id="16392" name="TextBox 9"/>
            <p:cNvSpPr txBox="1">
              <a:spLocks noChangeArrowheads="1"/>
            </p:cNvSpPr>
            <p:nvPr/>
          </p:nvSpPr>
          <p:spPr bwMode="auto">
            <a:xfrm>
              <a:off x="4092" y="1853"/>
              <a:ext cx="369" cy="1668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vert="eaVert" lIns="36000" tIns="18000" rIns="36000" bIns="1800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I/O</a:t>
              </a:r>
              <a:r>
                <a: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和读写电路</a:t>
              </a:r>
            </a:p>
          </p:txBody>
        </p:sp>
        <p:sp>
          <p:nvSpPr>
            <p:cNvPr id="16393" name="右箭头 10"/>
            <p:cNvSpPr>
              <a:spLocks noChangeArrowheads="1"/>
            </p:cNvSpPr>
            <p:nvPr/>
          </p:nvSpPr>
          <p:spPr bwMode="auto">
            <a:xfrm>
              <a:off x="888" y="2499"/>
              <a:ext cx="569" cy="364"/>
            </a:xfrm>
            <a:prstGeom prst="rightArrow">
              <a:avLst>
                <a:gd name="adj1" fmla="val 50000"/>
                <a:gd name="adj2" fmla="val 4581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394" name="右箭头 11"/>
            <p:cNvSpPr>
              <a:spLocks noChangeArrowheads="1"/>
            </p:cNvSpPr>
            <p:nvPr/>
          </p:nvSpPr>
          <p:spPr bwMode="auto">
            <a:xfrm>
              <a:off x="1832" y="2499"/>
              <a:ext cx="551" cy="364"/>
            </a:xfrm>
            <a:prstGeom prst="rightArrow">
              <a:avLst>
                <a:gd name="adj1" fmla="val 50000"/>
                <a:gd name="adj2" fmla="val 45748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395" name="左右箭头 12"/>
            <p:cNvSpPr>
              <a:spLocks noChangeArrowheads="1"/>
            </p:cNvSpPr>
            <p:nvPr/>
          </p:nvSpPr>
          <p:spPr bwMode="auto">
            <a:xfrm>
              <a:off x="3510" y="2499"/>
              <a:ext cx="582" cy="364"/>
            </a:xfrm>
            <a:prstGeom prst="leftRightArrow">
              <a:avLst>
                <a:gd name="adj1" fmla="val 50000"/>
                <a:gd name="adj2" fmla="val 45783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396" name="左右箭头 13"/>
            <p:cNvSpPr>
              <a:spLocks noChangeArrowheads="1"/>
            </p:cNvSpPr>
            <p:nvPr/>
          </p:nvSpPr>
          <p:spPr bwMode="auto">
            <a:xfrm>
              <a:off x="4455" y="2514"/>
              <a:ext cx="583" cy="364"/>
            </a:xfrm>
            <a:prstGeom prst="leftRightArrow">
              <a:avLst>
                <a:gd name="adj1" fmla="val 50000"/>
                <a:gd name="adj2" fmla="val 45862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397" name="TextBox 14"/>
            <p:cNvSpPr txBox="1">
              <a:spLocks noChangeArrowheads="1"/>
            </p:cNvSpPr>
            <p:nvPr/>
          </p:nvSpPr>
          <p:spPr bwMode="auto">
            <a:xfrm>
              <a:off x="680" y="2115"/>
              <a:ext cx="885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地址线</a:t>
              </a:r>
            </a:p>
          </p:txBody>
        </p:sp>
        <p:sp>
          <p:nvSpPr>
            <p:cNvPr id="16398" name="TextBox 15"/>
            <p:cNvSpPr txBox="1">
              <a:spLocks noChangeArrowheads="1"/>
            </p:cNvSpPr>
            <p:nvPr/>
          </p:nvSpPr>
          <p:spPr bwMode="auto">
            <a:xfrm>
              <a:off x="4570" y="2069"/>
              <a:ext cx="85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数据线</a:t>
              </a:r>
            </a:p>
          </p:txBody>
        </p:sp>
        <p:cxnSp>
          <p:nvCxnSpPr>
            <p:cNvPr id="16399" name="直接箭头连接符 16"/>
            <p:cNvCxnSpPr>
              <a:cxnSpLocks noChangeShapeType="1"/>
              <a:endCxn id="16392" idx="2"/>
            </p:cNvCxnSpPr>
            <p:nvPr/>
          </p:nvCxnSpPr>
          <p:spPr bwMode="auto">
            <a:xfrm flipV="1">
              <a:off x="4277" y="3521"/>
              <a:ext cx="0" cy="376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00" name="TextBox 17"/>
            <p:cNvSpPr txBox="1">
              <a:spLocks noChangeArrowheads="1"/>
            </p:cNvSpPr>
            <p:nvPr/>
          </p:nvSpPr>
          <p:spPr bwMode="auto">
            <a:xfrm>
              <a:off x="4299" y="3566"/>
              <a:ext cx="1303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读</a:t>
              </a:r>
              <a:r>
                <a:rPr lang="en-US" altLang="zh-CN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/</a:t>
              </a: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写控制线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719138" y="2268723"/>
            <a:ext cx="5514975" cy="136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常见的有：页式虚拟存储器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段式虚拟存储器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段页式虚拟存储器 </a:t>
            </a:r>
          </a:p>
        </p:txBody>
      </p:sp>
      <p:sp>
        <p:nvSpPr>
          <p:cNvPr id="150532" name="Rectangle 2"/>
          <p:cNvSpPr>
            <a:spLocks noChangeArrowheads="1"/>
          </p:cNvSpPr>
          <p:nvPr/>
        </p:nvSpPr>
        <p:spPr bwMode="auto">
          <a:xfrm>
            <a:off x="719138" y="1186253"/>
            <a:ext cx="7920037" cy="86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 indent="66675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虚拟存储器需要提供动态的地址映像机制，将逻辑地址转换为对应的物理地址。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5"/>
          <p:cNvSpPr>
            <a:spLocks noChangeArrowheads="1"/>
          </p:cNvSpPr>
          <p:nvPr/>
        </p:nvSpPr>
        <p:spPr bwMode="auto">
          <a:xfrm>
            <a:off x="468313" y="1016000"/>
            <a:ext cx="7991475" cy="277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．页式虚拟存储器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将主存和辅存空间都分成大小相同的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页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。 </a:t>
            </a:r>
          </a:p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虚地址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＝虚页号＋页内地址；</a:t>
            </a:r>
          </a:p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实地址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＝实页号＋页内地址</a:t>
            </a:r>
          </a:p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虚地址和实地址中的页内地址相同。</a:t>
            </a:r>
          </a:p>
          <a:p>
            <a:pPr algn="just">
              <a:lnSpc>
                <a:spcPct val="12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不考虑程序的逻辑功能，面向存储器物理结构。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32871" name="Rectangle 7"/>
          <p:cNvSpPr>
            <a:spLocks noChangeArrowheads="1"/>
          </p:cNvSpPr>
          <p:nvPr/>
        </p:nvSpPr>
        <p:spPr bwMode="auto">
          <a:xfrm>
            <a:off x="719138" y="4027488"/>
            <a:ext cx="7956550" cy="2235200"/>
          </a:xfrm>
          <a:prstGeom prst="rect">
            <a:avLst/>
          </a:prstGeom>
          <a:solidFill>
            <a:srgbClr val="F0F0F0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55600" indent="-355600">
              <a:spcBef>
                <a:spcPct val="0"/>
              </a:spcBef>
              <a:buClrTx/>
              <a:buFont typeface="Wingdings" pitchFamily="2" charset="2"/>
              <a:buChar char="F"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页长固定，页表的建立方便，页的调入调出容易实现；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当存储空间较大时，页表占的空间将很大，效率降低；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页不是逻辑上独立的实体，使程序的处理、保护和共享较困难。 </a:t>
            </a:r>
          </a:p>
        </p:txBody>
      </p:sp>
      <p:sp>
        <p:nvSpPr>
          <p:cNvPr id="151556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71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78" name="Object 6"/>
          <p:cNvGraphicFramePr>
            <a:graphicFrameLocks noChangeAspect="1"/>
          </p:cNvGraphicFramePr>
          <p:nvPr/>
        </p:nvGraphicFramePr>
        <p:xfrm>
          <a:off x="647700" y="2097088"/>
          <a:ext cx="8243888" cy="397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62" name="Visio" r:id="rId3" imgW="4536009" imgH="2188711" progId="Visio.Drawing.6">
                  <p:embed/>
                </p:oleObj>
              </mc:Choice>
              <mc:Fallback>
                <p:oleObj name="Visio" r:id="rId3" imgW="4536009" imgH="2188711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2097088"/>
                        <a:ext cx="8243888" cy="3978275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803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79" name="Rectangle 5"/>
          <p:cNvSpPr>
            <a:spLocks noChangeArrowheads="1"/>
          </p:cNvSpPr>
          <p:nvPr/>
        </p:nvSpPr>
        <p:spPr bwMode="auto">
          <a:xfrm>
            <a:off x="468313" y="1016000"/>
            <a:ext cx="7991475" cy="92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．页式虚拟存储器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虚地址与实地址的映像：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2580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42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．页式虚拟存储器</a:t>
            </a:r>
          </a:p>
        </p:txBody>
      </p:sp>
      <p:sp>
        <p:nvSpPr>
          <p:cNvPr id="153603" name="Rectangle 5"/>
          <p:cNvSpPr>
            <a:spLocks noChangeArrowheads="1"/>
          </p:cNvSpPr>
          <p:nvPr/>
        </p:nvSpPr>
        <p:spPr bwMode="auto">
          <a:xfrm>
            <a:off x="684213" y="1698625"/>
            <a:ext cx="795655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1】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一个有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32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位程序地址空间，页面容量为</a:t>
            </a:r>
            <a:r>
              <a:rPr kumimoji="0"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1KB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，主存容量为</a:t>
            </a:r>
            <a:r>
              <a:rPr kumimoji="0"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8MB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的存储系统，采用页式管理，问：虚页号字段有多少位？页表有多少行？ </a:t>
            </a:r>
          </a:p>
        </p:txBody>
      </p:sp>
      <p:sp>
        <p:nvSpPr>
          <p:cNvPr id="936966" name="Rectangle 6"/>
          <p:cNvSpPr>
            <a:spLocks noChangeArrowheads="1"/>
          </p:cNvSpPr>
          <p:nvPr/>
        </p:nvSpPr>
        <p:spPr bwMode="auto">
          <a:xfrm>
            <a:off x="611188" y="3205399"/>
            <a:ext cx="8532812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解：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因为页面容量为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1KB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，故页内地址字段为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位。</a:t>
            </a:r>
            <a:endParaRPr kumimoji="0"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虚页号字段＝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32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－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22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位，页表的长度为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baseline="30000" dirty="0">
                <a:latin typeface="黑体" pitchFamily="2" charset="-122"/>
                <a:ea typeface="黑体" pitchFamily="2" charset="-122"/>
              </a:rPr>
              <a:t>22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行。 </a:t>
            </a:r>
          </a:p>
        </p:txBody>
      </p:sp>
      <p:sp>
        <p:nvSpPr>
          <p:cNvPr id="153605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42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．页式虚拟存储器</a:t>
            </a:r>
          </a:p>
        </p:txBody>
      </p:sp>
      <p:sp>
        <p:nvSpPr>
          <p:cNvPr id="154627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4628" name="Rectangle 8"/>
          <p:cNvSpPr>
            <a:spLocks noChangeArrowheads="1"/>
          </p:cNvSpPr>
          <p:nvPr/>
        </p:nvSpPr>
        <p:spPr bwMode="auto">
          <a:xfrm>
            <a:off x="576263" y="1628775"/>
            <a:ext cx="795655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思考题</a:t>
            </a:r>
            <a:r>
              <a:rPr kumimoji="0" lang="en-US" altLang="zh-CN" sz="22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某计算机的页式虚拟管理中采用长度为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32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字的页面，页表内容如表所示，求按下列二进制虚字地址访存时产生的实际字地址。（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00001101 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10000000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3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00101000</a:t>
            </a:r>
          </a:p>
        </p:txBody>
      </p:sp>
      <p:graphicFrame>
        <p:nvGraphicFramePr>
          <p:cNvPr id="789743" name="Group 239"/>
          <p:cNvGraphicFramePr>
            <a:graphicFrameLocks noGrp="1"/>
          </p:cNvGraphicFramePr>
          <p:nvPr>
            <p:ph type="tbl" idx="4294967295"/>
          </p:nvPr>
        </p:nvGraphicFramePr>
        <p:xfrm>
          <a:off x="946150" y="2914650"/>
          <a:ext cx="7345363" cy="3568704"/>
        </p:xfrm>
        <a:graphic>
          <a:graphicData uri="http://schemas.openxmlformats.org/drawingml/2006/table">
            <a:tbl>
              <a:tblPr/>
              <a:tblGrid>
                <a:gridCol w="2871788"/>
                <a:gridCol w="2470150"/>
                <a:gridCol w="2003425"/>
              </a:tblGrid>
              <a:tr h="3967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虚页号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实页号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装入位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2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7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2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7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7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2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7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962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273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．段式虚拟存储器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将程序按逻辑功能分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段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，各段大小不等，逻辑地址均从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开始，装入时按段分别装入主存，运行时按段进行虚－实地址转换。</a:t>
            </a:r>
          </a:p>
          <a:p>
            <a:pPr algn="just">
              <a:lnSpc>
                <a:spcPct val="13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虚地址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＝虚段号＋段内地址</a:t>
            </a:r>
          </a:p>
          <a:p>
            <a:pPr algn="just">
              <a:lnSpc>
                <a:spcPct val="11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实地址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＝实存段首地址＋段内地址</a:t>
            </a:r>
          </a:p>
        </p:txBody>
      </p:sp>
      <p:sp>
        <p:nvSpPr>
          <p:cNvPr id="934917" name="Rectangle 5"/>
          <p:cNvSpPr>
            <a:spLocks noChangeArrowheads="1"/>
          </p:cNvSpPr>
          <p:nvPr/>
        </p:nvSpPr>
        <p:spPr bwMode="auto">
          <a:xfrm>
            <a:off x="576263" y="3933825"/>
            <a:ext cx="8351837" cy="2235200"/>
          </a:xfrm>
          <a:prstGeom prst="rect">
            <a:avLst/>
          </a:prstGeom>
          <a:solidFill>
            <a:srgbClr val="F0F0F0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55600" indent="-355600">
              <a:spcBef>
                <a:spcPct val="0"/>
              </a:spcBef>
              <a:buClrTx/>
              <a:buFont typeface="Wingdings" pitchFamily="2" charset="2"/>
              <a:buChar char="F"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</a:t>
            </a:r>
            <a:endParaRPr kumimoji="0" lang="zh-CN" altLang="en-US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用户地址空间分离，段表占用空间少，管理简单；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段具有逻辑独立性，易于实现程序的编译、管理和保护，也便于多道程序共享。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随着程序的不断运行，会在主存空间中形成较多碎片。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155652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42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．段式虚拟存储器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56675" name="Object 5"/>
          <p:cNvGraphicFramePr>
            <a:graphicFrameLocks noChangeAspect="1"/>
          </p:cNvGraphicFramePr>
          <p:nvPr/>
        </p:nvGraphicFramePr>
        <p:xfrm>
          <a:off x="935038" y="1736725"/>
          <a:ext cx="7786687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8" name="Visio" r:id="rId3" imgW="4124360" imgH="2240449" progId="Visio.Drawing.6">
                  <p:embed/>
                </p:oleObj>
              </mc:Choice>
              <mc:Fallback>
                <p:oleObj name="Visio" r:id="rId3" imgW="4124360" imgH="2240449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736725"/>
                        <a:ext cx="7786687" cy="4229100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803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6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264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．段页式虚拟存储器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是段式管理和页式管理的结合。将存储空间先按逻辑功能分成段，每段又分成若干页。</a:t>
            </a:r>
          </a:p>
          <a:p>
            <a:pPr algn="just">
              <a:lnSpc>
                <a:spcPct val="11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虚地址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＝虚段号＋段内虚页号＋页内地址；</a:t>
            </a:r>
          </a:p>
          <a:p>
            <a:pPr algn="just">
              <a:lnSpc>
                <a:spcPct val="11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实地址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＝实页号＋页内地址。 </a:t>
            </a:r>
          </a:p>
          <a:p>
            <a:pPr algn="just">
              <a:lnSpc>
                <a:spcPct val="11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虚地址和实地址中的页内地址相同。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576263" y="3846513"/>
            <a:ext cx="8197850" cy="2235200"/>
          </a:xfrm>
          <a:prstGeom prst="rect">
            <a:avLst/>
          </a:prstGeom>
          <a:solidFill>
            <a:srgbClr val="F0F0F0"/>
          </a:solidFill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55600" indent="-355600">
              <a:spcBef>
                <a:spcPct val="0"/>
              </a:spcBef>
              <a:buClrTx/>
              <a:buFont typeface="Wingdings" pitchFamily="2" charset="2"/>
              <a:buChar char="F"/>
            </a:pP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u="sng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特点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兼有段式管理和页式管理二者的优点，但地址变换的速度较慢。目前大多数计算机系统都采用段页式管理；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段的起点不能是任意的，必须是主存中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某页的起点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；</a:t>
            </a:r>
          </a:p>
          <a:p>
            <a:pPr marL="355600" indent="-355600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Tx/>
              <a:buChar char="•"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页表的个数与段数相同，即每个段都有自己的页表。</a:t>
            </a:r>
          </a:p>
        </p:txBody>
      </p:sp>
      <p:sp>
        <p:nvSpPr>
          <p:cNvPr id="157700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40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3"/>
          <p:cNvSpPr>
            <a:spLocks noChangeArrowheads="1"/>
          </p:cNvSpPr>
          <p:nvPr/>
        </p:nvSpPr>
        <p:spPr bwMode="auto">
          <a:xfrm>
            <a:off x="468313" y="1016000"/>
            <a:ext cx="7991475" cy="42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．段页式虚拟存储器</a:t>
            </a:r>
            <a:endParaRPr kumimoji="0"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8723" name="Rectangle 2"/>
          <p:cNvSpPr>
            <a:spLocks noChangeArrowheads="1"/>
          </p:cNvSpPr>
          <p:nvPr/>
        </p:nvSpPr>
        <p:spPr bwMode="auto">
          <a:xfrm>
            <a:off x="720725" y="575567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虚拟存储器的地址映像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95655" name="Rectangle 7"/>
          <p:cNvSpPr>
            <a:spLocks noChangeArrowheads="1"/>
          </p:cNvSpPr>
          <p:nvPr/>
        </p:nvSpPr>
        <p:spPr bwMode="auto">
          <a:xfrm>
            <a:off x="863600" y="2276475"/>
            <a:ext cx="795655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" rIns="0" bIns="0">
            <a:spAutoFit/>
          </a:bodyPr>
          <a:lstStyle/>
          <a:p>
            <a:pPr algn="just">
              <a:lnSpc>
                <a:spcPct val="115000"/>
              </a:lnSpc>
              <a:spcBef>
                <a:spcPct val="3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(1)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首先由段表基址寄存器中取出段表首地址；</a:t>
            </a:r>
          </a:p>
          <a:p>
            <a:pPr algn="just">
              <a:lnSpc>
                <a:spcPct val="115000"/>
              </a:lnSpc>
              <a:spcBef>
                <a:spcPct val="3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(2)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根据段表首地址访问段表，得到虚段号对应的页表在内存中的首地址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;</a:t>
            </a:r>
          </a:p>
          <a:p>
            <a:pPr algn="just">
              <a:lnSpc>
                <a:spcPct val="115000"/>
              </a:lnSpc>
              <a:spcBef>
                <a:spcPct val="3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(3)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根据页表首地址访问页表，判断段内虚页号对应页是否已经装入内存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;</a:t>
            </a:r>
          </a:p>
          <a:p>
            <a:pPr algn="just">
              <a:lnSpc>
                <a:spcPct val="115000"/>
              </a:lnSpc>
              <a:spcBef>
                <a:spcPct val="30000"/>
              </a:spcBef>
              <a:buClr>
                <a:srgbClr val="FF0000"/>
              </a:buClr>
              <a:tabLst>
                <a:tab pos="266700" algn="l"/>
              </a:tabLst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(4)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如该页已经装入内存，则从页表中取出对应的实页号，和虚地址中的页内地址相加，得到实地址。</a:t>
            </a:r>
          </a:p>
        </p:txBody>
      </p:sp>
      <p:sp>
        <p:nvSpPr>
          <p:cNvPr id="158725" name="矩形 7"/>
          <p:cNvSpPr>
            <a:spLocks noChangeArrowheads="1"/>
          </p:cNvSpPr>
          <p:nvPr/>
        </p:nvSpPr>
        <p:spPr bwMode="auto">
          <a:xfrm>
            <a:off x="755650" y="1628775"/>
            <a:ext cx="2659702" cy="46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0850" indent="-450850">
              <a:lnSpc>
                <a:spcPct val="115000"/>
              </a:lnSpc>
              <a:spcBef>
                <a:spcPct val="30000"/>
              </a:spcBef>
              <a:buClrTx/>
              <a:tabLst>
                <a:tab pos="266700" algn="l"/>
              </a:tabLst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地址映像的实现：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720725" y="618430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快表与慢表 </a:t>
            </a:r>
          </a:p>
        </p:txBody>
      </p:sp>
      <p:sp>
        <p:nvSpPr>
          <p:cNvPr id="159747" name="Rectangle 5"/>
          <p:cNvSpPr>
            <a:spLocks noChangeArrowheads="1"/>
          </p:cNvSpPr>
          <p:nvPr/>
        </p:nvSpPr>
        <p:spPr bwMode="auto">
          <a:xfrm>
            <a:off x="684213" y="1184717"/>
            <a:ext cx="7931150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根据程序局部性规律，一段时间内对页表的访问局限在少数几个存储器字内，故可将页表分为快表和慢表两种。 </a:t>
            </a:r>
          </a:p>
        </p:txBody>
      </p:sp>
      <p:sp>
        <p:nvSpPr>
          <p:cNvPr id="159748" name="Rectangle 6"/>
          <p:cNvSpPr>
            <a:spLocks noChangeArrowheads="1"/>
          </p:cNvSpPr>
          <p:nvPr/>
        </p:nvSpPr>
        <p:spPr bwMode="auto">
          <a:xfrm>
            <a:off x="684213" y="2312988"/>
            <a:ext cx="7920037" cy="1544637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450850" indent="-450850" algn="just">
              <a:lnSpc>
                <a:spcPct val="120000"/>
              </a:lnSpc>
              <a:spcBef>
                <a:spcPct val="3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solidFill>
                  <a:schemeClr val="hlink"/>
                </a:solidFill>
                <a:latin typeface="Shruti" pitchFamily="2"/>
                <a:ea typeface="黑体" pitchFamily="2" charset="-122"/>
              </a:rPr>
              <a:t>快表：</a:t>
            </a:r>
            <a:r>
              <a:rPr lang="zh-CN" altLang="en-US" dirty="0">
                <a:latin typeface="Shruti" pitchFamily="2"/>
                <a:ea typeface="黑体" pitchFamily="2" charset="-122"/>
              </a:rPr>
              <a:t>将当前最常用的页表信息存放在一个小容量的高速存储器中，称为快表。</a:t>
            </a:r>
          </a:p>
          <a:p>
            <a:pPr marL="450850" indent="-450850" algn="just">
              <a:lnSpc>
                <a:spcPct val="120000"/>
              </a:lnSpc>
              <a:spcBef>
                <a:spcPct val="30000"/>
              </a:spcBef>
              <a:buClr>
                <a:srgbClr val="FF0000"/>
              </a:buClr>
              <a:buFont typeface="Wingdings" pitchFamily="2" charset="2"/>
              <a:buChar char="l"/>
              <a:tabLst>
                <a:tab pos="266700" algn="l"/>
              </a:tabLst>
            </a:pPr>
            <a:r>
              <a:rPr lang="zh-CN" altLang="en-US" dirty="0">
                <a:solidFill>
                  <a:schemeClr val="hlink"/>
                </a:solidFill>
                <a:latin typeface="Shruti" pitchFamily="2"/>
                <a:ea typeface="黑体" pitchFamily="2" charset="-122"/>
              </a:rPr>
              <a:t>慢表：</a:t>
            </a:r>
            <a:r>
              <a:rPr lang="zh-CN" altLang="en-US" dirty="0">
                <a:latin typeface="Shruti" pitchFamily="2"/>
                <a:ea typeface="黑体" pitchFamily="2" charset="-122"/>
              </a:rPr>
              <a:t>存放在主存中的页表。 </a:t>
            </a:r>
          </a:p>
        </p:txBody>
      </p:sp>
      <p:sp>
        <p:nvSpPr>
          <p:cNvPr id="796679" name="Rectangle 7"/>
          <p:cNvSpPr>
            <a:spLocks noChangeArrowheads="1"/>
          </p:cNvSpPr>
          <p:nvPr/>
        </p:nvSpPr>
        <p:spPr bwMode="auto">
          <a:xfrm>
            <a:off x="742950" y="4122738"/>
            <a:ext cx="79724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快表是慢表的一个副本，二者构成了一个由两级存储器组成的存储系统，其访问速度接近于快表，存储容量接近于慢表。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主存储器的存储单元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47700" y="1089025"/>
            <a:ext cx="7850188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．基本概念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412" name="Text Box 10"/>
          <p:cNvSpPr txBox="1">
            <a:spLocks noChangeArrowheads="1"/>
          </p:cNvSpPr>
          <p:nvPr/>
        </p:nvSpPr>
        <p:spPr bwMode="auto">
          <a:xfrm>
            <a:off x="1187450" y="1701800"/>
            <a:ext cx="7848600" cy="25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"/>
              </a:spcBef>
              <a:buClr>
                <a:schemeClr val="hlink"/>
              </a:buClr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(bit)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是存储器存储信息的最小单位。</a:t>
            </a:r>
          </a:p>
          <a:p>
            <a:pPr eaLnBrk="1" hangingPunct="1"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存储字：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可作为一个整体存入或取出的二进制位数。</a:t>
            </a:r>
          </a:p>
          <a:p>
            <a:pPr eaLnBrk="1" hangingPunct="1"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存储单元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存放存储字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字节的主存空间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对主存可访问操作的最小单位。</a:t>
            </a:r>
          </a:p>
          <a:p>
            <a:pPr eaLnBrk="1" hangingPunct="1">
              <a:lnSpc>
                <a:spcPct val="130000"/>
              </a:lnSpc>
              <a:spcBef>
                <a:spcPct val="5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存储地址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每个存储单元的编号称为（存储）地址。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413" name="Text Box 17"/>
          <p:cNvSpPr txBox="1">
            <a:spLocks noChangeArrowheads="1"/>
          </p:cNvSpPr>
          <p:nvPr/>
        </p:nvSpPr>
        <p:spPr bwMode="auto">
          <a:xfrm>
            <a:off x="935038" y="4508500"/>
            <a:ext cx="1368425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例如：</a:t>
            </a: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946055" y="5073756"/>
            <a:ext cx="7632700" cy="504826"/>
            <a:chOff x="589" y="3203"/>
            <a:chExt cx="4808" cy="318"/>
          </a:xfrm>
        </p:grpSpPr>
        <p:sp>
          <p:nvSpPr>
            <p:cNvPr id="17440" name="Text Box 18"/>
            <p:cNvSpPr txBox="1">
              <a:spLocks noChangeArrowheads="1"/>
            </p:cNvSpPr>
            <p:nvPr/>
          </p:nvSpPr>
          <p:spPr bwMode="auto">
            <a:xfrm>
              <a:off x="589" y="3203"/>
              <a:ext cx="86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dirty="0">
                  <a:latin typeface="黑体" pitchFamily="2" charset="-122"/>
                  <a:ea typeface="黑体" pitchFamily="2" charset="-122"/>
                </a:rPr>
                <a:t>存储字</a:t>
              </a:r>
              <a:endParaRPr lang="en-US" altLang="zh-CN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441" name="Rectangle 19"/>
            <p:cNvSpPr>
              <a:spLocks noChangeArrowheads="1"/>
            </p:cNvSpPr>
            <p:nvPr/>
          </p:nvSpPr>
          <p:spPr bwMode="auto">
            <a:xfrm>
              <a:off x="1587" y="3205"/>
              <a:ext cx="3810" cy="316"/>
            </a:xfrm>
            <a:prstGeom prst="rect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7415" name="Text Box 20"/>
          <p:cNvSpPr txBox="1">
            <a:spLocks noChangeArrowheads="1"/>
          </p:cNvSpPr>
          <p:nvPr/>
        </p:nvSpPr>
        <p:spPr bwMode="auto">
          <a:xfrm>
            <a:off x="935038" y="5589588"/>
            <a:ext cx="1368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存储地址</a:t>
            </a:r>
          </a:p>
        </p:txBody>
      </p:sp>
      <p:grpSp>
        <p:nvGrpSpPr>
          <p:cNvPr id="17416" name="Group 21"/>
          <p:cNvGrpSpPr>
            <a:grpSpLocks/>
          </p:cNvGrpSpPr>
          <p:nvPr/>
        </p:nvGrpSpPr>
        <p:grpSpPr bwMode="auto">
          <a:xfrm>
            <a:off x="2555875" y="5661025"/>
            <a:ext cx="6011863" cy="325438"/>
            <a:chOff x="1066" y="3181"/>
            <a:chExt cx="4081" cy="205"/>
          </a:xfrm>
        </p:grpSpPr>
        <p:sp>
          <p:nvSpPr>
            <p:cNvPr id="17436" name="Rectangle 22"/>
            <p:cNvSpPr>
              <a:spLocks noChangeArrowheads="1"/>
            </p:cNvSpPr>
            <p:nvPr/>
          </p:nvSpPr>
          <p:spPr bwMode="auto">
            <a:xfrm>
              <a:off x="1066" y="3181"/>
              <a:ext cx="102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3</a:t>
              </a:r>
            </a:p>
          </p:txBody>
        </p:sp>
        <p:sp>
          <p:nvSpPr>
            <p:cNvPr id="17437" name="Rectangle 23"/>
            <p:cNvSpPr>
              <a:spLocks noChangeArrowheads="1"/>
            </p:cNvSpPr>
            <p:nvPr/>
          </p:nvSpPr>
          <p:spPr bwMode="auto">
            <a:xfrm>
              <a:off x="2086" y="3181"/>
              <a:ext cx="102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2</a:t>
              </a:r>
            </a:p>
          </p:txBody>
        </p:sp>
        <p:sp>
          <p:nvSpPr>
            <p:cNvPr id="17438" name="Rectangle 24"/>
            <p:cNvSpPr>
              <a:spLocks noChangeArrowheads="1"/>
            </p:cNvSpPr>
            <p:nvPr/>
          </p:nvSpPr>
          <p:spPr bwMode="auto">
            <a:xfrm>
              <a:off x="3107" y="3181"/>
              <a:ext cx="102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1</a:t>
              </a:r>
            </a:p>
          </p:txBody>
        </p:sp>
        <p:sp>
          <p:nvSpPr>
            <p:cNvPr id="17439" name="Rectangle 25"/>
            <p:cNvSpPr>
              <a:spLocks noChangeArrowheads="1"/>
            </p:cNvSpPr>
            <p:nvPr/>
          </p:nvSpPr>
          <p:spPr bwMode="auto">
            <a:xfrm>
              <a:off x="4127" y="3181"/>
              <a:ext cx="102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624638" y="4365625"/>
            <a:ext cx="1943100" cy="1185863"/>
            <a:chOff x="4173" y="2750"/>
            <a:chExt cx="1224" cy="747"/>
          </a:xfrm>
        </p:grpSpPr>
        <p:grpSp>
          <p:nvGrpSpPr>
            <p:cNvPr id="17426" name="Group 37"/>
            <p:cNvGrpSpPr>
              <a:grpSpLocks/>
            </p:cNvGrpSpPr>
            <p:nvPr/>
          </p:nvGrpSpPr>
          <p:grpSpPr bwMode="auto">
            <a:xfrm>
              <a:off x="4445" y="3206"/>
              <a:ext cx="952" cy="291"/>
              <a:chOff x="4332" y="3727"/>
              <a:chExt cx="1088" cy="291"/>
            </a:xfrm>
          </p:grpSpPr>
          <p:sp>
            <p:nvSpPr>
              <p:cNvPr id="17428" name="Rectangle 29"/>
              <p:cNvSpPr>
                <a:spLocks noChangeArrowheads="1"/>
              </p:cNvSpPr>
              <p:nvPr/>
            </p:nvSpPr>
            <p:spPr bwMode="auto">
              <a:xfrm>
                <a:off x="5284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29" name="Rectangle 30"/>
              <p:cNvSpPr>
                <a:spLocks noChangeArrowheads="1"/>
              </p:cNvSpPr>
              <p:nvPr/>
            </p:nvSpPr>
            <p:spPr bwMode="auto">
              <a:xfrm>
                <a:off x="5148" y="3727"/>
                <a:ext cx="136" cy="291"/>
              </a:xfrm>
              <a:prstGeom prst="rect">
                <a:avLst/>
              </a:prstGeom>
              <a:solidFill>
                <a:srgbClr val="0000FF"/>
              </a:solidFill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0" name="Rectangle 31"/>
              <p:cNvSpPr>
                <a:spLocks noChangeArrowheads="1"/>
              </p:cNvSpPr>
              <p:nvPr/>
            </p:nvSpPr>
            <p:spPr bwMode="auto">
              <a:xfrm>
                <a:off x="5012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1" name="Rectangle 32"/>
              <p:cNvSpPr>
                <a:spLocks noChangeArrowheads="1"/>
              </p:cNvSpPr>
              <p:nvPr/>
            </p:nvSpPr>
            <p:spPr bwMode="auto">
              <a:xfrm>
                <a:off x="4876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2" name="Rectangle 33"/>
              <p:cNvSpPr>
                <a:spLocks noChangeArrowheads="1"/>
              </p:cNvSpPr>
              <p:nvPr/>
            </p:nvSpPr>
            <p:spPr bwMode="auto">
              <a:xfrm>
                <a:off x="4740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3" name="Rectangle 34"/>
              <p:cNvSpPr>
                <a:spLocks noChangeArrowheads="1"/>
              </p:cNvSpPr>
              <p:nvPr/>
            </p:nvSpPr>
            <p:spPr bwMode="auto">
              <a:xfrm>
                <a:off x="4604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4" name="Rectangle 35"/>
              <p:cNvSpPr>
                <a:spLocks noChangeArrowheads="1"/>
              </p:cNvSpPr>
              <p:nvPr/>
            </p:nvSpPr>
            <p:spPr bwMode="auto">
              <a:xfrm>
                <a:off x="4468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7435" name="Rectangle 36"/>
              <p:cNvSpPr>
                <a:spLocks noChangeArrowheads="1"/>
              </p:cNvSpPr>
              <p:nvPr/>
            </p:nvSpPr>
            <p:spPr bwMode="auto">
              <a:xfrm>
                <a:off x="4332" y="3727"/>
                <a:ext cx="136" cy="291"/>
              </a:xfrm>
              <a:prstGeom prst="rect">
                <a:avLst/>
              </a:prstGeom>
              <a:noFill/>
              <a:ln w="9525" algn="ctr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7427" name="AutoShape 38"/>
            <p:cNvSpPr>
              <a:spLocks noChangeArrowheads="1"/>
            </p:cNvSpPr>
            <p:nvPr/>
          </p:nvSpPr>
          <p:spPr bwMode="auto">
            <a:xfrm>
              <a:off x="4173" y="2750"/>
              <a:ext cx="975" cy="227"/>
            </a:xfrm>
            <a:prstGeom prst="wedgeRoundRectCallout">
              <a:avLst>
                <a:gd name="adj1" fmla="val 56255"/>
                <a:gd name="adj2" fmla="val 172907"/>
                <a:gd name="adj3" fmla="val 16667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r>
                <a:rPr lang="en-US" altLang="zh-CN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(bit)</a:t>
              </a:r>
            </a:p>
          </p:txBody>
        </p:sp>
      </p:grpSp>
      <p:grpSp>
        <p:nvGrpSpPr>
          <p:cNvPr id="17418" name="Group 50"/>
          <p:cNvGrpSpPr>
            <a:grpSpLocks/>
          </p:cNvGrpSpPr>
          <p:nvPr/>
        </p:nvGrpSpPr>
        <p:grpSpPr bwMode="auto">
          <a:xfrm>
            <a:off x="2555875" y="5089528"/>
            <a:ext cx="6011863" cy="461962"/>
            <a:chOff x="1610" y="3206"/>
            <a:chExt cx="3787" cy="291"/>
          </a:xfrm>
        </p:grpSpPr>
        <p:sp>
          <p:nvSpPr>
            <p:cNvPr id="17422" name="Rectangle 12"/>
            <p:cNvSpPr>
              <a:spLocks noChangeArrowheads="1"/>
            </p:cNvSpPr>
            <p:nvPr/>
          </p:nvSpPr>
          <p:spPr bwMode="auto">
            <a:xfrm>
              <a:off x="1610" y="3206"/>
              <a:ext cx="947" cy="291"/>
            </a:xfrm>
            <a:prstGeom prst="rect">
              <a:avLst/>
            </a:prstGeom>
            <a:noFill/>
            <a:ln w="28575" algn="ctr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423" name="Rectangle 13"/>
            <p:cNvSpPr>
              <a:spLocks noChangeArrowheads="1"/>
            </p:cNvSpPr>
            <p:nvPr/>
          </p:nvSpPr>
          <p:spPr bwMode="auto">
            <a:xfrm>
              <a:off x="2557" y="3206"/>
              <a:ext cx="946" cy="291"/>
            </a:xfrm>
            <a:prstGeom prst="rect">
              <a:avLst/>
            </a:prstGeom>
            <a:noFill/>
            <a:ln w="28575" algn="ctr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424" name="Rectangle 15"/>
            <p:cNvSpPr>
              <a:spLocks noChangeArrowheads="1"/>
            </p:cNvSpPr>
            <p:nvPr/>
          </p:nvSpPr>
          <p:spPr bwMode="auto">
            <a:xfrm>
              <a:off x="4450" y="3206"/>
              <a:ext cx="947" cy="291"/>
            </a:xfrm>
            <a:prstGeom prst="rect">
              <a:avLst/>
            </a:prstGeom>
            <a:noFill/>
            <a:ln w="28575" algn="ctr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425" name="Rectangle 45"/>
            <p:cNvSpPr>
              <a:spLocks noChangeArrowheads="1"/>
            </p:cNvSpPr>
            <p:nvPr/>
          </p:nvSpPr>
          <p:spPr bwMode="auto">
            <a:xfrm>
              <a:off x="3504" y="3206"/>
              <a:ext cx="946" cy="291"/>
            </a:xfrm>
            <a:prstGeom prst="rect">
              <a:avLst/>
            </a:prstGeom>
            <a:noFill/>
            <a:ln w="28575" algn="ctr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4679950" y="4400552"/>
            <a:ext cx="2384425" cy="1150938"/>
            <a:chOff x="2948" y="2772"/>
            <a:chExt cx="1502" cy="725"/>
          </a:xfrm>
        </p:grpSpPr>
        <p:sp>
          <p:nvSpPr>
            <p:cNvPr id="17420" name="Rectangle 47"/>
            <p:cNvSpPr>
              <a:spLocks noChangeArrowheads="1"/>
            </p:cNvSpPr>
            <p:nvPr/>
          </p:nvSpPr>
          <p:spPr bwMode="auto">
            <a:xfrm>
              <a:off x="3504" y="3206"/>
              <a:ext cx="946" cy="291"/>
            </a:xfrm>
            <a:prstGeom prst="rect">
              <a:avLst/>
            </a:prstGeom>
            <a:solidFill>
              <a:srgbClr val="006600"/>
            </a:solidFill>
            <a:ln w="2857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421" name="AutoShape 48"/>
            <p:cNvSpPr>
              <a:spLocks noChangeArrowheads="1"/>
            </p:cNvSpPr>
            <p:nvPr/>
          </p:nvSpPr>
          <p:spPr bwMode="auto">
            <a:xfrm>
              <a:off x="2948" y="2772"/>
              <a:ext cx="975" cy="227"/>
            </a:xfrm>
            <a:prstGeom prst="wedgeRoundRectCallout">
              <a:avLst>
                <a:gd name="adj1" fmla="val 46616"/>
                <a:gd name="adj2" fmla="val 174671"/>
                <a:gd name="adj3" fmla="val 16667"/>
              </a:avLst>
            </a:prstGeom>
            <a:noFill/>
            <a:ln w="28575" algn="ctr">
              <a:solidFill>
                <a:srgbClr val="00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</a:pPr>
              <a:r>
                <a:rPr lang="zh-CN" altLang="en-US" sz="2000" dirty="0">
                  <a:solidFill>
                    <a:srgbClr val="006600"/>
                  </a:solidFill>
                  <a:latin typeface="黑体" pitchFamily="2" charset="-122"/>
                  <a:ea typeface="黑体" pitchFamily="2" charset="-122"/>
                </a:rPr>
                <a:t>存储单元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720725" y="618430"/>
            <a:ext cx="777557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5.8.4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虚拟存储器与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管理方式上的区别 </a:t>
            </a:r>
          </a:p>
        </p:txBody>
      </p:sp>
      <p:sp>
        <p:nvSpPr>
          <p:cNvPr id="160771" name="Rectangle 8"/>
          <p:cNvSpPr>
            <a:spLocks noChangeArrowheads="1"/>
          </p:cNvSpPr>
          <p:nvPr/>
        </p:nvSpPr>
        <p:spPr bwMode="auto">
          <a:xfrm>
            <a:off x="1008063" y="1398669"/>
            <a:ext cx="7531100" cy="25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444500" indent="-444500" algn="just">
              <a:lnSpc>
                <a:spcPct val="120000"/>
              </a:lnSpc>
              <a:spcBef>
                <a:spcPts val="1200"/>
              </a:spcBef>
              <a:spcAft>
                <a:spcPct val="20000"/>
              </a:spcAft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的替换策略是由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硬件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控制的；</a:t>
            </a:r>
          </a:p>
          <a:p>
            <a:pPr marL="444500" indent="-444500" algn="just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>
                <a:srgbClr val="FF0000"/>
              </a:buClr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虚拟存储器的替换策略是由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操作系统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控制的。</a:t>
            </a:r>
          </a:p>
          <a:p>
            <a:pPr marL="444500" indent="-444500" algn="just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itchFamily="2" charset="2"/>
              <a:buChar char="l"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的存在及其所有操作对程序员都是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透明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的；</a:t>
            </a:r>
          </a:p>
          <a:p>
            <a:pPr marL="444500" indent="-444500" algn="just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虚拟存储器中页面对系统程序员是不透明，对用户是透明的；段对用户可透明也可不透明。</a:t>
            </a:r>
            <a:r>
              <a:rPr kumimoji="0" lang="zh-CN" altLang="en-US" dirty="0">
                <a:solidFill>
                  <a:srgbClr val="333399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4"/>
          <p:cNvSpPr>
            <a:spLocks noChangeArrowheads="1"/>
          </p:cNvSpPr>
          <p:nvPr/>
        </p:nvSpPr>
        <p:spPr bwMode="auto">
          <a:xfrm>
            <a:off x="900113" y="1008063"/>
            <a:ext cx="6948487" cy="262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习题：　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P167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5-25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5-27</a:t>
            </a:r>
          </a:p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说明：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5-27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题表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5-9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中，“虚拟页”是页表中的虚页号，对应于教材图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5-30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中的“页表地址”。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 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ChangeArrowheads="1"/>
          </p:cNvSpPr>
          <p:nvPr/>
        </p:nvSpPr>
        <p:spPr bwMode="auto">
          <a:xfrm>
            <a:off x="0" y="56832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§5.9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磁表面存储原理和光记录原理</a:t>
            </a:r>
            <a:endParaRPr lang="en-US" altLang="zh-CN" sz="260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2819" name="Rectangle 4"/>
          <p:cNvSpPr>
            <a:spLocks noChangeArrowheads="1"/>
          </p:cNvSpPr>
          <p:nvPr/>
        </p:nvSpPr>
        <p:spPr bwMode="auto">
          <a:xfrm>
            <a:off x="719138" y="1196975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磁表面记录的技术参数 </a:t>
            </a:r>
          </a:p>
        </p:txBody>
      </p:sp>
      <p:sp>
        <p:nvSpPr>
          <p:cNvPr id="162820" name="Rectangle 5"/>
          <p:cNvSpPr>
            <a:spLocks noChangeArrowheads="1"/>
          </p:cNvSpPr>
          <p:nvPr/>
        </p:nvSpPr>
        <p:spPr bwMode="auto">
          <a:xfrm>
            <a:off x="935038" y="1760603"/>
            <a:ext cx="8208962" cy="25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道密度：垂直于磁道方向上单位长度中的磁道数目。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道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/mm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或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道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英寸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”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位密度：磁道方向上单位长度上所能记录的二进制位数。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/mm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或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英寸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”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面密度：等于道密度和位密度的乘积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auto">
          <a:xfrm>
            <a:off x="719138" y="1196975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硬盘的组成结构和信息分布</a:t>
            </a:r>
          </a:p>
        </p:txBody>
      </p:sp>
      <p:pic>
        <p:nvPicPr>
          <p:cNvPr id="1638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865438"/>
            <a:ext cx="774065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Rectangle 6"/>
          <p:cNvSpPr>
            <a:spLocks noChangeArrowheads="1"/>
          </p:cNvSpPr>
          <p:nvPr/>
        </p:nvSpPr>
        <p:spPr bwMode="auto">
          <a:xfrm>
            <a:off x="755650" y="1833878"/>
            <a:ext cx="8388350" cy="146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硬盘存储设备由磁记录介质、磁盘控制器和磁盘驱动器组成。磁盘地址一般表示为：驱动器号、圆柱面号、记录面号、扇区号。</a:t>
            </a:r>
          </a:p>
        </p:txBody>
      </p:sp>
      <p:sp>
        <p:nvSpPr>
          <p:cNvPr id="163845" name="Rectangle 3"/>
          <p:cNvSpPr>
            <a:spLocks noChangeArrowheads="1"/>
          </p:cNvSpPr>
          <p:nvPr/>
        </p:nvSpPr>
        <p:spPr bwMode="auto">
          <a:xfrm>
            <a:off x="0" y="568325"/>
            <a:ext cx="9144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§5.9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磁表面存储原理和光记录原理</a:t>
            </a:r>
            <a:endParaRPr lang="en-US" altLang="zh-CN" sz="260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ChangeArrowheads="1"/>
          </p:cNvSpPr>
          <p:nvPr/>
        </p:nvSpPr>
        <p:spPr bwMode="auto">
          <a:xfrm>
            <a:off x="719138" y="549275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硬盘的组成结构和信息分布</a:t>
            </a:r>
          </a:p>
        </p:txBody>
      </p:sp>
      <p:sp>
        <p:nvSpPr>
          <p:cNvPr id="164867" name="Rectangle 6"/>
          <p:cNvSpPr>
            <a:spLocks noChangeArrowheads="1"/>
          </p:cNvSpPr>
          <p:nvPr/>
        </p:nvSpPr>
        <p:spPr bwMode="auto">
          <a:xfrm>
            <a:off x="1008063" y="1125538"/>
            <a:ext cx="8135937" cy="356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硬盘技术参数：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硬盘容量；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主轴转速：理论上转速越快，存取速度越快；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平均存取时间：约为平均寻道时间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+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平均等待时间；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缓存大小：用于硬盘内部与接口数据之间速度的匹配；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数据传输率：分为内部数据传输率和外部数据传输率；</a:t>
            </a: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道密度。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08062" y="4901671"/>
            <a:ext cx="8135937" cy="10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固态硬盘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SSD --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Solid State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Drives)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----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课外阅读。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3"/>
          <p:cNvSpPr>
            <a:spLocks noChangeArrowheads="1"/>
          </p:cNvSpPr>
          <p:nvPr/>
        </p:nvSpPr>
        <p:spPr bwMode="auto">
          <a:xfrm>
            <a:off x="719138" y="512763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5.9.3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数字磁记录方式 </a:t>
            </a:r>
          </a:p>
        </p:txBody>
      </p:sp>
      <p:sp>
        <p:nvSpPr>
          <p:cNvPr id="165891" name="Rectangle 6"/>
          <p:cNvSpPr>
            <a:spLocks noChangeArrowheads="1"/>
          </p:cNvSpPr>
          <p:nvPr/>
        </p:nvSpPr>
        <p:spPr bwMode="auto">
          <a:xfrm>
            <a:off x="900113" y="897469"/>
            <a:ext cx="59907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 indent="533400">
              <a:lnSpc>
                <a:spcPct val="130000"/>
              </a:lnSpc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r>
              <a:rPr lang="en-US" altLang="zh-CN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．直接记录方式</a:t>
            </a:r>
          </a:p>
          <a:p>
            <a:pPr indent="533400" eaLnBrk="0" hangingPunct="0">
              <a:lnSpc>
                <a:spcPct val="130000"/>
              </a:lnSpc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 归零制（</a:t>
            </a:r>
            <a:r>
              <a:rPr lang="en-US" altLang="zh-CN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RZ</a:t>
            </a: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indent="533400" eaLnBrk="0" hangingPunct="0">
              <a:lnSpc>
                <a:spcPct val="120000"/>
              </a:lnSpc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）不归零制（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NRZ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indent="533400" eaLnBrk="0" hangingPunct="0">
              <a:lnSpc>
                <a:spcPct val="120000"/>
              </a:lnSpc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）不归零－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NRZ-1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  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就翻</a:t>
            </a:r>
            <a:endParaRPr lang="zh-CN" altLang="en-US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65892" name="Object 5"/>
          <p:cNvGraphicFramePr>
            <a:graphicFrameLocks noChangeAspect="1"/>
          </p:cNvGraphicFramePr>
          <p:nvPr/>
        </p:nvGraphicFramePr>
        <p:xfrm>
          <a:off x="755650" y="2781300"/>
          <a:ext cx="7813675" cy="285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4" r:id="rId3" imgW="4597983" imgH="3102964" progId="Unknown">
                  <p:embed/>
                </p:oleObj>
              </mc:Choice>
              <mc:Fallback>
                <p:oleObj r:id="rId3" imgW="4597983" imgH="3102964" progId="Unknown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5734"/>
                      <a:stretch>
                        <a:fillRect/>
                      </a:stretch>
                    </p:blipFill>
                    <p:spPr bwMode="auto">
                      <a:xfrm>
                        <a:off x="755650" y="2781300"/>
                        <a:ext cx="7813675" cy="285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3"/>
          <p:cNvSpPr>
            <a:spLocks noChangeArrowheads="1"/>
          </p:cNvSpPr>
          <p:nvPr/>
        </p:nvSpPr>
        <p:spPr bwMode="auto">
          <a:xfrm>
            <a:off x="719138" y="512763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5.9.3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数字磁记录方式 </a:t>
            </a:r>
          </a:p>
        </p:txBody>
      </p:sp>
      <p:sp>
        <p:nvSpPr>
          <p:cNvPr id="166915" name="Rectangle 4"/>
          <p:cNvSpPr>
            <a:spLocks noChangeArrowheads="1"/>
          </p:cNvSpPr>
          <p:nvPr/>
        </p:nvSpPr>
        <p:spPr bwMode="auto">
          <a:xfrm>
            <a:off x="684213" y="1089025"/>
            <a:ext cx="8459787" cy="30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54000" bIns="0">
            <a:spAutoFit/>
          </a:bodyPr>
          <a:lstStyle/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 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．按位编码记录方式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）调相制（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PE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    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）调频制（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 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）改进的调频制（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MFM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）改进的改进型调频制（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</a:t>
            </a:r>
            <a:r>
              <a:rPr lang="en-US" altLang="zh-CN" baseline="30000" dirty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 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6"/>
          <p:cNvSpPr>
            <a:spLocks noChangeArrowheads="1"/>
          </p:cNvSpPr>
          <p:nvPr/>
        </p:nvSpPr>
        <p:spPr bwMode="auto">
          <a:xfrm>
            <a:off x="0" y="2576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graphicFrame>
        <p:nvGraphicFramePr>
          <p:cNvPr id="167939" name="Object 5"/>
          <p:cNvGraphicFramePr>
            <a:graphicFrameLocks noChangeAspect="1"/>
          </p:cNvGraphicFramePr>
          <p:nvPr/>
        </p:nvGraphicFramePr>
        <p:xfrm>
          <a:off x="358775" y="692150"/>
          <a:ext cx="8497888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1" r:id="rId3" imgW="4765040" imgH="3134360" progId="Visio.Drawing.6">
                  <p:embed/>
                </p:oleObj>
              </mc:Choice>
              <mc:Fallback>
                <p:oleObj r:id="rId3" imgW="4765040" imgH="313436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692150"/>
                        <a:ext cx="8497888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5"/>
          <p:cNvSpPr>
            <a:spLocks noChangeArrowheads="1"/>
          </p:cNvSpPr>
          <p:nvPr/>
        </p:nvSpPr>
        <p:spPr bwMode="auto">
          <a:xfrm>
            <a:off x="863600" y="728663"/>
            <a:ext cx="7740650" cy="53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"/>
              </a:spcBef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MFM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记录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时，写电流在位周期中间改变方向；记录一个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时，写电流不改变方向；记录连续的两个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时，写电流在位周期边界改变方向。磁通翻转间距有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1.5T0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  <a:p>
            <a:pPr algn="just">
              <a:lnSpc>
                <a:spcPct val="130000"/>
              </a:lnSpc>
              <a:spcBef>
                <a:spcPct val="5000"/>
              </a:spcBef>
            </a:pP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M</a:t>
            </a:r>
            <a:r>
              <a:rPr lang="en-US" altLang="zh-CN" baseline="300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FM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记录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时，写电流在位周期中间改变方向；记录一个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时，写电流不改变方向；记录连续的两个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时，写电流在第二个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起始的位周期边界处改变方向；记录连续多个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时，写电流在前两个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的位周期边界处改变方向；以后每隔两个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在位周期边界处写电流再改变一次方向。磁通翻转间距有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1.5T0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2T0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2.5T0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3"/>
          <p:cNvSpPr>
            <a:spLocks noChangeArrowheads="1"/>
          </p:cNvSpPr>
          <p:nvPr/>
        </p:nvSpPr>
        <p:spPr bwMode="auto">
          <a:xfrm>
            <a:off x="576263" y="921055"/>
            <a:ext cx="7991475" cy="444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indent="266700" algn="just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．成组编码记录方式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 indent="266700" algn="just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包括群码制（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GCR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）、三位调制码（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3PM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）和游程长度受限码（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RLL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）等。</a:t>
            </a:r>
          </a:p>
          <a:p>
            <a:pPr indent="266700" algn="just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将数据序列中的数据位几位分成一组，然后按一定的变换规则变换成对应的记录码，再采用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NRZ-1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制写入记录介质，以提高记录密度。 </a:t>
            </a:r>
          </a:p>
          <a:p>
            <a:pPr indent="266700" algn="just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硬盘中最流行的编码方式为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RLL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码，其记录密度是调频制的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倍。 </a:t>
            </a:r>
          </a:p>
          <a:p>
            <a:pPr indent="266700" algn="just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9987" name="Rectangle 4"/>
          <p:cNvSpPr>
            <a:spLocks noChangeArrowheads="1"/>
          </p:cNvSpPr>
          <p:nvPr/>
        </p:nvSpPr>
        <p:spPr bwMode="auto">
          <a:xfrm>
            <a:off x="719138" y="512763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5.9.3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数字磁记录方式 </a:t>
            </a:r>
          </a:p>
        </p:txBody>
      </p:sp>
      <p:sp>
        <p:nvSpPr>
          <p:cNvPr id="169988" name="Rectangle 3"/>
          <p:cNvSpPr>
            <a:spLocks noChangeArrowheads="1"/>
          </p:cNvSpPr>
          <p:nvPr/>
        </p:nvSpPr>
        <p:spPr bwMode="auto">
          <a:xfrm>
            <a:off x="503238" y="4905375"/>
            <a:ext cx="8208962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游程长度受限源于两个主要特性：两个实际的磁通转换之间允许的最小转换单元数目（游程长度）和最大的转换单元数目（游程受限）。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主存储器的存储单元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sp>
        <p:nvSpPr>
          <p:cNvPr id="18435" name="Rectangle 8"/>
          <p:cNvSpPr>
            <a:spLocks noChangeArrowheads="1"/>
          </p:cNvSpPr>
          <p:nvPr/>
        </p:nvSpPr>
        <p:spPr bwMode="auto">
          <a:xfrm>
            <a:off x="647700" y="1089025"/>
            <a:ext cx="6408738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．地址编排方案</a:t>
            </a:r>
          </a:p>
          <a:p>
            <a:pPr indent="266700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内存的常见编址单位有：</a:t>
            </a:r>
          </a:p>
          <a:p>
            <a:pPr indent="2667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）按字编址：编址单位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计算机字长</a:t>
            </a:r>
          </a:p>
          <a:p>
            <a:pPr indent="2667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）按字节编址：编址单位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个字节    </a:t>
            </a:r>
          </a:p>
          <a:p>
            <a:pPr indent="2667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）按位编址：编址单位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=1bit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611188" y="1158875"/>
            <a:ext cx="8208962" cy="444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光盘存储器由光盘控制器、光盘驱动器及接口组成。轨迹是螺旋形（磁盘的磁道是多个同心圆），线速度恒定。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CD-ROM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靠盘面上有无凹痕的不同反射率来读出数据。 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CD-R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光盘的写入是利用聚焦成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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左右的激光束的热能，使记录介质表面的形状发生永久性变化而完成的。只能写入一次，不能抹除和改写。 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CD-RW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利用激光照射引起记录介质的可逆性物理变化来进行读写。</a:t>
            </a:r>
          </a:p>
          <a:p>
            <a:pPr indent="266700">
              <a:lnSpc>
                <a:spcPct val="130000"/>
              </a:lnSpc>
              <a:spcBef>
                <a:spcPct val="5000"/>
              </a:spcBef>
              <a:tabLst>
                <a:tab pos="457200" algn="l"/>
              </a:tabLst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DVD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每面可以有两层用来刻录数据。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755650" y="511175"/>
            <a:ext cx="3852863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5.9.4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光记录原理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8"/>
          <p:cNvSpPr>
            <a:spLocks noChangeArrowheads="1"/>
          </p:cNvSpPr>
          <p:nvPr/>
        </p:nvSpPr>
        <p:spPr bwMode="auto">
          <a:xfrm>
            <a:off x="647700" y="1089025"/>
            <a:ext cx="6408738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．按字节编址时的字地址</a:t>
            </a:r>
          </a:p>
        </p:txBody>
      </p:sp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863600" y="1665288"/>
            <a:ext cx="82804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4625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大端方案</a:t>
            </a:r>
          </a:p>
          <a:p>
            <a:pPr marL="174625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字地址等于最高有效字节地址。（高字节在前）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460" name="Rectangle 13"/>
          <p:cNvSpPr>
            <a:spLocks noChangeArrowheads="1"/>
          </p:cNvSpPr>
          <p:nvPr/>
        </p:nvSpPr>
        <p:spPr bwMode="auto">
          <a:xfrm>
            <a:off x="1116013" y="2673350"/>
            <a:ext cx="734377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071563" indent="-987425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例如：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IBM 370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机，字长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位，按字节编址，字地址总是等于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的整数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倍。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主存储器的存储单元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65327" y="3764211"/>
            <a:ext cx="5150417" cy="400110"/>
            <a:chOff x="1565327" y="3764211"/>
            <a:chExt cx="5150417" cy="400110"/>
          </a:xfrm>
        </p:grpSpPr>
        <p:sp>
          <p:nvSpPr>
            <p:cNvPr id="2" name="TextBox 1"/>
            <p:cNvSpPr txBox="1"/>
            <p:nvPr/>
          </p:nvSpPr>
          <p:spPr>
            <a:xfrm>
              <a:off x="2719213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31-24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19460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23-16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19708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15-8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497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7-0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5327" y="3764211"/>
              <a:ext cx="106827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变量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i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08866" y="4445544"/>
            <a:ext cx="4111088" cy="1602276"/>
            <a:chOff x="1608866" y="4445544"/>
            <a:chExt cx="4111088" cy="1602276"/>
          </a:xfrm>
        </p:grpSpPr>
        <p:sp>
          <p:nvSpPr>
            <p:cNvPr id="15" name="TextBox 14"/>
            <p:cNvSpPr txBox="1"/>
            <p:nvPr/>
          </p:nvSpPr>
          <p:spPr>
            <a:xfrm>
              <a:off x="4719707" y="4445544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31-24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8870" y="4469549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内存： 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i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的地址 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19707" y="4846078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23-16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8870" y="4865898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A+1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8866" y="5225132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A+2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8866" y="5627914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A+3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19707" y="525136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15-8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19707" y="5647710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7-0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693738" y="874713"/>
            <a:ext cx="7848600" cy="8382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章 存储系统和结构 </a:t>
            </a:r>
          </a:p>
        </p:txBody>
      </p:sp>
      <p:grpSp>
        <p:nvGrpSpPr>
          <p:cNvPr id="4099" name="Group 13"/>
          <p:cNvGrpSpPr>
            <a:grpSpLocks/>
          </p:cNvGrpSpPr>
          <p:nvPr/>
        </p:nvGrpSpPr>
        <p:grpSpPr bwMode="auto">
          <a:xfrm>
            <a:off x="457200" y="838200"/>
            <a:ext cx="7781925" cy="1052513"/>
            <a:chOff x="288" y="528"/>
            <a:chExt cx="4902" cy="663"/>
          </a:xfrm>
        </p:grpSpPr>
        <p:sp>
          <p:nvSpPr>
            <p:cNvPr id="4101" name="Rectangle 14"/>
            <p:cNvSpPr>
              <a:spLocks noChangeArrowheads="1"/>
            </p:cNvSpPr>
            <p:nvPr/>
          </p:nvSpPr>
          <p:spPr bwMode="auto">
            <a:xfrm>
              <a:off x="457" y="596"/>
              <a:ext cx="256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2" name="Rectangle 15"/>
            <p:cNvSpPr>
              <a:spLocks noChangeArrowheads="1"/>
            </p:cNvSpPr>
            <p:nvPr/>
          </p:nvSpPr>
          <p:spPr bwMode="auto">
            <a:xfrm>
              <a:off x="681" y="596"/>
              <a:ext cx="191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3" name="Rectangle 16"/>
            <p:cNvSpPr>
              <a:spLocks noChangeArrowheads="1"/>
            </p:cNvSpPr>
            <p:nvPr/>
          </p:nvSpPr>
          <p:spPr bwMode="auto">
            <a:xfrm>
              <a:off x="530" y="862"/>
              <a:ext cx="246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4" name="Rectangle 17"/>
            <p:cNvSpPr>
              <a:spLocks noChangeArrowheads="1"/>
            </p:cNvSpPr>
            <p:nvPr/>
          </p:nvSpPr>
          <p:spPr bwMode="auto">
            <a:xfrm>
              <a:off x="746" y="862"/>
              <a:ext cx="215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5" name="Rectangle 18"/>
            <p:cNvSpPr>
              <a:spLocks noChangeArrowheads="1"/>
            </p:cNvSpPr>
            <p:nvPr/>
          </p:nvSpPr>
          <p:spPr bwMode="auto">
            <a:xfrm>
              <a:off x="288" y="816"/>
              <a:ext cx="327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6" name="Rectangle 19"/>
            <p:cNvSpPr>
              <a:spLocks noChangeArrowheads="1"/>
            </p:cNvSpPr>
            <p:nvPr/>
          </p:nvSpPr>
          <p:spPr bwMode="auto">
            <a:xfrm>
              <a:off x="659" y="528"/>
              <a:ext cx="18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107" name="Rectangle 20"/>
            <p:cNvSpPr>
              <a:spLocks noChangeArrowheads="1"/>
            </p:cNvSpPr>
            <p:nvPr/>
          </p:nvSpPr>
          <p:spPr bwMode="auto">
            <a:xfrm flipV="1">
              <a:off x="384" y="1056"/>
              <a:ext cx="4806" cy="2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B8B8E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</p:grpSp>
      <p:sp>
        <p:nvSpPr>
          <p:cNvPr id="4100" name="Text Box 24"/>
          <p:cNvSpPr txBox="1">
            <a:spLocks noChangeArrowheads="1"/>
          </p:cNvSpPr>
          <p:nvPr/>
        </p:nvSpPr>
        <p:spPr bwMode="auto">
          <a:xfrm>
            <a:off x="1763713" y="2006600"/>
            <a:ext cx="6103937" cy="4321175"/>
          </a:xfrm>
          <a:prstGeom prst="rect">
            <a:avLst/>
          </a:prstGeom>
          <a:gradFill rotWithShape="0">
            <a:gsLst>
              <a:gs pos="0">
                <a:srgbClr val="ADD6FF"/>
              </a:gs>
              <a:gs pos="100000">
                <a:srgbClr val="F5E3F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§5.1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存储系统的组成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§5.2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主存储器的组织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§5.3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半导体随机存储器和只读存储器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§5.4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主存储器的连接与控制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§5.5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提高主存读写速度的技术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§5.6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并行存储器和相联存储器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§5.7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高速缓冲存储器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§5.8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虚拟存储器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§5.9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磁表面存储原理和光记录原理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ChangeArrowheads="1"/>
          </p:cNvSpPr>
          <p:nvPr/>
        </p:nvSpPr>
        <p:spPr bwMode="auto">
          <a:xfrm>
            <a:off x="647700" y="1089025"/>
            <a:ext cx="6408738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．按字节编址时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的存储字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</a:t>
            </a:r>
          </a:p>
        </p:txBody>
      </p:sp>
      <p:sp>
        <p:nvSpPr>
          <p:cNvPr id="20483" name="Rectangle 13"/>
          <p:cNvSpPr>
            <a:spLocks noChangeArrowheads="1"/>
          </p:cNvSpPr>
          <p:nvPr/>
        </p:nvSpPr>
        <p:spPr bwMode="auto">
          <a:xfrm>
            <a:off x="863600" y="1665288"/>
            <a:ext cx="82804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4625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2)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小端方案</a:t>
            </a:r>
          </a:p>
          <a:p>
            <a:pPr marL="174625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字地址等于最低有效字节地址。（低字节在前）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84" name="Rectangle 13"/>
          <p:cNvSpPr>
            <a:spLocks noChangeArrowheads="1"/>
          </p:cNvSpPr>
          <p:nvPr/>
        </p:nvSpPr>
        <p:spPr bwMode="auto">
          <a:xfrm>
            <a:off x="1116013" y="2673350"/>
            <a:ext cx="734377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985838" indent="-90170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例如</a:t>
            </a:r>
            <a:r>
              <a:rPr lang="zh-CN" altLang="en-US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IA32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架构字长为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位，按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字节编址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存储字（</a:t>
            </a:r>
            <a:r>
              <a:rPr lang="en-US" altLang="zh-CN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32</a:t>
            </a:r>
            <a:r>
              <a:rPr lang="zh-CN" altLang="en-US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位）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的地址等于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整数倍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85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主存储器的存储单元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565327" y="3764211"/>
            <a:ext cx="5150417" cy="400110"/>
            <a:chOff x="1565327" y="3764211"/>
            <a:chExt cx="5150417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2719213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31-24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19460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23-16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19708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15-8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5497" y="376421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7-0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5327" y="3764211"/>
              <a:ext cx="106827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变量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i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08866" y="4445544"/>
            <a:ext cx="4111088" cy="1602276"/>
            <a:chOff x="1608866" y="4445544"/>
            <a:chExt cx="4111088" cy="1602276"/>
          </a:xfrm>
        </p:grpSpPr>
        <p:sp>
          <p:nvSpPr>
            <p:cNvPr id="14" name="TextBox 13"/>
            <p:cNvSpPr txBox="1"/>
            <p:nvPr/>
          </p:nvSpPr>
          <p:spPr>
            <a:xfrm>
              <a:off x="4719707" y="4445544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7-0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8870" y="4469549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内存： 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i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的地址 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07" y="4846078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15-8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08870" y="4865898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A+1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8866" y="5225132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A+2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08866" y="5627914"/>
              <a:ext cx="300485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A+3</a:t>
              </a:r>
              <a:r>
                <a:rPr lang="zh-CN" altLang="en-US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9707" y="5251361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23-16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19707" y="5647710"/>
              <a:ext cx="1000247" cy="400110"/>
            </a:xfrm>
            <a:prstGeom prst="rect">
              <a:avLst/>
            </a:prstGeom>
            <a:noFill/>
            <a:ln w="19050">
              <a:solidFill>
                <a:srgbClr val="00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600" dirty="0" smtClean="0">
                  <a:latin typeface="黑体" pitchFamily="2" charset="-122"/>
                  <a:ea typeface="黑体" pitchFamily="2" charset="-122"/>
                </a:rPr>
                <a:t>31-24</a:t>
              </a:r>
              <a:r>
                <a:rPr lang="en-US" altLang="zh-CN" sz="2000" dirty="0" smtClean="0">
                  <a:latin typeface="黑体" pitchFamily="2" charset="-122"/>
                  <a:ea typeface="黑体" pitchFamily="2" charset="-122"/>
                </a:rPr>
                <a:t> </a:t>
              </a:r>
              <a:endParaRPr lang="zh-CN" altLang="en-US" sz="2000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1042988" y="1268413"/>
            <a:ext cx="7921625" cy="204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按字节编址时，数据在主存中有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种不同存放方法：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紧缩存放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存储字字边界存放 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3)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整数边界存放 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684213" y="947738"/>
            <a:ext cx="8459787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设存储字长为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位，读写的数据有以下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种不同长度</a:t>
            </a:r>
          </a:p>
        </p:txBody>
      </p:sp>
      <p:grpSp>
        <p:nvGrpSpPr>
          <p:cNvPr id="22531" name="Group 5"/>
          <p:cNvGrpSpPr>
            <a:grpSpLocks/>
          </p:cNvGrpSpPr>
          <p:nvPr/>
        </p:nvGrpSpPr>
        <p:grpSpPr bwMode="auto">
          <a:xfrm>
            <a:off x="1258888" y="1628775"/>
            <a:ext cx="6697662" cy="1368425"/>
            <a:chOff x="567" y="981"/>
            <a:chExt cx="4500" cy="1305"/>
          </a:xfrm>
        </p:grpSpPr>
        <p:sp>
          <p:nvSpPr>
            <p:cNvPr id="22567" name="Rectangle 6"/>
            <p:cNvSpPr>
              <a:spLocks noChangeArrowheads="1"/>
            </p:cNvSpPr>
            <p:nvPr/>
          </p:nvSpPr>
          <p:spPr bwMode="auto">
            <a:xfrm>
              <a:off x="1429" y="981"/>
              <a:ext cx="476" cy="222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568" name="Rectangle 7"/>
            <p:cNvSpPr>
              <a:spLocks noChangeArrowheads="1"/>
            </p:cNvSpPr>
            <p:nvPr/>
          </p:nvSpPr>
          <p:spPr bwMode="auto">
            <a:xfrm>
              <a:off x="1429" y="1300"/>
              <a:ext cx="952" cy="222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569" name="Rectangle 8"/>
            <p:cNvSpPr>
              <a:spLocks noChangeArrowheads="1"/>
            </p:cNvSpPr>
            <p:nvPr/>
          </p:nvSpPr>
          <p:spPr bwMode="auto">
            <a:xfrm>
              <a:off x="1429" y="1619"/>
              <a:ext cx="1903" cy="221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570" name="Rectangle 9"/>
            <p:cNvSpPr>
              <a:spLocks noChangeArrowheads="1"/>
            </p:cNvSpPr>
            <p:nvPr/>
          </p:nvSpPr>
          <p:spPr bwMode="auto">
            <a:xfrm>
              <a:off x="1429" y="1939"/>
              <a:ext cx="3638" cy="221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571" name="Text Box 10"/>
            <p:cNvSpPr txBox="1">
              <a:spLocks noChangeArrowheads="1"/>
            </p:cNvSpPr>
            <p:nvPr/>
          </p:nvSpPr>
          <p:spPr bwMode="auto">
            <a:xfrm>
              <a:off x="567" y="981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字节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(8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  <a:endParaRPr kumimoji="0"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572" name="Text Box 11"/>
            <p:cNvSpPr txBox="1">
              <a:spLocks noChangeArrowheads="1"/>
            </p:cNvSpPr>
            <p:nvPr/>
          </p:nvSpPr>
          <p:spPr bwMode="auto">
            <a:xfrm>
              <a:off x="567" y="1328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半字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(16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2573" name="Text Box 12"/>
            <p:cNvSpPr txBox="1">
              <a:spLocks noChangeArrowheads="1"/>
            </p:cNvSpPr>
            <p:nvPr/>
          </p:nvSpPr>
          <p:spPr bwMode="auto">
            <a:xfrm>
              <a:off x="567" y="1619"/>
              <a:ext cx="922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单字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(32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2574" name="Text Box 13"/>
            <p:cNvSpPr txBox="1">
              <a:spLocks noChangeArrowheads="1"/>
            </p:cNvSpPr>
            <p:nvPr/>
          </p:nvSpPr>
          <p:spPr bwMode="auto">
            <a:xfrm>
              <a:off x="567" y="1939"/>
              <a:ext cx="87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双字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(64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sp>
        <p:nvSpPr>
          <p:cNvPr id="847886" name="Rectangle 14"/>
          <p:cNvSpPr>
            <a:spLocks noChangeArrowheads="1"/>
          </p:cNvSpPr>
          <p:nvPr/>
        </p:nvSpPr>
        <p:spPr bwMode="auto">
          <a:xfrm>
            <a:off x="900113" y="3068638"/>
            <a:ext cx="8243887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紧缩存放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种不同长度的数据一个紧接着一个存放。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484438" y="3716338"/>
            <a:ext cx="5473700" cy="1512887"/>
            <a:chOff x="2197" y="8177"/>
            <a:chExt cx="9216" cy="2478"/>
          </a:xfrm>
        </p:grpSpPr>
        <p:sp>
          <p:nvSpPr>
            <p:cNvPr id="22536" name="AutoShape 16"/>
            <p:cNvSpPr>
              <a:spLocks noChangeAspect="1" noChangeArrowheads="1"/>
            </p:cNvSpPr>
            <p:nvPr/>
          </p:nvSpPr>
          <p:spPr bwMode="auto">
            <a:xfrm>
              <a:off x="2197" y="8177"/>
              <a:ext cx="9216" cy="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22537" name="Group 17"/>
            <p:cNvGrpSpPr>
              <a:grpSpLocks/>
            </p:cNvGrpSpPr>
            <p:nvPr/>
          </p:nvGrpSpPr>
          <p:grpSpPr bwMode="auto">
            <a:xfrm>
              <a:off x="2197" y="8177"/>
              <a:ext cx="9216" cy="2478"/>
              <a:chOff x="528" y="1872"/>
              <a:chExt cx="4608" cy="1248"/>
            </a:xfrm>
          </p:grpSpPr>
          <p:grpSp>
            <p:nvGrpSpPr>
              <p:cNvPr id="22549" name="Group 18"/>
              <p:cNvGrpSpPr>
                <a:grpSpLocks/>
              </p:cNvGrpSpPr>
              <p:nvPr/>
            </p:nvGrpSpPr>
            <p:grpSpPr bwMode="auto">
              <a:xfrm>
                <a:off x="528" y="1872"/>
                <a:ext cx="4608" cy="1248"/>
                <a:chOff x="528" y="1872"/>
                <a:chExt cx="4608" cy="1248"/>
              </a:xfrm>
            </p:grpSpPr>
            <p:grpSp>
              <p:nvGrpSpPr>
                <p:cNvPr id="22557" name="Group 19"/>
                <p:cNvGrpSpPr>
                  <a:grpSpLocks/>
                </p:cNvGrpSpPr>
                <p:nvPr/>
              </p:nvGrpSpPr>
              <p:grpSpPr bwMode="auto">
                <a:xfrm>
                  <a:off x="528" y="1872"/>
                  <a:ext cx="4608" cy="960"/>
                  <a:chOff x="528" y="1872"/>
                  <a:chExt cx="4752" cy="960"/>
                </a:xfrm>
              </p:grpSpPr>
              <p:sp>
                <p:nvSpPr>
                  <p:cNvPr id="22563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528" y="1872"/>
                    <a:ext cx="4752" cy="240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7A48C4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  <p:sp>
                <p:nvSpPr>
                  <p:cNvPr id="2256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112"/>
                    <a:ext cx="4752" cy="240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7A48C4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  <p:sp>
                <p:nvSpPr>
                  <p:cNvPr id="22565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352"/>
                    <a:ext cx="4752" cy="240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7A48C4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  <p:sp>
                <p:nvSpPr>
                  <p:cNvPr id="2256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592"/>
                    <a:ext cx="4752" cy="240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7A48C4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>
                      <a:solidFill>
                        <a:schemeClr val="tx2"/>
                      </a:solidFill>
                      <a:latin typeface="宋体" charset="-122"/>
                      <a:ea typeface="宋体" charset="-122"/>
                    </a:endParaRPr>
                  </a:p>
                </p:txBody>
              </p:sp>
            </p:grpSp>
            <p:sp>
              <p:nvSpPr>
                <p:cNvPr id="22558" name="Line 24"/>
                <p:cNvSpPr>
                  <a:spLocks noChangeShapeType="1"/>
                </p:cNvSpPr>
                <p:nvPr/>
              </p:nvSpPr>
              <p:spPr bwMode="auto">
                <a:xfrm>
                  <a:off x="528" y="2784"/>
                  <a:ext cx="0" cy="24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2559" name="Line 25"/>
                <p:cNvSpPr>
                  <a:spLocks noChangeShapeType="1"/>
                </p:cNvSpPr>
                <p:nvPr/>
              </p:nvSpPr>
              <p:spPr bwMode="auto">
                <a:xfrm>
                  <a:off x="5136" y="2736"/>
                  <a:ext cx="0" cy="288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2560" name="Line 26"/>
                <p:cNvSpPr>
                  <a:spLocks noChangeShapeType="1"/>
                </p:cNvSpPr>
                <p:nvPr/>
              </p:nvSpPr>
              <p:spPr bwMode="auto">
                <a:xfrm>
                  <a:off x="3792" y="2976"/>
                  <a:ext cx="1344" cy="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2561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528" y="2976"/>
                  <a:ext cx="1296" cy="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256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776" y="2832"/>
                  <a:ext cx="240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lIns="58513" tIns="29256" rIns="58513" bIns="29256"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存储字</a:t>
                  </a:r>
                  <a:r>
                    <a:rPr kumimoji="0" lang="en-US" altLang="zh-CN" sz="1600" dirty="0">
                      <a:latin typeface="黑体" pitchFamily="2" charset="-122"/>
                      <a:ea typeface="黑体" pitchFamily="2" charset="-122"/>
                    </a:rPr>
                    <a:t>64</a:t>
                  </a: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位（</a:t>
                  </a:r>
                  <a:r>
                    <a:rPr kumimoji="0" lang="en-US" altLang="zh-CN" sz="1600" dirty="0">
                      <a:latin typeface="黑体" pitchFamily="2" charset="-122"/>
                      <a:ea typeface="黑体" pitchFamily="2" charset="-122"/>
                    </a:rPr>
                    <a:t>8</a:t>
                  </a: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个字节）</a:t>
                  </a:r>
                </a:p>
              </p:txBody>
            </p:sp>
          </p:grpSp>
          <p:sp>
            <p:nvSpPr>
              <p:cNvPr id="22550" name="Line 29"/>
              <p:cNvSpPr>
                <a:spLocks noChangeShapeType="1"/>
              </p:cNvSpPr>
              <p:nvPr/>
            </p:nvSpPr>
            <p:spPr bwMode="auto">
              <a:xfrm>
                <a:off x="2832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1" name="Line 30"/>
              <p:cNvSpPr>
                <a:spLocks noChangeShapeType="1"/>
              </p:cNvSpPr>
              <p:nvPr/>
            </p:nvSpPr>
            <p:spPr bwMode="auto">
              <a:xfrm>
                <a:off x="3408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2" name="Line 31"/>
              <p:cNvSpPr>
                <a:spLocks noChangeShapeType="1"/>
              </p:cNvSpPr>
              <p:nvPr/>
            </p:nvSpPr>
            <p:spPr bwMode="auto">
              <a:xfrm>
                <a:off x="3984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3" name="Line 32"/>
              <p:cNvSpPr>
                <a:spLocks noChangeShapeType="1"/>
              </p:cNvSpPr>
              <p:nvPr/>
            </p:nvSpPr>
            <p:spPr bwMode="auto">
              <a:xfrm>
                <a:off x="4560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4" name="Line 33"/>
              <p:cNvSpPr>
                <a:spLocks noChangeShapeType="1"/>
              </p:cNvSpPr>
              <p:nvPr/>
            </p:nvSpPr>
            <p:spPr bwMode="auto">
              <a:xfrm>
                <a:off x="1104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5" name="Line 34"/>
              <p:cNvSpPr>
                <a:spLocks noChangeShapeType="1"/>
              </p:cNvSpPr>
              <p:nvPr/>
            </p:nvSpPr>
            <p:spPr bwMode="auto">
              <a:xfrm>
                <a:off x="1680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2556" name="Line 35"/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96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2538" name="Rectangle 36"/>
            <p:cNvSpPr>
              <a:spLocks noChangeArrowheads="1"/>
            </p:cNvSpPr>
            <p:nvPr/>
          </p:nvSpPr>
          <p:spPr bwMode="auto">
            <a:xfrm>
              <a:off x="2197" y="8177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39" name="Rectangle 37"/>
            <p:cNvSpPr>
              <a:spLocks noChangeArrowheads="1"/>
            </p:cNvSpPr>
            <p:nvPr/>
          </p:nvSpPr>
          <p:spPr bwMode="auto">
            <a:xfrm>
              <a:off x="7957" y="9130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0" name="Rectangle 38"/>
            <p:cNvSpPr>
              <a:spLocks noChangeArrowheads="1"/>
            </p:cNvSpPr>
            <p:nvPr/>
          </p:nvSpPr>
          <p:spPr bwMode="auto">
            <a:xfrm>
              <a:off x="3349" y="8177"/>
              <a:ext cx="2304" cy="477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1" name="Rectangle 39"/>
            <p:cNvSpPr>
              <a:spLocks noChangeArrowheads="1"/>
            </p:cNvSpPr>
            <p:nvPr/>
          </p:nvSpPr>
          <p:spPr bwMode="auto">
            <a:xfrm>
              <a:off x="5653" y="8177"/>
              <a:ext cx="5760" cy="477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2" name="Rectangle 40"/>
            <p:cNvSpPr>
              <a:spLocks noChangeArrowheads="1"/>
            </p:cNvSpPr>
            <p:nvPr/>
          </p:nvSpPr>
          <p:spPr bwMode="auto">
            <a:xfrm>
              <a:off x="2197" y="8654"/>
              <a:ext cx="3456" cy="476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3" name="Rectangle 41"/>
            <p:cNvSpPr>
              <a:spLocks noChangeArrowheads="1"/>
            </p:cNvSpPr>
            <p:nvPr/>
          </p:nvSpPr>
          <p:spPr bwMode="auto">
            <a:xfrm>
              <a:off x="5653" y="8654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4" name="Rectangle 42"/>
            <p:cNvSpPr>
              <a:spLocks noChangeArrowheads="1"/>
            </p:cNvSpPr>
            <p:nvPr/>
          </p:nvSpPr>
          <p:spPr bwMode="auto">
            <a:xfrm>
              <a:off x="10261" y="8654"/>
              <a:ext cx="1152" cy="476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5" name="Rectangle 43"/>
            <p:cNvSpPr>
              <a:spLocks noChangeArrowheads="1"/>
            </p:cNvSpPr>
            <p:nvPr/>
          </p:nvSpPr>
          <p:spPr bwMode="auto">
            <a:xfrm>
              <a:off x="2197" y="9130"/>
              <a:ext cx="1152" cy="477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6" name="Rectangle 44"/>
            <p:cNvSpPr>
              <a:spLocks noChangeArrowheads="1"/>
            </p:cNvSpPr>
            <p:nvPr/>
          </p:nvSpPr>
          <p:spPr bwMode="auto">
            <a:xfrm>
              <a:off x="3349" y="9130"/>
              <a:ext cx="4608" cy="477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7" name="Rectangle 45"/>
            <p:cNvSpPr>
              <a:spLocks noChangeArrowheads="1"/>
            </p:cNvSpPr>
            <p:nvPr/>
          </p:nvSpPr>
          <p:spPr bwMode="auto">
            <a:xfrm>
              <a:off x="9109" y="9130"/>
              <a:ext cx="2304" cy="477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548" name="Rectangle 46"/>
            <p:cNvSpPr>
              <a:spLocks noChangeArrowheads="1"/>
            </p:cNvSpPr>
            <p:nvPr/>
          </p:nvSpPr>
          <p:spPr bwMode="auto">
            <a:xfrm>
              <a:off x="2197" y="9607"/>
              <a:ext cx="2304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</p:grpSp>
      <p:sp>
        <p:nvSpPr>
          <p:cNvPr id="847919" name="Rectangle 47"/>
          <p:cNvSpPr>
            <a:spLocks noChangeArrowheads="1"/>
          </p:cNvSpPr>
          <p:nvPr/>
        </p:nvSpPr>
        <p:spPr bwMode="auto">
          <a:xfrm>
            <a:off x="1223963" y="5392222"/>
            <a:ext cx="7451725" cy="80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marL="901700" indent="-901700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不浪费主存资源，但当一个数据跨一个存储字存放时，要增加访存次数，且读写控制复杂。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535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4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886" grpId="0"/>
      <p:bldP spid="8479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3555" name="Rectangle 14"/>
          <p:cNvSpPr>
            <a:spLocks noChangeArrowheads="1"/>
          </p:cNvSpPr>
          <p:nvPr/>
        </p:nvSpPr>
        <p:spPr bwMode="auto">
          <a:xfrm>
            <a:off x="900113" y="3068638"/>
            <a:ext cx="8243887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2)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从存储字的起始位置开始存放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3556" name="Rectangle 47"/>
          <p:cNvSpPr>
            <a:spLocks noChangeArrowheads="1"/>
          </p:cNvSpPr>
          <p:nvPr/>
        </p:nvSpPr>
        <p:spPr bwMode="auto">
          <a:xfrm>
            <a:off x="1258888" y="5884283"/>
            <a:ext cx="78851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 bIns="0" anchor="ctr">
            <a:spAutoFit/>
          </a:bodyPr>
          <a:lstStyle/>
          <a:p>
            <a:pPr marL="901700" indent="-901700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读写速度快、控制比较简单；浪费了存储器资源。 </a:t>
            </a:r>
          </a:p>
        </p:txBody>
      </p:sp>
      <p:grpSp>
        <p:nvGrpSpPr>
          <p:cNvPr id="23557" name="Group 48"/>
          <p:cNvGrpSpPr>
            <a:grpSpLocks noChangeAspect="1"/>
          </p:cNvGrpSpPr>
          <p:nvPr/>
        </p:nvGrpSpPr>
        <p:grpSpPr bwMode="auto">
          <a:xfrm>
            <a:off x="2555875" y="3644900"/>
            <a:ext cx="5400675" cy="1990725"/>
            <a:chOff x="2197" y="-597"/>
            <a:chExt cx="9216" cy="4384"/>
          </a:xfrm>
        </p:grpSpPr>
        <p:sp>
          <p:nvSpPr>
            <p:cNvPr id="23569" name="AutoShape 49"/>
            <p:cNvSpPr>
              <a:spLocks noChangeAspect="1" noChangeArrowheads="1"/>
            </p:cNvSpPr>
            <p:nvPr/>
          </p:nvSpPr>
          <p:spPr bwMode="auto">
            <a:xfrm>
              <a:off x="2197" y="-597"/>
              <a:ext cx="9216" cy="4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3570" name="Group 50"/>
            <p:cNvGrpSpPr>
              <a:grpSpLocks/>
            </p:cNvGrpSpPr>
            <p:nvPr/>
          </p:nvGrpSpPr>
          <p:grpSpPr bwMode="auto">
            <a:xfrm>
              <a:off x="2197" y="-597"/>
              <a:ext cx="9216" cy="4384"/>
              <a:chOff x="576" y="1680"/>
              <a:chExt cx="4608" cy="2208"/>
            </a:xfrm>
          </p:grpSpPr>
          <p:sp>
            <p:nvSpPr>
              <p:cNvPr id="23586" name="Rectangle 51"/>
              <p:cNvSpPr>
                <a:spLocks noChangeArrowheads="1"/>
              </p:cNvSpPr>
              <p:nvPr/>
            </p:nvSpPr>
            <p:spPr bwMode="auto">
              <a:xfrm>
                <a:off x="576" y="264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87" name="Rectangle 52"/>
              <p:cNvSpPr>
                <a:spLocks noChangeArrowheads="1"/>
              </p:cNvSpPr>
              <p:nvPr/>
            </p:nvSpPr>
            <p:spPr bwMode="auto">
              <a:xfrm>
                <a:off x="576" y="288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88" name="Rectangle 53"/>
              <p:cNvSpPr>
                <a:spLocks noChangeArrowheads="1"/>
              </p:cNvSpPr>
              <p:nvPr/>
            </p:nvSpPr>
            <p:spPr bwMode="auto">
              <a:xfrm>
                <a:off x="576" y="312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89" name="Rectangle 54"/>
              <p:cNvSpPr>
                <a:spLocks noChangeArrowheads="1"/>
              </p:cNvSpPr>
              <p:nvPr/>
            </p:nvSpPr>
            <p:spPr bwMode="auto">
              <a:xfrm>
                <a:off x="576" y="336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0" name="Line 55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1" name="Line 56"/>
              <p:cNvSpPr>
                <a:spLocks noChangeShapeType="1"/>
              </p:cNvSpPr>
              <p:nvPr/>
            </p:nvSpPr>
            <p:spPr bwMode="auto">
              <a:xfrm>
                <a:off x="5184" y="3504"/>
                <a:ext cx="0" cy="288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2" name="Line 57"/>
              <p:cNvSpPr>
                <a:spLocks noChangeShapeType="1"/>
              </p:cNvSpPr>
              <p:nvPr/>
            </p:nvSpPr>
            <p:spPr bwMode="auto">
              <a:xfrm>
                <a:off x="3840" y="3744"/>
                <a:ext cx="1344" cy="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3" name="Line 58"/>
              <p:cNvSpPr>
                <a:spLocks noChangeShapeType="1"/>
              </p:cNvSpPr>
              <p:nvPr/>
            </p:nvSpPr>
            <p:spPr bwMode="auto">
              <a:xfrm flipH="1">
                <a:off x="576" y="3744"/>
                <a:ext cx="1296" cy="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4" name="Text Box 59"/>
              <p:cNvSpPr txBox="1">
                <a:spLocks noChangeArrowheads="1"/>
              </p:cNvSpPr>
              <p:nvPr/>
            </p:nvSpPr>
            <p:spPr bwMode="auto">
              <a:xfrm>
                <a:off x="1824" y="3600"/>
                <a:ext cx="240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48964" tIns="24482" rIns="48964" bIns="24482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zh-CN" altLang="en-US" sz="1600" dirty="0">
                    <a:latin typeface="黑体" pitchFamily="2" charset="-122"/>
                    <a:ea typeface="黑体" pitchFamily="2" charset="-122"/>
                  </a:rPr>
                  <a:t>存储字</a:t>
                </a:r>
                <a:r>
                  <a:rPr kumimoji="0" lang="en-US" altLang="zh-CN" sz="1600" dirty="0">
                    <a:latin typeface="黑体" pitchFamily="2" charset="-122"/>
                    <a:ea typeface="黑体" pitchFamily="2" charset="-122"/>
                  </a:rPr>
                  <a:t>64</a:t>
                </a:r>
                <a:r>
                  <a:rPr kumimoji="0" lang="zh-CN" altLang="en-US" sz="1600" dirty="0">
                    <a:latin typeface="黑体" pitchFamily="2" charset="-122"/>
                    <a:ea typeface="黑体" pitchFamily="2" charset="-122"/>
                  </a:rPr>
                  <a:t>位（</a:t>
                </a:r>
                <a:r>
                  <a:rPr kumimoji="0" lang="en-US" altLang="zh-CN" sz="1600" dirty="0">
                    <a:latin typeface="黑体" pitchFamily="2" charset="-122"/>
                    <a:ea typeface="黑体" pitchFamily="2" charset="-122"/>
                  </a:rPr>
                  <a:t>8</a:t>
                </a:r>
                <a:r>
                  <a:rPr kumimoji="0" lang="zh-CN" altLang="en-US" sz="1600" dirty="0">
                    <a:latin typeface="黑体" pitchFamily="2" charset="-122"/>
                    <a:ea typeface="黑体" pitchFamily="2" charset="-122"/>
                  </a:rPr>
                  <a:t>个字节）</a:t>
                </a:r>
              </a:p>
            </p:txBody>
          </p:sp>
          <p:sp>
            <p:nvSpPr>
              <p:cNvPr id="23595" name="Line 60"/>
              <p:cNvSpPr>
                <a:spLocks noChangeShapeType="1"/>
              </p:cNvSpPr>
              <p:nvPr/>
            </p:nvSpPr>
            <p:spPr bwMode="auto">
              <a:xfrm>
                <a:off x="2880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6" name="Line 61"/>
              <p:cNvSpPr>
                <a:spLocks noChangeShapeType="1"/>
              </p:cNvSpPr>
              <p:nvPr/>
            </p:nvSpPr>
            <p:spPr bwMode="auto">
              <a:xfrm>
                <a:off x="3456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7" name="Line 62"/>
              <p:cNvSpPr>
                <a:spLocks noChangeShapeType="1"/>
              </p:cNvSpPr>
              <p:nvPr/>
            </p:nvSpPr>
            <p:spPr bwMode="auto">
              <a:xfrm>
                <a:off x="4032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8" name="Line 63"/>
              <p:cNvSpPr>
                <a:spLocks noChangeShapeType="1"/>
              </p:cNvSpPr>
              <p:nvPr/>
            </p:nvSpPr>
            <p:spPr bwMode="auto">
              <a:xfrm>
                <a:off x="4608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599" name="Line 64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0" name="Line 65"/>
              <p:cNvSpPr>
                <a:spLocks noChangeShapeType="1"/>
              </p:cNvSpPr>
              <p:nvPr/>
            </p:nvSpPr>
            <p:spPr bwMode="auto">
              <a:xfrm>
                <a:off x="1728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1" name="Line 66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0" cy="1920"/>
              </a:xfrm>
              <a:prstGeom prst="line">
                <a:avLst/>
              </a:prstGeom>
              <a:noFill/>
              <a:ln w="19050" cap="sq">
                <a:solidFill>
                  <a:srgbClr val="7A48C4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2" name="Rectangle 67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3" name="Rectangle 68"/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4" name="Rectangle 69"/>
              <p:cNvSpPr>
                <a:spLocks noChangeArrowheads="1"/>
              </p:cNvSpPr>
              <p:nvPr/>
            </p:nvSpPr>
            <p:spPr bwMode="auto">
              <a:xfrm>
                <a:off x="576" y="192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3605" name="Rectangle 70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4608" cy="240"/>
              </a:xfrm>
              <a:prstGeom prst="rect">
                <a:avLst/>
              </a:prstGeom>
              <a:noFill/>
              <a:ln w="19050" cap="sq">
                <a:solidFill>
                  <a:srgbClr val="7A48C4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3571" name="Rectangle 71"/>
            <p:cNvSpPr>
              <a:spLocks noChangeArrowheads="1"/>
            </p:cNvSpPr>
            <p:nvPr/>
          </p:nvSpPr>
          <p:spPr bwMode="auto">
            <a:xfrm>
              <a:off x="2197" y="-597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2" name="Rectangle 72"/>
            <p:cNvSpPr>
              <a:spLocks noChangeArrowheads="1"/>
            </p:cNvSpPr>
            <p:nvPr/>
          </p:nvSpPr>
          <p:spPr bwMode="auto">
            <a:xfrm>
              <a:off x="2197" y="2262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3" name="Rectangle 73"/>
            <p:cNvSpPr>
              <a:spLocks noChangeArrowheads="1"/>
            </p:cNvSpPr>
            <p:nvPr/>
          </p:nvSpPr>
          <p:spPr bwMode="auto">
            <a:xfrm>
              <a:off x="2197" y="-120"/>
              <a:ext cx="2304" cy="476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4" name="Rectangle 74"/>
            <p:cNvSpPr>
              <a:spLocks noChangeArrowheads="1"/>
            </p:cNvSpPr>
            <p:nvPr/>
          </p:nvSpPr>
          <p:spPr bwMode="auto">
            <a:xfrm>
              <a:off x="2197" y="356"/>
              <a:ext cx="9216" cy="477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5" name="Rectangle 75"/>
            <p:cNvSpPr>
              <a:spLocks noChangeArrowheads="1"/>
            </p:cNvSpPr>
            <p:nvPr/>
          </p:nvSpPr>
          <p:spPr bwMode="auto">
            <a:xfrm>
              <a:off x="2197" y="833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6" name="Rectangle 76"/>
            <p:cNvSpPr>
              <a:spLocks noChangeArrowheads="1"/>
            </p:cNvSpPr>
            <p:nvPr/>
          </p:nvSpPr>
          <p:spPr bwMode="auto">
            <a:xfrm>
              <a:off x="2197" y="1309"/>
              <a:ext cx="2304" cy="477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7" name="Rectangle 77"/>
            <p:cNvSpPr>
              <a:spLocks noChangeArrowheads="1"/>
            </p:cNvSpPr>
            <p:nvPr/>
          </p:nvSpPr>
          <p:spPr bwMode="auto">
            <a:xfrm>
              <a:off x="2197" y="1786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8" name="Rectangle 78"/>
            <p:cNvSpPr>
              <a:spLocks noChangeArrowheads="1"/>
            </p:cNvSpPr>
            <p:nvPr/>
          </p:nvSpPr>
          <p:spPr bwMode="auto">
            <a:xfrm>
              <a:off x="2197" y="2739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79" name="Rectangle 79" descr="浅色上对角线"/>
            <p:cNvSpPr>
              <a:spLocks noChangeArrowheads="1"/>
            </p:cNvSpPr>
            <p:nvPr/>
          </p:nvSpPr>
          <p:spPr bwMode="auto">
            <a:xfrm>
              <a:off x="3349" y="-597"/>
              <a:ext cx="8064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0" name="Rectangle 80" descr="浅色上对角线"/>
            <p:cNvSpPr>
              <a:spLocks noChangeArrowheads="1"/>
            </p:cNvSpPr>
            <p:nvPr/>
          </p:nvSpPr>
          <p:spPr bwMode="auto">
            <a:xfrm>
              <a:off x="3349" y="2262"/>
              <a:ext cx="8064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1" name="Rectangle 81" descr="浅色上对角线"/>
            <p:cNvSpPr>
              <a:spLocks noChangeArrowheads="1"/>
            </p:cNvSpPr>
            <p:nvPr/>
          </p:nvSpPr>
          <p:spPr bwMode="auto">
            <a:xfrm>
              <a:off x="4501" y="-120"/>
              <a:ext cx="6912" cy="476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2" name="Rectangle 82" descr="浅色上对角线"/>
            <p:cNvSpPr>
              <a:spLocks noChangeArrowheads="1"/>
            </p:cNvSpPr>
            <p:nvPr/>
          </p:nvSpPr>
          <p:spPr bwMode="auto">
            <a:xfrm>
              <a:off x="4501" y="1309"/>
              <a:ext cx="6912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3" name="Rectangle 83" descr="浅色上对角线"/>
            <p:cNvSpPr>
              <a:spLocks noChangeArrowheads="1"/>
            </p:cNvSpPr>
            <p:nvPr/>
          </p:nvSpPr>
          <p:spPr bwMode="auto">
            <a:xfrm>
              <a:off x="6805" y="833"/>
              <a:ext cx="4608" cy="476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4" name="Rectangle 84" descr="浅色上对角线"/>
            <p:cNvSpPr>
              <a:spLocks noChangeArrowheads="1"/>
            </p:cNvSpPr>
            <p:nvPr/>
          </p:nvSpPr>
          <p:spPr bwMode="auto">
            <a:xfrm>
              <a:off x="6805" y="1786"/>
              <a:ext cx="4608" cy="476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85" name="Rectangle 85" descr="浅色上对角线"/>
            <p:cNvSpPr>
              <a:spLocks noChangeArrowheads="1"/>
            </p:cNvSpPr>
            <p:nvPr/>
          </p:nvSpPr>
          <p:spPr bwMode="auto">
            <a:xfrm>
              <a:off x="6805" y="2739"/>
              <a:ext cx="4608" cy="476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23558" name="Rectangle 3"/>
          <p:cNvSpPr>
            <a:spLocks noChangeArrowheads="1"/>
          </p:cNvSpPr>
          <p:nvPr/>
        </p:nvSpPr>
        <p:spPr bwMode="auto">
          <a:xfrm>
            <a:off x="684213" y="947738"/>
            <a:ext cx="8459787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设存储字长为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位，读写的数据有以下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种不同长度</a:t>
            </a:r>
          </a:p>
        </p:txBody>
      </p:sp>
      <p:grpSp>
        <p:nvGrpSpPr>
          <p:cNvPr id="23559" name="Group 5"/>
          <p:cNvGrpSpPr>
            <a:grpSpLocks/>
          </p:cNvGrpSpPr>
          <p:nvPr/>
        </p:nvGrpSpPr>
        <p:grpSpPr bwMode="auto">
          <a:xfrm>
            <a:off x="1258888" y="1628775"/>
            <a:ext cx="6697662" cy="1368425"/>
            <a:chOff x="567" y="981"/>
            <a:chExt cx="4500" cy="1305"/>
          </a:xfrm>
        </p:grpSpPr>
        <p:sp>
          <p:nvSpPr>
            <p:cNvPr id="23561" name="Rectangle 6"/>
            <p:cNvSpPr>
              <a:spLocks noChangeArrowheads="1"/>
            </p:cNvSpPr>
            <p:nvPr/>
          </p:nvSpPr>
          <p:spPr bwMode="auto">
            <a:xfrm>
              <a:off x="1429" y="981"/>
              <a:ext cx="476" cy="222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62" name="Rectangle 7"/>
            <p:cNvSpPr>
              <a:spLocks noChangeArrowheads="1"/>
            </p:cNvSpPr>
            <p:nvPr/>
          </p:nvSpPr>
          <p:spPr bwMode="auto">
            <a:xfrm>
              <a:off x="1429" y="1300"/>
              <a:ext cx="952" cy="222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63" name="Rectangle 8"/>
            <p:cNvSpPr>
              <a:spLocks noChangeArrowheads="1"/>
            </p:cNvSpPr>
            <p:nvPr/>
          </p:nvSpPr>
          <p:spPr bwMode="auto">
            <a:xfrm>
              <a:off x="1429" y="1619"/>
              <a:ext cx="1903" cy="221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64" name="Rectangle 9"/>
            <p:cNvSpPr>
              <a:spLocks noChangeArrowheads="1"/>
            </p:cNvSpPr>
            <p:nvPr/>
          </p:nvSpPr>
          <p:spPr bwMode="auto">
            <a:xfrm>
              <a:off x="1429" y="1939"/>
              <a:ext cx="3638" cy="221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65" name="Text Box 10"/>
            <p:cNvSpPr txBox="1">
              <a:spLocks noChangeArrowheads="1"/>
            </p:cNvSpPr>
            <p:nvPr/>
          </p:nvSpPr>
          <p:spPr bwMode="auto">
            <a:xfrm>
              <a:off x="567" y="981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字节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(8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  <a:endParaRPr kumimoji="0"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566" name="Text Box 11"/>
            <p:cNvSpPr txBox="1">
              <a:spLocks noChangeArrowheads="1"/>
            </p:cNvSpPr>
            <p:nvPr/>
          </p:nvSpPr>
          <p:spPr bwMode="auto">
            <a:xfrm>
              <a:off x="567" y="1328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半字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(16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3567" name="Text Box 12"/>
            <p:cNvSpPr txBox="1">
              <a:spLocks noChangeArrowheads="1"/>
            </p:cNvSpPr>
            <p:nvPr/>
          </p:nvSpPr>
          <p:spPr bwMode="auto">
            <a:xfrm>
              <a:off x="567" y="1619"/>
              <a:ext cx="922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单字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(32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3568" name="Text Box 13"/>
            <p:cNvSpPr txBox="1">
              <a:spLocks noChangeArrowheads="1"/>
            </p:cNvSpPr>
            <p:nvPr/>
          </p:nvSpPr>
          <p:spPr bwMode="auto">
            <a:xfrm>
              <a:off x="567" y="1939"/>
              <a:ext cx="87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双字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(64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sp>
        <p:nvSpPr>
          <p:cNvPr id="23560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579" name="Rectangle 14"/>
          <p:cNvSpPr>
            <a:spLocks noChangeArrowheads="1"/>
          </p:cNvSpPr>
          <p:nvPr/>
        </p:nvSpPr>
        <p:spPr bwMode="auto">
          <a:xfrm>
            <a:off x="900113" y="3068638"/>
            <a:ext cx="8243887" cy="119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整数边界存放：单字节数据的地址可任意，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二字节数据的地址其最末一位只能是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2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四字节数据的地址其最末两位只能是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00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2</a:t>
            </a:r>
          </a:p>
        </p:txBody>
      </p:sp>
      <p:grpSp>
        <p:nvGrpSpPr>
          <p:cNvPr id="24580" name="Group 15"/>
          <p:cNvGrpSpPr>
            <a:grpSpLocks noChangeAspect="1"/>
          </p:cNvGrpSpPr>
          <p:nvPr/>
        </p:nvGrpSpPr>
        <p:grpSpPr bwMode="auto">
          <a:xfrm>
            <a:off x="2519363" y="4329113"/>
            <a:ext cx="5400675" cy="1992312"/>
            <a:chOff x="2197" y="2237"/>
            <a:chExt cx="9218" cy="3026"/>
          </a:xfrm>
        </p:grpSpPr>
        <p:sp>
          <p:nvSpPr>
            <p:cNvPr id="24592" name="AutoShape 16"/>
            <p:cNvSpPr>
              <a:spLocks noChangeAspect="1" noChangeArrowheads="1"/>
            </p:cNvSpPr>
            <p:nvPr/>
          </p:nvSpPr>
          <p:spPr bwMode="auto">
            <a:xfrm>
              <a:off x="2197" y="2237"/>
              <a:ext cx="9218" cy="3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4593" name="Group 17"/>
            <p:cNvGrpSpPr>
              <a:grpSpLocks/>
            </p:cNvGrpSpPr>
            <p:nvPr/>
          </p:nvGrpSpPr>
          <p:grpSpPr bwMode="auto">
            <a:xfrm>
              <a:off x="2197" y="2237"/>
              <a:ext cx="9218" cy="3026"/>
              <a:chOff x="588" y="984"/>
              <a:chExt cx="4609" cy="1524"/>
            </a:xfrm>
          </p:grpSpPr>
          <p:grpSp>
            <p:nvGrpSpPr>
              <p:cNvPr id="24606" name="Group 18"/>
              <p:cNvGrpSpPr>
                <a:grpSpLocks/>
              </p:cNvGrpSpPr>
              <p:nvPr/>
            </p:nvGrpSpPr>
            <p:grpSpPr bwMode="auto">
              <a:xfrm>
                <a:off x="588" y="1020"/>
                <a:ext cx="4609" cy="1488"/>
                <a:chOff x="576" y="2112"/>
                <a:chExt cx="4609" cy="1488"/>
              </a:xfrm>
            </p:grpSpPr>
            <p:sp>
              <p:nvSpPr>
                <p:cNvPr id="24647" name="Rectangle 19"/>
                <p:cNvSpPr>
                  <a:spLocks noChangeArrowheads="1"/>
                </p:cNvSpPr>
                <p:nvPr/>
              </p:nvSpPr>
              <p:spPr bwMode="auto">
                <a:xfrm>
                  <a:off x="576" y="2352"/>
                  <a:ext cx="4608" cy="240"/>
                </a:xfrm>
                <a:prstGeom prst="rect">
                  <a:avLst/>
                </a:prstGeom>
                <a:noFill/>
                <a:ln w="19050" cap="sq">
                  <a:solidFill>
                    <a:srgbClr val="7A48C4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48" name="Rectangle 20"/>
                <p:cNvSpPr>
                  <a:spLocks noChangeArrowheads="1"/>
                </p:cNvSpPr>
                <p:nvPr/>
              </p:nvSpPr>
              <p:spPr bwMode="auto">
                <a:xfrm>
                  <a:off x="576" y="2592"/>
                  <a:ext cx="4608" cy="240"/>
                </a:xfrm>
                <a:prstGeom prst="rect">
                  <a:avLst/>
                </a:prstGeom>
                <a:noFill/>
                <a:ln w="19050" cap="sq">
                  <a:solidFill>
                    <a:srgbClr val="7A48C4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49" name="Rectangle 21"/>
                <p:cNvSpPr>
                  <a:spLocks noChangeArrowheads="1"/>
                </p:cNvSpPr>
                <p:nvPr/>
              </p:nvSpPr>
              <p:spPr bwMode="auto">
                <a:xfrm>
                  <a:off x="576" y="2832"/>
                  <a:ext cx="4608" cy="240"/>
                </a:xfrm>
                <a:prstGeom prst="rect">
                  <a:avLst/>
                </a:prstGeom>
                <a:noFill/>
                <a:ln w="19050" cap="sq">
                  <a:solidFill>
                    <a:srgbClr val="7A48C4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0" name="Rectangle 22"/>
                <p:cNvSpPr>
                  <a:spLocks noChangeArrowheads="1"/>
                </p:cNvSpPr>
                <p:nvPr/>
              </p:nvSpPr>
              <p:spPr bwMode="auto">
                <a:xfrm>
                  <a:off x="576" y="3072"/>
                  <a:ext cx="4608" cy="240"/>
                </a:xfrm>
                <a:prstGeom prst="rect">
                  <a:avLst/>
                </a:prstGeom>
                <a:noFill/>
                <a:ln w="19050" cap="sq">
                  <a:solidFill>
                    <a:srgbClr val="7A48C4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1" name="Line 23"/>
                <p:cNvSpPr>
                  <a:spLocks noChangeShapeType="1"/>
                </p:cNvSpPr>
                <p:nvPr/>
              </p:nvSpPr>
              <p:spPr bwMode="auto">
                <a:xfrm>
                  <a:off x="576" y="3264"/>
                  <a:ext cx="1" cy="24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2" name="Line 24"/>
                <p:cNvSpPr>
                  <a:spLocks noChangeShapeType="1"/>
                </p:cNvSpPr>
                <p:nvPr/>
              </p:nvSpPr>
              <p:spPr bwMode="auto">
                <a:xfrm>
                  <a:off x="5184" y="3216"/>
                  <a:ext cx="1" cy="288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3" name="Line 25"/>
                <p:cNvSpPr>
                  <a:spLocks noChangeShapeType="1"/>
                </p:cNvSpPr>
                <p:nvPr/>
              </p:nvSpPr>
              <p:spPr bwMode="auto">
                <a:xfrm>
                  <a:off x="3840" y="3456"/>
                  <a:ext cx="1344" cy="1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576" y="3456"/>
                  <a:ext cx="1296" cy="1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824" y="3312"/>
                  <a:ext cx="240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lIns="53456" tIns="26728" rIns="53456" bIns="26728"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存储字</a:t>
                  </a:r>
                  <a:r>
                    <a:rPr kumimoji="0" lang="en-US" altLang="zh-CN" sz="1600" dirty="0">
                      <a:latin typeface="黑体" pitchFamily="2" charset="-122"/>
                      <a:ea typeface="黑体" pitchFamily="2" charset="-122"/>
                    </a:rPr>
                    <a:t>64</a:t>
                  </a: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位（</a:t>
                  </a:r>
                  <a:r>
                    <a:rPr kumimoji="0" lang="en-US" altLang="zh-CN" sz="1600" dirty="0">
                      <a:latin typeface="黑体" pitchFamily="2" charset="-122"/>
                      <a:ea typeface="黑体" pitchFamily="2" charset="-122"/>
                    </a:rPr>
                    <a:t>8</a:t>
                  </a:r>
                  <a:r>
                    <a:rPr kumimoji="0" lang="zh-CN" altLang="en-US" sz="1600" dirty="0">
                      <a:latin typeface="黑体" pitchFamily="2" charset="-122"/>
                      <a:ea typeface="黑体" pitchFamily="2" charset="-122"/>
                    </a:rPr>
                    <a:t>个字节）</a:t>
                  </a:r>
                </a:p>
              </p:txBody>
            </p:sp>
            <p:sp>
              <p:nvSpPr>
                <p:cNvPr id="24656" name="Line 28"/>
                <p:cNvSpPr>
                  <a:spLocks noChangeShapeType="1"/>
                </p:cNvSpPr>
                <p:nvPr/>
              </p:nvSpPr>
              <p:spPr bwMode="auto">
                <a:xfrm>
                  <a:off x="2880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7" name="Line 29"/>
                <p:cNvSpPr>
                  <a:spLocks noChangeShapeType="1"/>
                </p:cNvSpPr>
                <p:nvPr/>
              </p:nvSpPr>
              <p:spPr bwMode="auto">
                <a:xfrm>
                  <a:off x="3456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8" name="Line 30"/>
                <p:cNvSpPr>
                  <a:spLocks noChangeShapeType="1"/>
                </p:cNvSpPr>
                <p:nvPr/>
              </p:nvSpPr>
              <p:spPr bwMode="auto">
                <a:xfrm>
                  <a:off x="4032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59" name="Line 31"/>
                <p:cNvSpPr>
                  <a:spLocks noChangeShapeType="1"/>
                </p:cNvSpPr>
                <p:nvPr/>
              </p:nvSpPr>
              <p:spPr bwMode="auto">
                <a:xfrm>
                  <a:off x="4608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60" name="Line 32"/>
                <p:cNvSpPr>
                  <a:spLocks noChangeShapeType="1"/>
                </p:cNvSpPr>
                <p:nvPr/>
              </p:nvSpPr>
              <p:spPr bwMode="auto">
                <a:xfrm>
                  <a:off x="1152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61" name="Line 33"/>
                <p:cNvSpPr>
                  <a:spLocks noChangeShapeType="1"/>
                </p:cNvSpPr>
                <p:nvPr/>
              </p:nvSpPr>
              <p:spPr bwMode="auto">
                <a:xfrm>
                  <a:off x="1728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62" name="Line 34"/>
                <p:cNvSpPr>
                  <a:spLocks noChangeShapeType="1"/>
                </p:cNvSpPr>
                <p:nvPr/>
              </p:nvSpPr>
              <p:spPr bwMode="auto">
                <a:xfrm>
                  <a:off x="2304" y="2112"/>
                  <a:ext cx="1" cy="1200"/>
                </a:xfrm>
                <a:prstGeom prst="line">
                  <a:avLst/>
                </a:prstGeom>
                <a:noFill/>
                <a:ln w="19050" cap="sq">
                  <a:solidFill>
                    <a:srgbClr val="7A48C4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24663" name="Rectangle 35"/>
                <p:cNvSpPr>
                  <a:spLocks noChangeArrowheads="1"/>
                </p:cNvSpPr>
                <p:nvPr/>
              </p:nvSpPr>
              <p:spPr bwMode="auto">
                <a:xfrm>
                  <a:off x="576" y="2112"/>
                  <a:ext cx="4608" cy="240"/>
                </a:xfrm>
                <a:prstGeom prst="rect">
                  <a:avLst/>
                </a:prstGeom>
                <a:noFill/>
                <a:ln w="19050" cap="sq">
                  <a:solidFill>
                    <a:srgbClr val="7A48C4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24607" name="Text Box 36"/>
              <p:cNvSpPr txBox="1">
                <a:spLocks noChangeArrowheads="1"/>
              </p:cNvSpPr>
              <p:nvPr/>
            </p:nvSpPr>
            <p:spPr bwMode="auto">
              <a:xfrm>
                <a:off x="636" y="98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0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08" name="Text Box 37"/>
              <p:cNvSpPr txBox="1">
                <a:spLocks noChangeArrowheads="1"/>
              </p:cNvSpPr>
              <p:nvPr/>
            </p:nvSpPr>
            <p:spPr bwMode="auto">
              <a:xfrm>
                <a:off x="1212" y="99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09" name="Text Box 38"/>
              <p:cNvSpPr txBox="1">
                <a:spLocks noChangeArrowheads="1"/>
              </p:cNvSpPr>
              <p:nvPr/>
            </p:nvSpPr>
            <p:spPr bwMode="auto">
              <a:xfrm>
                <a:off x="648" y="124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8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0" name="Text Box 39"/>
              <p:cNvSpPr txBox="1">
                <a:spLocks noChangeArrowheads="1"/>
              </p:cNvSpPr>
              <p:nvPr/>
            </p:nvSpPr>
            <p:spPr bwMode="auto">
              <a:xfrm>
                <a:off x="648" y="147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16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1" name="Text Box 40"/>
              <p:cNvSpPr txBox="1">
                <a:spLocks noChangeArrowheads="1"/>
              </p:cNvSpPr>
              <p:nvPr/>
            </p:nvSpPr>
            <p:spPr bwMode="auto">
              <a:xfrm>
                <a:off x="648" y="171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24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2" name="Text Box 41"/>
              <p:cNvSpPr txBox="1">
                <a:spLocks noChangeArrowheads="1"/>
              </p:cNvSpPr>
              <p:nvPr/>
            </p:nvSpPr>
            <p:spPr bwMode="auto">
              <a:xfrm>
                <a:off x="648" y="19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32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3" name="Text Box 42"/>
              <p:cNvSpPr txBox="1">
                <a:spLocks noChangeArrowheads="1"/>
              </p:cNvSpPr>
              <p:nvPr/>
            </p:nvSpPr>
            <p:spPr bwMode="auto">
              <a:xfrm>
                <a:off x="1188" y="124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9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4" name="Text Box 43"/>
              <p:cNvSpPr txBox="1">
                <a:spLocks noChangeArrowheads="1"/>
              </p:cNvSpPr>
              <p:nvPr/>
            </p:nvSpPr>
            <p:spPr bwMode="auto">
              <a:xfrm>
                <a:off x="1188" y="147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17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5" name="Text Box 44"/>
              <p:cNvSpPr txBox="1">
                <a:spLocks noChangeArrowheads="1"/>
              </p:cNvSpPr>
              <p:nvPr/>
            </p:nvSpPr>
            <p:spPr bwMode="auto">
              <a:xfrm>
                <a:off x="1188" y="171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25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6" name="Text Box 45"/>
              <p:cNvSpPr txBox="1">
                <a:spLocks noChangeArrowheads="1"/>
              </p:cNvSpPr>
              <p:nvPr/>
            </p:nvSpPr>
            <p:spPr bwMode="auto">
              <a:xfrm>
                <a:off x="1188" y="19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33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7" name="Text Box 46"/>
              <p:cNvSpPr txBox="1">
                <a:spLocks noChangeArrowheads="1"/>
              </p:cNvSpPr>
              <p:nvPr/>
            </p:nvSpPr>
            <p:spPr bwMode="auto">
              <a:xfrm>
                <a:off x="1812" y="100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8" name="Text Box 47"/>
              <p:cNvSpPr txBox="1">
                <a:spLocks noChangeArrowheads="1"/>
              </p:cNvSpPr>
              <p:nvPr/>
            </p:nvSpPr>
            <p:spPr bwMode="auto">
              <a:xfrm>
                <a:off x="1812" y="124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10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19" name="Text Box 48"/>
              <p:cNvSpPr txBox="1">
                <a:spLocks noChangeArrowheads="1"/>
              </p:cNvSpPr>
              <p:nvPr/>
            </p:nvSpPr>
            <p:spPr bwMode="auto">
              <a:xfrm>
                <a:off x="1812" y="14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18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0" name="Text Box 49"/>
              <p:cNvSpPr txBox="1">
                <a:spLocks noChangeArrowheads="1"/>
              </p:cNvSpPr>
              <p:nvPr/>
            </p:nvSpPr>
            <p:spPr bwMode="auto">
              <a:xfrm>
                <a:off x="2364" y="99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1" name="Text Box 50"/>
              <p:cNvSpPr txBox="1">
                <a:spLocks noChangeArrowheads="1"/>
              </p:cNvSpPr>
              <p:nvPr/>
            </p:nvSpPr>
            <p:spPr bwMode="auto">
              <a:xfrm>
                <a:off x="2376" y="124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11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2" name="Text Box 51"/>
              <p:cNvSpPr txBox="1">
                <a:spLocks noChangeArrowheads="1"/>
              </p:cNvSpPr>
              <p:nvPr/>
            </p:nvSpPr>
            <p:spPr bwMode="auto">
              <a:xfrm>
                <a:off x="2364" y="147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19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3" name="Text Box 52"/>
              <p:cNvSpPr txBox="1">
                <a:spLocks noChangeArrowheads="1"/>
              </p:cNvSpPr>
              <p:nvPr/>
            </p:nvSpPr>
            <p:spPr bwMode="auto">
              <a:xfrm>
                <a:off x="2952" y="98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4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4" name="Text Box 53"/>
              <p:cNvSpPr txBox="1">
                <a:spLocks noChangeArrowheads="1"/>
              </p:cNvSpPr>
              <p:nvPr/>
            </p:nvSpPr>
            <p:spPr bwMode="auto">
              <a:xfrm>
                <a:off x="2952" y="122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12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5" name="Text Box 54"/>
              <p:cNvSpPr txBox="1">
                <a:spLocks noChangeArrowheads="1"/>
              </p:cNvSpPr>
              <p:nvPr/>
            </p:nvSpPr>
            <p:spPr bwMode="auto">
              <a:xfrm>
                <a:off x="2952" y="146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20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6" name="Text Box 55"/>
              <p:cNvSpPr txBox="1">
                <a:spLocks noChangeArrowheads="1"/>
              </p:cNvSpPr>
              <p:nvPr/>
            </p:nvSpPr>
            <p:spPr bwMode="auto">
              <a:xfrm>
                <a:off x="3528" y="100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5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7" name="Text Box 56"/>
              <p:cNvSpPr txBox="1">
                <a:spLocks noChangeArrowheads="1"/>
              </p:cNvSpPr>
              <p:nvPr/>
            </p:nvSpPr>
            <p:spPr bwMode="auto">
              <a:xfrm>
                <a:off x="3528" y="124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13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8" name="Text Box 57"/>
              <p:cNvSpPr txBox="1">
                <a:spLocks noChangeArrowheads="1"/>
              </p:cNvSpPr>
              <p:nvPr/>
            </p:nvSpPr>
            <p:spPr bwMode="auto">
              <a:xfrm>
                <a:off x="3528" y="14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21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29" name="Text Box 58"/>
              <p:cNvSpPr txBox="1">
                <a:spLocks noChangeArrowheads="1"/>
              </p:cNvSpPr>
              <p:nvPr/>
            </p:nvSpPr>
            <p:spPr bwMode="auto">
              <a:xfrm>
                <a:off x="4116" y="98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6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0" name="Text Box 59"/>
              <p:cNvSpPr txBox="1">
                <a:spLocks noChangeArrowheads="1"/>
              </p:cNvSpPr>
              <p:nvPr/>
            </p:nvSpPr>
            <p:spPr bwMode="auto">
              <a:xfrm>
                <a:off x="4116" y="122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14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1" name="Text Box 60"/>
              <p:cNvSpPr txBox="1">
                <a:spLocks noChangeArrowheads="1"/>
              </p:cNvSpPr>
              <p:nvPr/>
            </p:nvSpPr>
            <p:spPr bwMode="auto">
              <a:xfrm>
                <a:off x="4116" y="146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22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2" name="Text Box 61"/>
              <p:cNvSpPr txBox="1">
                <a:spLocks noChangeArrowheads="1"/>
              </p:cNvSpPr>
              <p:nvPr/>
            </p:nvSpPr>
            <p:spPr bwMode="auto">
              <a:xfrm>
                <a:off x="4692" y="100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7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3" name="Text Box 62"/>
              <p:cNvSpPr txBox="1">
                <a:spLocks noChangeArrowheads="1"/>
              </p:cNvSpPr>
              <p:nvPr/>
            </p:nvSpPr>
            <p:spPr bwMode="auto">
              <a:xfrm>
                <a:off x="4680" y="123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15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4" name="Text Box 63"/>
              <p:cNvSpPr txBox="1">
                <a:spLocks noChangeArrowheads="1"/>
              </p:cNvSpPr>
              <p:nvPr/>
            </p:nvSpPr>
            <p:spPr bwMode="auto">
              <a:xfrm>
                <a:off x="4692" y="14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23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5" name="Text Box 64"/>
              <p:cNvSpPr txBox="1">
                <a:spLocks noChangeArrowheads="1"/>
              </p:cNvSpPr>
              <p:nvPr/>
            </p:nvSpPr>
            <p:spPr bwMode="auto">
              <a:xfrm>
                <a:off x="1812" y="170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26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6" name="Text Box 65"/>
              <p:cNvSpPr txBox="1">
                <a:spLocks noChangeArrowheads="1"/>
              </p:cNvSpPr>
              <p:nvPr/>
            </p:nvSpPr>
            <p:spPr bwMode="auto">
              <a:xfrm>
                <a:off x="1812" y="19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34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7" name="Text Box 66"/>
              <p:cNvSpPr txBox="1">
                <a:spLocks noChangeArrowheads="1"/>
              </p:cNvSpPr>
              <p:nvPr/>
            </p:nvSpPr>
            <p:spPr bwMode="auto">
              <a:xfrm>
                <a:off x="2388" y="170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27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8" name="Text Box 67"/>
              <p:cNvSpPr txBox="1">
                <a:spLocks noChangeArrowheads="1"/>
              </p:cNvSpPr>
              <p:nvPr/>
            </p:nvSpPr>
            <p:spPr bwMode="auto">
              <a:xfrm>
                <a:off x="2964" y="171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28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39" name="Text Box 68"/>
              <p:cNvSpPr txBox="1">
                <a:spLocks noChangeArrowheads="1"/>
              </p:cNvSpPr>
              <p:nvPr/>
            </p:nvSpPr>
            <p:spPr bwMode="auto">
              <a:xfrm>
                <a:off x="2964" y="19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8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36</a:t>
                </a:r>
                <a:endParaRPr kumimoji="0" lang="en-US" altLang="zh-CN" sz="18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0" name="Text Box 69"/>
              <p:cNvSpPr txBox="1">
                <a:spLocks noChangeArrowheads="1"/>
              </p:cNvSpPr>
              <p:nvPr/>
            </p:nvSpPr>
            <p:spPr bwMode="auto">
              <a:xfrm>
                <a:off x="2388" y="1944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35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1" name="Text Box 70"/>
              <p:cNvSpPr txBox="1">
                <a:spLocks noChangeArrowheads="1"/>
              </p:cNvSpPr>
              <p:nvPr/>
            </p:nvSpPr>
            <p:spPr bwMode="auto">
              <a:xfrm>
                <a:off x="3528" y="171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29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2" name="Text Box 71"/>
              <p:cNvSpPr txBox="1">
                <a:spLocks noChangeArrowheads="1"/>
              </p:cNvSpPr>
              <p:nvPr/>
            </p:nvSpPr>
            <p:spPr bwMode="auto">
              <a:xfrm>
                <a:off x="3528" y="196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8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37</a:t>
                </a:r>
                <a:endParaRPr kumimoji="0" lang="en-US" altLang="zh-CN" sz="18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3" name="Text Box 72"/>
              <p:cNvSpPr txBox="1">
                <a:spLocks noChangeArrowheads="1"/>
              </p:cNvSpPr>
              <p:nvPr/>
            </p:nvSpPr>
            <p:spPr bwMode="auto">
              <a:xfrm>
                <a:off x="4116" y="171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30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4" name="Text Box 73"/>
              <p:cNvSpPr txBox="1">
                <a:spLocks noChangeArrowheads="1"/>
              </p:cNvSpPr>
              <p:nvPr/>
            </p:nvSpPr>
            <p:spPr bwMode="auto">
              <a:xfrm>
                <a:off x="4716" y="172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400" b="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31</a:t>
                </a:r>
                <a:endParaRPr kumimoji="0" lang="en-US" altLang="zh-CN" sz="20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5" name="Text Box 74"/>
              <p:cNvSpPr txBox="1">
                <a:spLocks noChangeArrowheads="1"/>
              </p:cNvSpPr>
              <p:nvPr/>
            </p:nvSpPr>
            <p:spPr bwMode="auto">
              <a:xfrm>
                <a:off x="4692" y="19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8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39</a:t>
                </a:r>
                <a:endParaRPr kumimoji="0" lang="en-US" altLang="zh-CN" sz="18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646" name="Text Box 75"/>
              <p:cNvSpPr txBox="1">
                <a:spLocks noChangeArrowheads="1"/>
              </p:cNvSpPr>
              <p:nvPr/>
            </p:nvSpPr>
            <p:spPr bwMode="auto">
              <a:xfrm>
                <a:off x="4104" y="196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3456" tIns="26728" rIns="53456" bIns="26728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zh-CN" sz="18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38</a:t>
                </a:r>
                <a:endParaRPr kumimoji="0" lang="en-US" altLang="zh-CN" sz="18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4594" name="Rectangle 76"/>
            <p:cNvSpPr>
              <a:spLocks noChangeArrowheads="1"/>
            </p:cNvSpPr>
            <p:nvPr/>
          </p:nvSpPr>
          <p:spPr bwMode="auto">
            <a:xfrm>
              <a:off x="2197" y="2308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95" name="Rectangle 77"/>
            <p:cNvSpPr>
              <a:spLocks noChangeArrowheads="1"/>
            </p:cNvSpPr>
            <p:nvPr/>
          </p:nvSpPr>
          <p:spPr bwMode="auto">
            <a:xfrm>
              <a:off x="6805" y="3738"/>
              <a:ext cx="1152" cy="477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96" name="Rectangle 78"/>
            <p:cNvSpPr>
              <a:spLocks noChangeArrowheads="1"/>
            </p:cNvSpPr>
            <p:nvPr/>
          </p:nvSpPr>
          <p:spPr bwMode="auto">
            <a:xfrm>
              <a:off x="4501" y="2308"/>
              <a:ext cx="2304" cy="477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97" name="Rectangle 79"/>
            <p:cNvSpPr>
              <a:spLocks noChangeArrowheads="1"/>
            </p:cNvSpPr>
            <p:nvPr/>
          </p:nvSpPr>
          <p:spPr bwMode="auto">
            <a:xfrm>
              <a:off x="2197" y="2785"/>
              <a:ext cx="9216" cy="477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98" name="Rectangle 80"/>
            <p:cNvSpPr>
              <a:spLocks noChangeArrowheads="1"/>
            </p:cNvSpPr>
            <p:nvPr/>
          </p:nvSpPr>
          <p:spPr bwMode="auto">
            <a:xfrm>
              <a:off x="2197" y="3262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99" name="Rectangle 81"/>
            <p:cNvSpPr>
              <a:spLocks noChangeArrowheads="1"/>
            </p:cNvSpPr>
            <p:nvPr/>
          </p:nvSpPr>
          <p:spPr bwMode="auto">
            <a:xfrm>
              <a:off x="6805" y="3262"/>
              <a:ext cx="2304" cy="476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5B53C7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0" name="Rectangle 82"/>
            <p:cNvSpPr>
              <a:spLocks noChangeArrowheads="1"/>
            </p:cNvSpPr>
            <p:nvPr/>
          </p:nvSpPr>
          <p:spPr bwMode="auto">
            <a:xfrm>
              <a:off x="2197" y="3738"/>
              <a:ext cx="4608" cy="477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1" name="Rectangle 83"/>
            <p:cNvSpPr>
              <a:spLocks noChangeArrowheads="1"/>
            </p:cNvSpPr>
            <p:nvPr/>
          </p:nvSpPr>
          <p:spPr bwMode="auto">
            <a:xfrm>
              <a:off x="2197" y="4215"/>
              <a:ext cx="4608" cy="476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2" name="Rectangle 84" descr="浅色上对角线"/>
            <p:cNvSpPr>
              <a:spLocks noChangeArrowheads="1"/>
            </p:cNvSpPr>
            <p:nvPr/>
          </p:nvSpPr>
          <p:spPr bwMode="auto">
            <a:xfrm>
              <a:off x="3349" y="2308"/>
              <a:ext cx="1152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3" name="Rectangle 85" descr="浅色上对角线"/>
            <p:cNvSpPr>
              <a:spLocks noChangeArrowheads="1"/>
            </p:cNvSpPr>
            <p:nvPr/>
          </p:nvSpPr>
          <p:spPr bwMode="auto">
            <a:xfrm>
              <a:off x="6805" y="2308"/>
              <a:ext cx="4608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4" name="Rectangle 86" descr="浅色上对角线"/>
            <p:cNvSpPr>
              <a:spLocks noChangeArrowheads="1"/>
            </p:cNvSpPr>
            <p:nvPr/>
          </p:nvSpPr>
          <p:spPr bwMode="auto">
            <a:xfrm>
              <a:off x="7957" y="3738"/>
              <a:ext cx="3456" cy="477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605" name="Rectangle 87" descr="浅色上对角线"/>
            <p:cNvSpPr>
              <a:spLocks noChangeArrowheads="1"/>
            </p:cNvSpPr>
            <p:nvPr/>
          </p:nvSpPr>
          <p:spPr bwMode="auto">
            <a:xfrm>
              <a:off x="9109" y="3262"/>
              <a:ext cx="2304" cy="476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684213" y="947738"/>
            <a:ext cx="8459787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设存储字长为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位，读写的数据有以下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种不同长度</a:t>
            </a:r>
          </a:p>
        </p:txBody>
      </p:sp>
      <p:grpSp>
        <p:nvGrpSpPr>
          <p:cNvPr id="24582" name="Group 5"/>
          <p:cNvGrpSpPr>
            <a:grpSpLocks/>
          </p:cNvGrpSpPr>
          <p:nvPr/>
        </p:nvGrpSpPr>
        <p:grpSpPr bwMode="auto">
          <a:xfrm>
            <a:off x="1258888" y="1628775"/>
            <a:ext cx="6697662" cy="1368425"/>
            <a:chOff x="567" y="981"/>
            <a:chExt cx="4500" cy="1305"/>
          </a:xfrm>
        </p:grpSpPr>
        <p:sp>
          <p:nvSpPr>
            <p:cNvPr id="24584" name="Rectangle 6"/>
            <p:cNvSpPr>
              <a:spLocks noChangeArrowheads="1"/>
            </p:cNvSpPr>
            <p:nvPr/>
          </p:nvSpPr>
          <p:spPr bwMode="auto">
            <a:xfrm>
              <a:off x="1429" y="981"/>
              <a:ext cx="476" cy="222"/>
            </a:xfrm>
            <a:prstGeom prst="rect">
              <a:avLst/>
            </a:prstGeom>
            <a:solidFill>
              <a:srgbClr val="FF99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85" name="Rectangle 7"/>
            <p:cNvSpPr>
              <a:spLocks noChangeArrowheads="1"/>
            </p:cNvSpPr>
            <p:nvPr/>
          </p:nvSpPr>
          <p:spPr bwMode="auto">
            <a:xfrm>
              <a:off x="1429" y="1300"/>
              <a:ext cx="952" cy="222"/>
            </a:xfrm>
            <a:prstGeom prst="rect">
              <a:avLst/>
            </a:prstGeom>
            <a:solidFill>
              <a:srgbClr val="FFFF00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86" name="Rectangle 8"/>
            <p:cNvSpPr>
              <a:spLocks noChangeArrowheads="1"/>
            </p:cNvSpPr>
            <p:nvPr/>
          </p:nvSpPr>
          <p:spPr bwMode="auto">
            <a:xfrm>
              <a:off x="1429" y="1619"/>
              <a:ext cx="1903" cy="221"/>
            </a:xfrm>
            <a:prstGeom prst="rect">
              <a:avLst/>
            </a:prstGeom>
            <a:solidFill>
              <a:srgbClr val="6666FF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87" name="Rectangle 9"/>
            <p:cNvSpPr>
              <a:spLocks noChangeArrowheads="1"/>
            </p:cNvSpPr>
            <p:nvPr/>
          </p:nvSpPr>
          <p:spPr bwMode="auto">
            <a:xfrm>
              <a:off x="1429" y="1939"/>
              <a:ext cx="3638" cy="221"/>
            </a:xfrm>
            <a:prstGeom prst="rect">
              <a:avLst/>
            </a:prstGeom>
            <a:solidFill>
              <a:srgbClr val="00CC99"/>
            </a:solidFill>
            <a:ln w="19050" cap="sq">
              <a:solidFill>
                <a:srgbClr val="7A48C4"/>
              </a:solidFill>
              <a:miter lim="800000"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88" name="Text Box 10"/>
            <p:cNvSpPr txBox="1">
              <a:spLocks noChangeArrowheads="1"/>
            </p:cNvSpPr>
            <p:nvPr/>
          </p:nvSpPr>
          <p:spPr bwMode="auto">
            <a:xfrm>
              <a:off x="567" y="981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字节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(8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  <a:endParaRPr kumimoji="0"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4589" name="Text Box 11"/>
            <p:cNvSpPr txBox="1">
              <a:spLocks noChangeArrowheads="1"/>
            </p:cNvSpPr>
            <p:nvPr/>
          </p:nvSpPr>
          <p:spPr bwMode="auto">
            <a:xfrm>
              <a:off x="567" y="1328"/>
              <a:ext cx="922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半字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(16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4590" name="Text Box 12"/>
            <p:cNvSpPr txBox="1">
              <a:spLocks noChangeArrowheads="1"/>
            </p:cNvSpPr>
            <p:nvPr/>
          </p:nvSpPr>
          <p:spPr bwMode="auto">
            <a:xfrm>
              <a:off x="567" y="1619"/>
              <a:ext cx="922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单字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(32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4591" name="Text Box 13"/>
            <p:cNvSpPr txBox="1">
              <a:spLocks noChangeArrowheads="1"/>
            </p:cNvSpPr>
            <p:nvPr/>
          </p:nvSpPr>
          <p:spPr bwMode="auto">
            <a:xfrm>
              <a:off x="567" y="1939"/>
              <a:ext cx="87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4922" tIns="32461" rIns="64922" bIns="3246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7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双字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(64</a:t>
              </a:r>
              <a:r>
                <a:rPr kumimoji="0" lang="zh-CN" altLang="en-US" sz="1800" dirty="0">
                  <a:latin typeface="黑体" pitchFamily="2" charset="-122"/>
                  <a:ea typeface="黑体" pitchFamily="2" charset="-122"/>
                </a:rPr>
                <a:t>位</a:t>
              </a:r>
              <a:r>
                <a:rPr kumimoji="0" lang="en-US" altLang="zh-CN" sz="1800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</p:grp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684214" y="1219883"/>
            <a:ext cx="8057016" cy="30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各个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硬件平台对存储空间的处理上有很大的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不同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1077913" indent="-1077913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-- 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如果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不按照适合其平台要求对数据存放进行对齐，会在存取效率上带来损失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1524000" indent="-1524000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例如：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32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位</a:t>
            </a:r>
            <a:r>
              <a:rPr lang="zh-CN" altLang="zh-CN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系统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zh-CN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一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个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int</a:t>
            </a:r>
            <a:r>
              <a:rPr lang="zh-CN" altLang="zh-CN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型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sz="2000" dirty="0" smtClean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如果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存放在偶地址开始的地方，那么一个读周期就可以读出，而如果存放在奇地址开始的地方，就可能会需要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个读周期，并对两次读出的结果的高低字节进行拼凑才能得到该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int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黑体" pitchFamily="2" charset="-122"/>
                <a:ea typeface="黑体" pitchFamily="2" charset="-122"/>
              </a:rPr>
              <a:t>数据。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  <p:sp>
        <p:nvSpPr>
          <p:cNvPr id="88" name="Rectangle 3"/>
          <p:cNvSpPr>
            <a:spLocks noChangeArrowheads="1"/>
          </p:cNvSpPr>
          <p:nvPr/>
        </p:nvSpPr>
        <p:spPr bwMode="auto">
          <a:xfrm>
            <a:off x="750899" y="4523984"/>
            <a:ext cx="8057016" cy="1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编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写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高级语言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程序时通常不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需要考虑对齐问题。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marL="1077913" indent="-1077913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-- 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编译器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会替我们选择适合目标平台的对齐策略。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5088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684214" y="1219883"/>
            <a:ext cx="8057016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 marL="1077913" indent="-1077913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存储对齐的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改变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方法：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4" y="1916251"/>
            <a:ext cx="8057016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）用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预编</a:t>
            </a:r>
            <a:r>
              <a:rPr lang="zh-CN" altLang="zh-CN">
                <a:latin typeface="黑体" pitchFamily="2" charset="-122"/>
                <a:ea typeface="黑体" pitchFamily="2" charset="-122"/>
              </a:rPr>
              <a:t>译</a:t>
            </a:r>
            <a:r>
              <a:rPr lang="zh-CN" altLang="zh-CN" smtClean="0">
                <a:latin typeface="黑体" pitchFamily="2" charset="-122"/>
                <a:ea typeface="黑体" pitchFamily="2" charset="-122"/>
              </a:rPr>
              <a:t>指令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来</a:t>
            </a:r>
            <a:r>
              <a:rPr lang="zh-CN" altLang="zh-CN" smtClean="0">
                <a:latin typeface="黑体" pitchFamily="2" charset="-122"/>
                <a:ea typeface="黑体" pitchFamily="2" charset="-122"/>
              </a:rPr>
              <a:t>改变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对指定数据的对齐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方法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indent="631825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#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pragma pack(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…)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4214" y="3038166"/>
            <a:ext cx="8057016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）在开发环境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设置默认对齐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值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例如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VS201X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工程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属性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_C/C++_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代码生成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结构成员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对齐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0811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684214" y="1219883"/>
            <a:ext cx="8057016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 marL="1077913" indent="-1077913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存储对齐的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改变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方法：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  <p:sp>
        <p:nvSpPr>
          <p:cNvPr id="88" name="Rectangle 3"/>
          <p:cNvSpPr>
            <a:spLocks noChangeArrowheads="1"/>
          </p:cNvSpPr>
          <p:nvPr/>
        </p:nvSpPr>
        <p:spPr bwMode="auto">
          <a:xfrm>
            <a:off x="684214" y="1916251"/>
            <a:ext cx="8057016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预编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译指令而改变对指定数据的对齐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方法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indent="631825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#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pragma pack(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…)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4" y="3038166"/>
            <a:ext cx="8057016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）在开发环境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设置默认对齐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值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例如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VS201X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工程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属性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_C/C++_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代码生成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结构成员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对齐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01" y="1730022"/>
            <a:ext cx="7313965" cy="481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60226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4"/>
          <p:cNvSpPr>
            <a:spLocks noChangeAspect="1" noChangeArrowheads="1"/>
          </p:cNvSpPr>
          <p:nvPr/>
        </p:nvSpPr>
        <p:spPr bwMode="auto">
          <a:xfrm>
            <a:off x="971550" y="1557338"/>
            <a:ext cx="79930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684214" y="1219883"/>
            <a:ext cx="8057016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 marL="1077913" indent="-1077913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存储对齐的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改变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方法：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数据在主存中的存放</a:t>
            </a:r>
          </a:p>
        </p:txBody>
      </p:sp>
      <p:sp>
        <p:nvSpPr>
          <p:cNvPr id="88" name="Rectangle 3"/>
          <p:cNvSpPr>
            <a:spLocks noChangeArrowheads="1"/>
          </p:cNvSpPr>
          <p:nvPr/>
        </p:nvSpPr>
        <p:spPr bwMode="auto">
          <a:xfrm>
            <a:off x="684214" y="1916251"/>
            <a:ext cx="8057016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预编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译指令而改变对指定数据的对齐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方法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indent="631825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#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pragma pack(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…)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4" y="3038166"/>
            <a:ext cx="8057016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  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）在开发环境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设置默认对齐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值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例如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VS201X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中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设置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工程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属性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_C/C++_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代码生成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_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结构成员</a:t>
            </a:r>
            <a:r>
              <a:rPr lang="zh-CN" altLang="zh-CN" dirty="0" smtClean="0">
                <a:latin typeface="黑体" pitchFamily="2" charset="-122"/>
                <a:ea typeface="黑体" pitchFamily="2" charset="-122"/>
              </a:rPr>
              <a:t>对齐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69244" y="4836490"/>
            <a:ext cx="779896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/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课外查阅：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结构体成员对齐；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latinLnBrk="1">
              <a:lnSpc>
                <a:spcPct val="125000"/>
              </a:lnSpc>
              <a:spcBef>
                <a:spcPts val="0"/>
              </a:spcBef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       #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pragma pack(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…)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523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27"/>
          <p:cNvSpPr>
            <a:spLocks noChangeArrowheads="1"/>
          </p:cNvSpPr>
          <p:nvPr/>
        </p:nvSpPr>
        <p:spPr bwMode="auto">
          <a:xfrm>
            <a:off x="539750" y="981075"/>
            <a:ext cx="8604250" cy="27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1.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存储容量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以</a:t>
            </a:r>
            <a:r>
              <a:rPr kumimoji="0" lang="zh-CN" altLang="en-US" u="sng" dirty="0">
                <a:latin typeface="黑体" pitchFamily="2" charset="-122"/>
                <a:ea typeface="黑体" pitchFamily="2" charset="-122"/>
              </a:rPr>
              <a:t>字节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编址的计算机，通常以字节为单位。如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:2GB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以</a:t>
            </a:r>
            <a:r>
              <a:rPr kumimoji="0" lang="zh-CN" altLang="en-US" u="sng" dirty="0">
                <a:latin typeface="黑体" pitchFamily="2" charset="-122"/>
                <a:ea typeface="黑体" pitchFamily="2" charset="-122"/>
              </a:rPr>
              <a:t>字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编址的计算机，以</a:t>
            </a:r>
            <a:r>
              <a:rPr kumimoji="0" lang="zh-CN" altLang="en-US" u="sng" dirty="0">
                <a:latin typeface="黑体" pitchFamily="2" charset="-122"/>
                <a:ea typeface="黑体" pitchFamily="2" charset="-122"/>
              </a:rPr>
              <a:t>字数与其字长的乘积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表示容量。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    例：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512K×16   (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容量等于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1024 KB )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endParaRPr kumimoji="0" lang="en-US" altLang="zh-CN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131"/>
          <p:cNvGrpSpPr>
            <a:grpSpLocks/>
          </p:cNvGrpSpPr>
          <p:nvPr/>
        </p:nvGrpSpPr>
        <p:grpSpPr bwMode="auto">
          <a:xfrm>
            <a:off x="466725" y="3465512"/>
            <a:ext cx="8677275" cy="1523999"/>
            <a:chOff x="294" y="2069"/>
            <a:chExt cx="5466" cy="960"/>
          </a:xfrm>
        </p:grpSpPr>
        <p:sp>
          <p:nvSpPr>
            <p:cNvPr id="25605" name="Rectangle 128"/>
            <p:cNvSpPr>
              <a:spLocks noChangeArrowheads="1"/>
            </p:cNvSpPr>
            <p:nvPr/>
          </p:nvSpPr>
          <p:spPr bwMode="auto">
            <a:xfrm>
              <a:off x="679" y="2069"/>
              <a:ext cx="5081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36000" bIns="0">
              <a:spAutoFit/>
            </a:bodyPr>
            <a:lstStyle/>
            <a:p>
              <a:pPr marL="444500" indent="-444500">
                <a:lnSpc>
                  <a:spcPct val="120000"/>
                </a:lnSpc>
                <a:spcBef>
                  <a:spcPct val="20000"/>
                </a:spcBef>
              </a:pPr>
              <a:r>
                <a:rPr kumimoji="0"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注意</a:t>
              </a:r>
              <a:r>
                <a:rPr kumimoji="0" lang="zh-CN" altLang="en-US" dirty="0" smtClean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：以前</a:t>
              </a:r>
              <a:r>
                <a:rPr kumimoji="0" lang="zh-CN" altLang="en-US" dirty="0" smtClean="0">
                  <a:latin typeface="黑体" pitchFamily="2" charset="-122"/>
                  <a:ea typeface="黑体" pitchFamily="2" charset="-122"/>
                </a:rPr>
                <a:t>，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1MB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代表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1024KB</a:t>
              </a:r>
              <a:r>
                <a:rPr kumimoji="0" lang="zh-CN" altLang="en-US" dirty="0" smtClean="0">
                  <a:latin typeface="黑体" pitchFamily="2" charset="-122"/>
                  <a:ea typeface="黑体" pitchFamily="2" charset="-122"/>
                </a:rPr>
                <a:t>，</a:t>
              </a:r>
              <a:endParaRPr kumimoji="0" lang="zh-CN" altLang="en-US" dirty="0">
                <a:latin typeface="黑体" pitchFamily="2" charset="-122"/>
                <a:ea typeface="黑体" pitchFamily="2" charset="-122"/>
              </a:endParaRPr>
            </a:p>
            <a:p>
              <a:pPr marL="444500" indent="-444500">
                <a:lnSpc>
                  <a:spcPct val="120000"/>
                </a:lnSpc>
                <a:spcBef>
                  <a:spcPct val="20000"/>
                </a:spcBef>
              </a:pP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      但在表述硬盘、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U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盘的存储容量时</a:t>
              </a:r>
              <a:r>
                <a:rPr kumimoji="0" lang="zh-CN" altLang="en-US" dirty="0" smtClean="0">
                  <a:latin typeface="黑体" pitchFamily="2" charset="-122"/>
                  <a:ea typeface="黑体" pitchFamily="2" charset="-122"/>
                </a:rPr>
                <a:t>，</a:t>
              </a:r>
              <a:endParaRPr kumimoji="0" lang="en-US" altLang="zh-CN" dirty="0" smtClean="0">
                <a:latin typeface="黑体" pitchFamily="2" charset="-122"/>
                <a:ea typeface="黑体" pitchFamily="2" charset="-122"/>
              </a:endParaRPr>
            </a:p>
            <a:p>
              <a:pPr marL="444500" indent="-444500">
                <a:lnSpc>
                  <a:spcPct val="120000"/>
                </a:lnSpc>
                <a:spcBef>
                  <a:spcPct val="20000"/>
                </a:spcBef>
              </a:pP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 </a:t>
              </a:r>
              <a:r>
                <a:rPr kumimoji="0" lang="en-US" altLang="zh-CN" dirty="0" smtClean="0">
                  <a:latin typeface="黑体" pitchFamily="2" charset="-122"/>
                  <a:ea typeface="黑体" pitchFamily="2" charset="-122"/>
                </a:rPr>
                <a:t>     </a:t>
              </a:r>
              <a:r>
                <a:rPr kumimoji="0" lang="zh-CN" altLang="en-US" dirty="0" smtClean="0">
                  <a:latin typeface="黑体" pitchFamily="2" charset="-122"/>
                  <a:ea typeface="黑体" pitchFamily="2" charset="-122"/>
                </a:rPr>
                <a:t>习惯上 </a:t>
              </a:r>
              <a:r>
                <a:rPr kumimoji="0" lang="en-US" altLang="zh-CN" dirty="0" smtClean="0">
                  <a:latin typeface="黑体" pitchFamily="2" charset="-122"/>
                  <a:ea typeface="黑体" pitchFamily="2" charset="-122"/>
                </a:rPr>
                <a:t>1MB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指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1000KB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。</a:t>
              </a:r>
            </a:p>
          </p:txBody>
        </p:sp>
        <p:pic>
          <p:nvPicPr>
            <p:cNvPr id="25606" name="Picture 1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2160"/>
              <a:ext cx="38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存储器的主要技术指标 </a:t>
            </a:r>
          </a:p>
        </p:txBody>
      </p:sp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1077913" y="5232040"/>
            <a:ext cx="8066088" cy="4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bIns="0">
            <a:spAutoFit/>
          </a:bodyPr>
          <a:lstStyle/>
          <a:p>
            <a:r>
              <a:rPr kumimoji="0" lang="zh-CN" altLang="en-US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课外查阅：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KiB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MiB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与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KB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MB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区别。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684213" y="666750"/>
            <a:ext cx="7920037" cy="5762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章  存储系统和结构</a:t>
            </a:r>
            <a:r>
              <a:rPr lang="zh-CN" altLang="en-US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5123" name="Text Box 13"/>
          <p:cNvSpPr txBox="1">
            <a:spLocks noChangeArrowheads="1"/>
          </p:cNvSpPr>
          <p:nvPr/>
        </p:nvSpPr>
        <p:spPr bwMode="auto">
          <a:xfrm>
            <a:off x="468313" y="1484313"/>
            <a:ext cx="8223250" cy="4752975"/>
          </a:xfrm>
          <a:prstGeom prst="rect">
            <a:avLst/>
          </a:prstGeom>
          <a:gradFill rotWithShape="0">
            <a:gsLst>
              <a:gs pos="0">
                <a:srgbClr val="ADD6FF"/>
              </a:gs>
              <a:gs pos="50000">
                <a:srgbClr val="F5E3F3"/>
              </a:gs>
              <a:gs pos="100000">
                <a:srgbClr val="ADD6FF"/>
              </a:gs>
            </a:gsLst>
            <a:lin ang="2700000" scaled="1"/>
          </a:gradFill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>
            <a:lvl1pPr marL="1074738" indent="-1074738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lnSpc>
                <a:spcPct val="160000"/>
              </a:lnSpc>
              <a:buClrTx/>
              <a:buFontTx/>
              <a:buNone/>
            </a:pPr>
            <a:r>
              <a:rPr lang="zh-CN" altLang="en-US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本章要点：</a:t>
            </a:r>
          </a:p>
          <a:p>
            <a:pPr algn="just">
              <a:lnSpc>
                <a:spcPct val="120000"/>
              </a:lnSpc>
              <a:buClrTx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1. 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存储器的分类方法和存储系统的层次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半导体随机存储器（静态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和动态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各种类型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的基本存储原理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存储系统和虚拟存储器的概念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；</a:t>
            </a:r>
            <a:endParaRPr lang="zh-CN" altLang="zh-CN" dirty="0"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20000"/>
              </a:lnSpc>
              <a:buClrTx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2. 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主存储器的基本结构、存储单元和主存储器的主要技术指标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动态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的刷新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芯片的基本结构；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   </a:t>
            </a:r>
          </a:p>
          <a:p>
            <a:pPr algn="just">
              <a:lnSpc>
                <a:spcPct val="120000"/>
              </a:lnSpc>
              <a:buClrTx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3. 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数据在主存中的存放方法；主存储器的工作原理、容量的各种扩展方法；主存储器和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zh-CN" dirty="0">
                <a:latin typeface="黑体" pitchFamily="2" charset="-122"/>
                <a:ea typeface="黑体" pitchFamily="2" charset="-122"/>
              </a:rPr>
              <a:t>的连接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576263" y="954088"/>
            <a:ext cx="8208962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存取速度</a:t>
            </a:r>
          </a:p>
        </p:txBody>
      </p:sp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611188" y="1557338"/>
            <a:ext cx="8137525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179388" lvl="1" indent="444500">
              <a:lnSpc>
                <a:spcPct val="9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(1)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存取时间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Ta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（访问时间或读写时间）</a:t>
            </a:r>
            <a:endParaRPr kumimoji="0" lang="en-US" altLang="zh-CN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从启动一次存储器操作到完成该操作所经历的时间。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     Ta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越小，存取速度越快。</a:t>
            </a:r>
            <a:endParaRPr kumimoji="0"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51975" name="Rectangle 7"/>
          <p:cNvSpPr>
            <a:spLocks noChangeArrowheads="1"/>
          </p:cNvSpPr>
          <p:nvPr/>
        </p:nvSpPr>
        <p:spPr bwMode="auto">
          <a:xfrm>
            <a:off x="611188" y="2852738"/>
            <a:ext cx="8353425" cy="174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23888" lvl="1">
              <a:lnSpc>
                <a:spcPct val="11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(2)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存取周期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Tm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（访问周期或读写周期）</a:t>
            </a:r>
            <a:endParaRPr kumimoji="0" lang="en-US" altLang="zh-CN" dirty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存储器进行一次完整的读写操作所需的全部时间。即两次连续访问存储器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读或写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操作之间所需的最小时间间隔。  一般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Tm&gt;Ta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851976" name="Rectangle 8"/>
          <p:cNvSpPr>
            <a:spLocks noChangeArrowheads="1"/>
          </p:cNvSpPr>
          <p:nvPr/>
        </p:nvSpPr>
        <p:spPr bwMode="auto">
          <a:xfrm>
            <a:off x="539750" y="4760913"/>
            <a:ext cx="8174038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179388" lvl="1" indent="541338">
              <a:lnSpc>
                <a:spcPct val="11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(3)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主存带宽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Bm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（数据传输率）</a:t>
            </a:r>
            <a:r>
              <a:rPr kumimoji="0"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endParaRPr kumimoji="0" lang="en-US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每秒从主存进出信息的最大数量。位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秒</a:t>
            </a:r>
            <a:r>
              <a:rPr kumimoji="0" lang="en-US" altLang="en-US" dirty="0">
                <a:latin typeface="黑体" pitchFamily="2" charset="-122"/>
                <a:ea typeface="黑体" pitchFamily="2" charset="-122"/>
              </a:rPr>
              <a:t>。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630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存储器的主要技术指标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1975" grpId="0"/>
      <p:bldP spid="8519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539750" y="1498600"/>
            <a:ext cx="8604250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2.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存取速度</a:t>
            </a:r>
          </a:p>
        </p:txBody>
      </p:sp>
      <p:sp>
        <p:nvSpPr>
          <p:cNvPr id="27651" name="Rectangle 7"/>
          <p:cNvSpPr>
            <a:spLocks noChangeArrowheads="1"/>
          </p:cNvSpPr>
          <p:nvPr/>
        </p:nvSpPr>
        <p:spPr bwMode="auto">
          <a:xfrm>
            <a:off x="684213" y="947738"/>
            <a:ext cx="8459787" cy="45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marL="609600" indent="-609600">
              <a:lnSpc>
                <a:spcPct val="13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存储容量</a:t>
            </a:r>
          </a:p>
        </p:txBody>
      </p:sp>
      <p:sp>
        <p:nvSpPr>
          <p:cNvPr id="27652" name="Rectangle 9"/>
          <p:cNvSpPr>
            <a:spLocks noChangeArrowheads="1"/>
          </p:cNvSpPr>
          <p:nvPr/>
        </p:nvSpPr>
        <p:spPr bwMode="auto">
          <a:xfrm>
            <a:off x="863600" y="2068513"/>
            <a:ext cx="831691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可靠性</a:t>
            </a:r>
          </a:p>
          <a:p>
            <a:pPr marL="457200" indent="-457200">
              <a:lnSpc>
                <a:spcPct val="110000"/>
              </a:lnSpc>
              <a:spcBef>
                <a:spcPct val="1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指在规定时间内，存储器无故障的概率。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7653" name="Rectangle 10"/>
          <p:cNvSpPr>
            <a:spLocks noChangeArrowheads="1"/>
          </p:cNvSpPr>
          <p:nvPr/>
        </p:nvSpPr>
        <p:spPr bwMode="auto">
          <a:xfrm>
            <a:off x="863600" y="3000375"/>
            <a:ext cx="799306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ct val="1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功耗</a:t>
            </a:r>
          </a:p>
          <a:p>
            <a:pPr marL="457200" indent="-457200">
              <a:lnSpc>
                <a:spcPct val="140000"/>
              </a:lnSpc>
              <a:spcBef>
                <a:spcPct val="1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反映存储器耗电的多少和发热的程度。</a:t>
            </a:r>
          </a:p>
          <a:p>
            <a:pPr marL="457200" indent="-457200">
              <a:lnSpc>
                <a:spcPct val="140000"/>
              </a:lnSpc>
              <a:spcBef>
                <a:spcPct val="1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性价比</a:t>
            </a:r>
          </a:p>
          <a:p>
            <a:pPr marL="457200" indent="-457200">
              <a:lnSpc>
                <a:spcPct val="130000"/>
              </a:lnSpc>
              <a:spcBef>
                <a:spcPct val="5000"/>
              </a:spcBef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是衡量存储器经济性能好坏的综合性指标。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611188" y="571647"/>
            <a:ext cx="56165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5.2.4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存储器的主要技术指标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37"/>
          <p:cNvGrpSpPr>
            <a:grpSpLocks/>
          </p:cNvGrpSpPr>
          <p:nvPr/>
        </p:nvGrpSpPr>
        <p:grpSpPr bwMode="auto">
          <a:xfrm>
            <a:off x="827088" y="1304925"/>
            <a:ext cx="6978650" cy="1108075"/>
            <a:chOff x="521" y="663"/>
            <a:chExt cx="4396" cy="698"/>
          </a:xfrm>
        </p:grpSpPr>
        <p:sp>
          <p:nvSpPr>
            <p:cNvPr id="28678" name="Text Box 8"/>
            <p:cNvSpPr txBox="1">
              <a:spLocks noChangeArrowheads="1"/>
            </p:cNvSpPr>
            <p:nvPr/>
          </p:nvSpPr>
          <p:spPr bwMode="auto">
            <a:xfrm>
              <a:off x="521" y="881"/>
              <a:ext cx="161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半导体存储器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RAM</a:t>
              </a:r>
            </a:p>
          </p:txBody>
        </p:sp>
        <p:sp>
          <p:nvSpPr>
            <p:cNvPr id="28679" name="Text Box 9"/>
            <p:cNvSpPr txBox="1">
              <a:spLocks noChangeArrowheads="1"/>
            </p:cNvSpPr>
            <p:nvPr/>
          </p:nvSpPr>
          <p:spPr bwMode="auto">
            <a:xfrm>
              <a:off x="2268" y="663"/>
              <a:ext cx="199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双极型存储器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(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静态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28680" name="Text Box 10"/>
            <p:cNvSpPr txBox="1">
              <a:spLocks noChangeArrowheads="1"/>
            </p:cNvSpPr>
            <p:nvPr/>
          </p:nvSpPr>
          <p:spPr bwMode="auto">
            <a:xfrm>
              <a:off x="2313" y="1094"/>
              <a:ext cx="1743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MOS</a:t>
              </a: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存储器</a:t>
              </a:r>
            </a:p>
          </p:txBody>
        </p:sp>
        <p:sp>
          <p:nvSpPr>
            <p:cNvPr id="28681" name="AutoShape 11"/>
            <p:cNvSpPr>
              <a:spLocks/>
            </p:cNvSpPr>
            <p:nvPr/>
          </p:nvSpPr>
          <p:spPr bwMode="auto">
            <a:xfrm>
              <a:off x="2132" y="799"/>
              <a:ext cx="124" cy="435"/>
            </a:xfrm>
            <a:prstGeom prst="leftBrace">
              <a:avLst>
                <a:gd name="adj1" fmla="val 29234"/>
                <a:gd name="adj2" fmla="val 50000"/>
              </a:avLst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609600" indent="-609600">
                <a:lnSpc>
                  <a:spcPct val="120000"/>
                </a:lnSpc>
                <a:spcBef>
                  <a:spcPct val="20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682" name="AutoShape 12"/>
            <p:cNvSpPr>
              <a:spLocks/>
            </p:cNvSpPr>
            <p:nvPr/>
          </p:nvSpPr>
          <p:spPr bwMode="auto">
            <a:xfrm>
              <a:off x="3243" y="1071"/>
              <a:ext cx="125" cy="290"/>
            </a:xfrm>
            <a:prstGeom prst="leftBrace">
              <a:avLst>
                <a:gd name="adj1" fmla="val 19333"/>
                <a:gd name="adj2" fmla="val 50000"/>
              </a:avLst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683" name="Text Box 13"/>
            <p:cNvSpPr txBox="1">
              <a:spLocks noChangeArrowheads="1"/>
            </p:cNvSpPr>
            <p:nvPr/>
          </p:nvSpPr>
          <p:spPr bwMode="auto">
            <a:xfrm>
              <a:off x="3424" y="958"/>
              <a:ext cx="1493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静态存储器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SRAM</a:t>
              </a:r>
            </a:p>
          </p:txBody>
        </p:sp>
        <p:sp>
          <p:nvSpPr>
            <p:cNvPr id="28684" name="Text Box 14"/>
            <p:cNvSpPr txBox="1">
              <a:spLocks noChangeArrowheads="1"/>
            </p:cNvSpPr>
            <p:nvPr/>
          </p:nvSpPr>
          <p:spPr bwMode="auto">
            <a:xfrm>
              <a:off x="3424" y="1207"/>
              <a:ext cx="1493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dirty="0">
                  <a:latin typeface="黑体" pitchFamily="2" charset="-122"/>
                  <a:ea typeface="黑体" pitchFamily="2" charset="-122"/>
                </a:rPr>
                <a:t>动态存储器</a:t>
              </a:r>
              <a:r>
                <a:rPr kumimoji="0" lang="en-US" altLang="zh-CN" dirty="0">
                  <a:latin typeface="黑体" pitchFamily="2" charset="-122"/>
                  <a:ea typeface="黑体" pitchFamily="2" charset="-122"/>
                </a:rPr>
                <a:t>DRAM</a:t>
              </a:r>
            </a:p>
          </p:txBody>
        </p:sp>
      </p:grpSp>
      <p:sp>
        <p:nvSpPr>
          <p:cNvPr id="28675" name="Rectangle 16"/>
          <p:cNvSpPr>
            <a:spLocks noChangeArrowheads="1"/>
          </p:cNvSpPr>
          <p:nvPr/>
        </p:nvSpPr>
        <p:spPr bwMode="auto">
          <a:xfrm>
            <a:off x="0" y="520700"/>
            <a:ext cx="91440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§5.3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半导体随机存储器和只读存储器</a:t>
            </a:r>
          </a:p>
        </p:txBody>
      </p:sp>
      <p:sp>
        <p:nvSpPr>
          <p:cNvPr id="28676" name="Text Box 29"/>
          <p:cNvSpPr txBox="1">
            <a:spLocks noChangeArrowheads="1"/>
          </p:cNvSpPr>
          <p:nvPr/>
        </p:nvSpPr>
        <p:spPr bwMode="auto">
          <a:xfrm>
            <a:off x="863600" y="2889250"/>
            <a:ext cx="76692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记忆单元：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存放一个二进制位的物理器件。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（是存储器的最基本构件）</a:t>
            </a:r>
          </a:p>
        </p:txBody>
      </p:sp>
      <p:sp>
        <p:nvSpPr>
          <p:cNvPr id="28677" name="Text Box 30"/>
          <p:cNvSpPr txBox="1">
            <a:spLocks noChangeArrowheads="1"/>
          </p:cNvSpPr>
          <p:nvPr/>
        </p:nvSpPr>
        <p:spPr bwMode="auto">
          <a:xfrm>
            <a:off x="935038" y="4041775"/>
            <a:ext cx="7669212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地址码相同的多个记忆单元构成一个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存储单元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/>
          <p:cNvSpPr>
            <a:spLocks noChangeArrowheads="1"/>
          </p:cNvSpPr>
          <p:nvPr/>
        </p:nvSpPr>
        <p:spPr bwMode="auto">
          <a:xfrm>
            <a:off x="611188" y="1125538"/>
            <a:ext cx="439261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5.3.1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 </a:t>
            </a:r>
            <a:endParaRPr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99" name="Rectangle 20"/>
          <p:cNvSpPr>
            <a:spLocks noChangeArrowheads="1"/>
          </p:cNvSpPr>
          <p:nvPr/>
        </p:nvSpPr>
        <p:spPr bwMode="auto">
          <a:xfrm>
            <a:off x="969963" y="1643279"/>
            <a:ext cx="715131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1. 6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</a:t>
            </a:r>
          </a:p>
          <a:p>
            <a:pPr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用双稳态触发器来存储一位二进制信息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或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767513" y="2781300"/>
            <a:ext cx="1692275" cy="1692275"/>
            <a:chOff x="5820" y="5370"/>
            <a:chExt cx="1080" cy="1260"/>
          </a:xfrm>
        </p:grpSpPr>
        <p:grpSp>
          <p:nvGrpSpPr>
            <p:cNvPr id="29705" name="Group 22"/>
            <p:cNvGrpSpPr>
              <a:grpSpLocks/>
            </p:cNvGrpSpPr>
            <p:nvPr/>
          </p:nvGrpSpPr>
          <p:grpSpPr bwMode="auto">
            <a:xfrm>
              <a:off x="5820" y="5880"/>
              <a:ext cx="330" cy="285"/>
              <a:chOff x="5820" y="5880"/>
              <a:chExt cx="330" cy="285"/>
            </a:xfrm>
          </p:grpSpPr>
          <p:sp>
            <p:nvSpPr>
              <p:cNvPr id="29715" name="Rectangle 23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</a:p>
            </p:txBody>
          </p:sp>
          <p:sp>
            <p:nvSpPr>
              <p:cNvPr id="29716" name="Oval 24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706" name="Group 25"/>
            <p:cNvGrpSpPr>
              <a:grpSpLocks/>
            </p:cNvGrpSpPr>
            <p:nvPr/>
          </p:nvGrpSpPr>
          <p:grpSpPr bwMode="auto">
            <a:xfrm>
              <a:off x="6570" y="5880"/>
              <a:ext cx="330" cy="285"/>
              <a:chOff x="5820" y="5880"/>
              <a:chExt cx="330" cy="285"/>
            </a:xfrm>
          </p:grpSpPr>
          <p:sp>
            <p:nvSpPr>
              <p:cNvPr id="29713" name="Rectangle 26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  <a:endParaRPr lang="zh-CN" altLang="en-US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9714" name="Oval 27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9707" name="Line 28"/>
            <p:cNvSpPr>
              <a:spLocks noChangeShapeType="1"/>
            </p:cNvSpPr>
            <p:nvPr/>
          </p:nvSpPr>
          <p:spPr bwMode="auto">
            <a:xfrm flipV="1">
              <a:off x="6735" y="5370"/>
              <a:ext cx="0" cy="4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08" name="Line 29"/>
            <p:cNvSpPr>
              <a:spLocks noChangeShapeType="1"/>
            </p:cNvSpPr>
            <p:nvPr/>
          </p:nvSpPr>
          <p:spPr bwMode="auto">
            <a:xfrm>
              <a:off x="5910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09" name="Line 30"/>
            <p:cNvSpPr>
              <a:spLocks noChangeShapeType="1"/>
            </p:cNvSpPr>
            <p:nvPr/>
          </p:nvSpPr>
          <p:spPr bwMode="auto">
            <a:xfrm>
              <a:off x="6825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0" name="Line 31"/>
            <p:cNvSpPr>
              <a:spLocks noChangeShapeType="1"/>
            </p:cNvSpPr>
            <p:nvPr/>
          </p:nvSpPr>
          <p:spPr bwMode="auto">
            <a:xfrm flipV="1">
              <a:off x="5985" y="5685"/>
              <a:ext cx="0" cy="1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1" name="Freeform 32"/>
            <p:cNvSpPr>
              <a:spLocks/>
            </p:cNvSpPr>
            <p:nvPr/>
          </p:nvSpPr>
          <p:spPr bwMode="auto">
            <a:xfrm>
              <a:off x="5985" y="5730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2" name="Freeform 33"/>
            <p:cNvSpPr>
              <a:spLocks/>
            </p:cNvSpPr>
            <p:nvPr/>
          </p:nvSpPr>
          <p:spPr bwMode="auto">
            <a:xfrm flipH="1">
              <a:off x="6060" y="5715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aphicFrame>
        <p:nvGraphicFramePr>
          <p:cNvPr id="693283" name="Object 35"/>
          <p:cNvGraphicFramePr>
            <a:graphicFrameLocks noChangeAspect="1"/>
          </p:cNvGraphicFramePr>
          <p:nvPr/>
        </p:nvGraphicFramePr>
        <p:xfrm>
          <a:off x="1403350" y="2600325"/>
          <a:ext cx="388778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8" r:id="rId3" imgW="2258444" imgH="1700582" progId="">
                  <p:embed/>
                </p:oleObj>
              </mc:Choice>
              <mc:Fallback>
                <p:oleObj r:id="rId3" imgW="2258444" imgH="1700582" progId="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00325"/>
                        <a:ext cx="3887788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3284" name="Rectangle 36"/>
          <p:cNvSpPr>
            <a:spLocks noChangeArrowheads="1"/>
          </p:cNvSpPr>
          <p:nvPr/>
        </p:nvSpPr>
        <p:spPr bwMode="auto">
          <a:xfrm>
            <a:off x="2124075" y="2800350"/>
            <a:ext cx="2446338" cy="204946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03" name="Text Box 28"/>
          <p:cNvSpPr txBox="1">
            <a:spLocks noChangeArrowheads="1"/>
          </p:cNvSpPr>
          <p:nvPr/>
        </p:nvSpPr>
        <p:spPr bwMode="auto">
          <a:xfrm>
            <a:off x="5688013" y="3392488"/>
            <a:ext cx="111601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对照：</a:t>
            </a:r>
          </a:p>
        </p:txBody>
      </p:sp>
      <p:sp>
        <p:nvSpPr>
          <p:cNvPr id="29704" name="Rectangle 16"/>
          <p:cNvSpPr>
            <a:spLocks noChangeArrowheads="1"/>
          </p:cNvSpPr>
          <p:nvPr/>
        </p:nvSpPr>
        <p:spPr bwMode="auto">
          <a:xfrm>
            <a:off x="0" y="520700"/>
            <a:ext cx="91440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§5.3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半导体随机存储器和只读存储器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128788" y="5340592"/>
            <a:ext cx="244321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NMOS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电路）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9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2224" y="2922270"/>
            <a:ext cx="3030601" cy="2003425"/>
            <a:chOff x="5999" y="9638"/>
            <a:chExt cx="4252" cy="3154"/>
          </a:xfrm>
        </p:grpSpPr>
        <p:pic>
          <p:nvPicPr>
            <p:cNvPr id="168963" name="Picture 3" descr="D:\My ApplicationData\QQ\407752345\Image\C2C\6}`4(O5%BK344@@6GS3(Z$3.png"/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" y="9638"/>
              <a:ext cx="4252" cy="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6570" y="9840"/>
              <a:ext cx="3210" cy="1185"/>
              <a:chOff x="6570" y="9840"/>
              <a:chExt cx="3210" cy="1185"/>
            </a:xfrm>
          </p:grpSpPr>
          <p:cxnSp>
            <p:nvCxnSpPr>
              <p:cNvPr id="168965" name="AutoShape 5"/>
              <p:cNvCxnSpPr>
                <a:cxnSpLocks noChangeShapeType="1"/>
              </p:cNvCxnSpPr>
              <p:nvPr/>
            </p:nvCxnSpPr>
            <p:spPr bwMode="auto">
              <a:xfrm>
                <a:off x="6570" y="9840"/>
                <a:ext cx="3210" cy="0"/>
              </a:xfrm>
              <a:prstGeom prst="straightConnector1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966" name="AutoShape 6"/>
              <p:cNvCxnSpPr>
                <a:cxnSpLocks noChangeShapeType="1"/>
              </p:cNvCxnSpPr>
              <p:nvPr/>
            </p:nvCxnSpPr>
            <p:spPr bwMode="auto">
              <a:xfrm flipV="1">
                <a:off x="6810" y="9840"/>
                <a:ext cx="0" cy="1185"/>
              </a:xfrm>
              <a:prstGeom prst="straightConnector1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967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9495" y="9840"/>
                <a:ext cx="0" cy="1185"/>
              </a:xfrm>
              <a:prstGeom prst="straightConnector1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9698" name="Rectangle 19"/>
          <p:cNvSpPr>
            <a:spLocks noChangeArrowheads="1"/>
          </p:cNvSpPr>
          <p:nvPr/>
        </p:nvSpPr>
        <p:spPr bwMode="auto">
          <a:xfrm>
            <a:off x="611188" y="1125538"/>
            <a:ext cx="439261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5.3.1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 </a:t>
            </a:r>
            <a:endParaRPr lang="en-US" altLang="zh-CN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99" name="Rectangle 20"/>
          <p:cNvSpPr>
            <a:spLocks noChangeArrowheads="1"/>
          </p:cNvSpPr>
          <p:nvPr/>
        </p:nvSpPr>
        <p:spPr bwMode="auto">
          <a:xfrm>
            <a:off x="969963" y="1643279"/>
            <a:ext cx="715131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1. 6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</a:t>
            </a:r>
          </a:p>
          <a:p>
            <a:pPr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用双稳态触发器来存储一位二进制信息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或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767513" y="2781300"/>
            <a:ext cx="1692275" cy="1692275"/>
            <a:chOff x="5820" y="5370"/>
            <a:chExt cx="1080" cy="1260"/>
          </a:xfrm>
        </p:grpSpPr>
        <p:grpSp>
          <p:nvGrpSpPr>
            <p:cNvPr id="29705" name="Group 22"/>
            <p:cNvGrpSpPr>
              <a:grpSpLocks/>
            </p:cNvGrpSpPr>
            <p:nvPr/>
          </p:nvGrpSpPr>
          <p:grpSpPr bwMode="auto">
            <a:xfrm>
              <a:off x="5820" y="5880"/>
              <a:ext cx="330" cy="285"/>
              <a:chOff x="5820" y="5880"/>
              <a:chExt cx="330" cy="285"/>
            </a:xfrm>
          </p:grpSpPr>
          <p:sp>
            <p:nvSpPr>
              <p:cNvPr id="29715" name="Rectangle 23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</a:p>
            </p:txBody>
          </p:sp>
          <p:sp>
            <p:nvSpPr>
              <p:cNvPr id="29716" name="Oval 24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9706" name="Group 25"/>
            <p:cNvGrpSpPr>
              <a:grpSpLocks/>
            </p:cNvGrpSpPr>
            <p:nvPr/>
          </p:nvGrpSpPr>
          <p:grpSpPr bwMode="auto">
            <a:xfrm>
              <a:off x="6570" y="5880"/>
              <a:ext cx="330" cy="285"/>
              <a:chOff x="5820" y="5880"/>
              <a:chExt cx="330" cy="285"/>
            </a:xfrm>
          </p:grpSpPr>
          <p:sp>
            <p:nvSpPr>
              <p:cNvPr id="29713" name="Rectangle 26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  <a:endParaRPr lang="zh-CN" altLang="en-US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9714" name="Oval 27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9707" name="Line 28"/>
            <p:cNvSpPr>
              <a:spLocks noChangeShapeType="1"/>
            </p:cNvSpPr>
            <p:nvPr/>
          </p:nvSpPr>
          <p:spPr bwMode="auto">
            <a:xfrm flipV="1">
              <a:off x="6735" y="5370"/>
              <a:ext cx="0" cy="4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08" name="Line 29"/>
            <p:cNvSpPr>
              <a:spLocks noChangeShapeType="1"/>
            </p:cNvSpPr>
            <p:nvPr/>
          </p:nvSpPr>
          <p:spPr bwMode="auto">
            <a:xfrm>
              <a:off x="5910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09" name="Line 30"/>
            <p:cNvSpPr>
              <a:spLocks noChangeShapeType="1"/>
            </p:cNvSpPr>
            <p:nvPr/>
          </p:nvSpPr>
          <p:spPr bwMode="auto">
            <a:xfrm>
              <a:off x="6825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0" name="Line 31"/>
            <p:cNvSpPr>
              <a:spLocks noChangeShapeType="1"/>
            </p:cNvSpPr>
            <p:nvPr/>
          </p:nvSpPr>
          <p:spPr bwMode="auto">
            <a:xfrm flipV="1">
              <a:off x="5985" y="5685"/>
              <a:ext cx="0" cy="1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1" name="Freeform 32"/>
            <p:cNvSpPr>
              <a:spLocks/>
            </p:cNvSpPr>
            <p:nvPr/>
          </p:nvSpPr>
          <p:spPr bwMode="auto">
            <a:xfrm>
              <a:off x="5985" y="5730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12" name="Freeform 33"/>
            <p:cNvSpPr>
              <a:spLocks/>
            </p:cNvSpPr>
            <p:nvPr/>
          </p:nvSpPr>
          <p:spPr bwMode="auto">
            <a:xfrm flipH="1">
              <a:off x="6060" y="5715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693284" name="Rectangle 36"/>
          <p:cNvSpPr>
            <a:spLocks noChangeArrowheads="1"/>
          </p:cNvSpPr>
          <p:nvPr/>
        </p:nvSpPr>
        <p:spPr bwMode="auto">
          <a:xfrm>
            <a:off x="2124075" y="2804160"/>
            <a:ext cx="2446338" cy="2167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03" name="Text Box 28"/>
          <p:cNvSpPr txBox="1">
            <a:spLocks noChangeArrowheads="1"/>
          </p:cNvSpPr>
          <p:nvPr/>
        </p:nvSpPr>
        <p:spPr bwMode="auto">
          <a:xfrm>
            <a:off x="5688013" y="3392488"/>
            <a:ext cx="111601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对照：</a:t>
            </a:r>
          </a:p>
        </p:txBody>
      </p:sp>
      <p:sp>
        <p:nvSpPr>
          <p:cNvPr id="29704" name="Rectangle 16"/>
          <p:cNvSpPr>
            <a:spLocks noChangeArrowheads="1"/>
          </p:cNvSpPr>
          <p:nvPr/>
        </p:nvSpPr>
        <p:spPr bwMode="auto">
          <a:xfrm>
            <a:off x="0" y="520700"/>
            <a:ext cx="91440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§5.3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半导体随机存储器和只读存储器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128788" y="5340592"/>
            <a:ext cx="244321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CMOS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电路）</a:t>
            </a: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53880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9"/>
          <p:cNvSpPr>
            <a:spLocks noChangeArrowheads="1"/>
          </p:cNvSpPr>
          <p:nvPr/>
        </p:nvSpPr>
        <p:spPr bwMode="auto">
          <a:xfrm>
            <a:off x="633413" y="3486150"/>
            <a:ext cx="851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①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保存信息：</a:t>
            </a:r>
            <a:r>
              <a:rPr lang="zh-CN" altLang="en-US" u="sng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字线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为低； 触发器与位线断开</a:t>
            </a:r>
          </a:p>
        </p:txBody>
      </p:sp>
      <p:sp>
        <p:nvSpPr>
          <p:cNvPr id="858143" name="Rectangle 31"/>
          <p:cNvSpPr>
            <a:spLocks noChangeArrowheads="1"/>
          </p:cNvSpPr>
          <p:nvPr/>
        </p:nvSpPr>
        <p:spPr bwMode="auto">
          <a:xfrm>
            <a:off x="647700" y="4903794"/>
            <a:ext cx="849630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③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读出操作：</a:t>
            </a:r>
            <a:r>
              <a:rPr lang="zh-CN" altLang="en-US" u="sng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字线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为高；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  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若存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上输出高电平。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50875" y="4037015"/>
            <a:ext cx="8493125" cy="830263"/>
            <a:chOff x="410" y="2543"/>
            <a:chExt cx="5350" cy="523"/>
          </a:xfrm>
        </p:grpSpPr>
        <p:sp>
          <p:nvSpPr>
            <p:cNvPr id="30748" name="Rectangle 30"/>
            <p:cNvSpPr>
              <a:spLocks noChangeArrowheads="1"/>
            </p:cNvSpPr>
            <p:nvPr/>
          </p:nvSpPr>
          <p:spPr bwMode="auto">
            <a:xfrm>
              <a:off x="410" y="2543"/>
              <a:ext cx="535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② </a:t>
              </a: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写入操作：</a:t>
              </a:r>
              <a:r>
                <a:rPr lang="zh-CN" altLang="en-US" u="sng" dirty="0">
                  <a:solidFill>
                    <a:srgbClr val="FF00FF"/>
                  </a:solidFill>
                  <a:latin typeface="黑体" pitchFamily="2" charset="-122"/>
                  <a:ea typeface="黑体" pitchFamily="2" charset="-122"/>
                </a:rPr>
                <a:t>字线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为高。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             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写</a:t>
              </a:r>
              <a:r>
                <a:rPr lang="en-US" altLang="zh-CN" dirty="0">
                  <a:latin typeface="宋体" charset="-122"/>
                  <a:ea typeface="黑体" pitchFamily="2" charset="-122"/>
                </a:rPr>
                <a:t>“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1</a:t>
              </a:r>
              <a:r>
                <a:rPr lang="en-US" altLang="zh-CN" dirty="0">
                  <a:latin typeface="宋体" charset="-122"/>
                  <a:ea typeface="黑体" pitchFamily="2" charset="-122"/>
                </a:rPr>
                <a:t>”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时，位线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I/O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为高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; I/O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为低电位；</a:t>
              </a:r>
            </a:p>
          </p:txBody>
        </p:sp>
        <p:sp>
          <p:nvSpPr>
            <p:cNvPr id="30749" name="Line 35"/>
            <p:cNvSpPr>
              <a:spLocks noChangeShapeType="1"/>
            </p:cNvSpPr>
            <p:nvPr/>
          </p:nvSpPr>
          <p:spPr bwMode="auto">
            <a:xfrm>
              <a:off x="4059" y="2818"/>
              <a:ext cx="227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726" name="Group 21"/>
          <p:cNvGrpSpPr>
            <a:grpSpLocks/>
          </p:cNvGrpSpPr>
          <p:nvPr/>
        </p:nvGrpSpPr>
        <p:grpSpPr bwMode="auto">
          <a:xfrm>
            <a:off x="6588125" y="873125"/>
            <a:ext cx="1692275" cy="1692275"/>
            <a:chOff x="5820" y="5370"/>
            <a:chExt cx="1080" cy="1260"/>
          </a:xfrm>
        </p:grpSpPr>
        <p:grpSp>
          <p:nvGrpSpPr>
            <p:cNvPr id="30728" name="Group 22"/>
            <p:cNvGrpSpPr>
              <a:grpSpLocks/>
            </p:cNvGrpSpPr>
            <p:nvPr/>
          </p:nvGrpSpPr>
          <p:grpSpPr bwMode="auto">
            <a:xfrm>
              <a:off x="5820" y="5880"/>
              <a:ext cx="330" cy="285"/>
              <a:chOff x="5820" y="5880"/>
              <a:chExt cx="330" cy="285"/>
            </a:xfrm>
          </p:grpSpPr>
          <p:sp>
            <p:nvSpPr>
              <p:cNvPr id="30738" name="Rectangle 23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</a:p>
            </p:txBody>
          </p:sp>
          <p:sp>
            <p:nvSpPr>
              <p:cNvPr id="30739" name="Oval 24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30729" name="Group 25"/>
            <p:cNvGrpSpPr>
              <a:grpSpLocks/>
            </p:cNvGrpSpPr>
            <p:nvPr/>
          </p:nvGrpSpPr>
          <p:grpSpPr bwMode="auto">
            <a:xfrm>
              <a:off x="6570" y="5880"/>
              <a:ext cx="330" cy="285"/>
              <a:chOff x="5820" y="5880"/>
              <a:chExt cx="330" cy="285"/>
            </a:xfrm>
          </p:grpSpPr>
          <p:sp>
            <p:nvSpPr>
              <p:cNvPr id="30736" name="Rectangle 26"/>
              <p:cNvSpPr>
                <a:spLocks noChangeArrowheads="1"/>
              </p:cNvSpPr>
              <p:nvPr/>
            </p:nvSpPr>
            <p:spPr bwMode="auto">
              <a:xfrm>
                <a:off x="5820" y="5970"/>
                <a:ext cx="330" cy="195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rPr>
                  <a:t>&amp;</a:t>
                </a:r>
                <a:endParaRPr lang="zh-CN" altLang="en-US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0737" name="Oval 27"/>
              <p:cNvSpPr>
                <a:spLocks noChangeArrowheads="1"/>
              </p:cNvSpPr>
              <p:nvPr/>
            </p:nvSpPr>
            <p:spPr bwMode="auto">
              <a:xfrm>
                <a:off x="5940" y="5880"/>
                <a:ext cx="91" cy="9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30730" name="Line 28"/>
            <p:cNvSpPr>
              <a:spLocks noChangeShapeType="1"/>
            </p:cNvSpPr>
            <p:nvPr/>
          </p:nvSpPr>
          <p:spPr bwMode="auto">
            <a:xfrm flipV="1">
              <a:off x="6735" y="5370"/>
              <a:ext cx="0" cy="4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31" name="Line 29"/>
            <p:cNvSpPr>
              <a:spLocks noChangeShapeType="1"/>
            </p:cNvSpPr>
            <p:nvPr/>
          </p:nvSpPr>
          <p:spPr bwMode="auto">
            <a:xfrm>
              <a:off x="5910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32" name="Line 30"/>
            <p:cNvSpPr>
              <a:spLocks noChangeShapeType="1"/>
            </p:cNvSpPr>
            <p:nvPr/>
          </p:nvSpPr>
          <p:spPr bwMode="auto">
            <a:xfrm>
              <a:off x="6825" y="6165"/>
              <a:ext cx="0" cy="46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33" name="Line 31"/>
            <p:cNvSpPr>
              <a:spLocks noChangeShapeType="1"/>
            </p:cNvSpPr>
            <p:nvPr/>
          </p:nvSpPr>
          <p:spPr bwMode="auto">
            <a:xfrm flipV="1">
              <a:off x="5985" y="5685"/>
              <a:ext cx="0" cy="195"/>
            </a:xfrm>
            <a:prstGeom prst="line">
              <a:avLst/>
            </a:prstGeom>
            <a:noFill/>
            <a:ln w="127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34" name="Freeform 32"/>
            <p:cNvSpPr>
              <a:spLocks/>
            </p:cNvSpPr>
            <p:nvPr/>
          </p:nvSpPr>
          <p:spPr bwMode="auto">
            <a:xfrm>
              <a:off x="5985" y="5730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35" name="Freeform 33"/>
            <p:cNvSpPr>
              <a:spLocks/>
            </p:cNvSpPr>
            <p:nvPr/>
          </p:nvSpPr>
          <p:spPr bwMode="auto">
            <a:xfrm flipH="1">
              <a:off x="6060" y="5715"/>
              <a:ext cx="675" cy="630"/>
            </a:xfrm>
            <a:custGeom>
              <a:avLst/>
              <a:gdLst>
                <a:gd name="T0" fmla="*/ 0 w 675"/>
                <a:gd name="T1" fmla="*/ 0 h 630"/>
                <a:gd name="T2" fmla="*/ 270 w 675"/>
                <a:gd name="T3" fmla="*/ 0 h 630"/>
                <a:gd name="T4" fmla="*/ 450 w 675"/>
                <a:gd name="T5" fmla="*/ 630 h 630"/>
                <a:gd name="T6" fmla="*/ 675 w 675"/>
                <a:gd name="T7" fmla="*/ 630 h 630"/>
                <a:gd name="T8" fmla="*/ 675 w 675"/>
                <a:gd name="T9" fmla="*/ 43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630"/>
                <a:gd name="T17" fmla="*/ 675 w 675"/>
                <a:gd name="T18" fmla="*/ 630 h 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630">
                  <a:moveTo>
                    <a:pt x="0" y="0"/>
                  </a:moveTo>
                  <a:lnTo>
                    <a:pt x="270" y="0"/>
                  </a:lnTo>
                  <a:lnTo>
                    <a:pt x="450" y="630"/>
                  </a:lnTo>
                  <a:lnTo>
                    <a:pt x="675" y="630"/>
                  </a:lnTo>
                  <a:lnTo>
                    <a:pt x="675" y="435"/>
                  </a:lnTo>
                </a:path>
              </a:pathLst>
            </a:custGeom>
            <a:noFill/>
            <a:ln w="12700" cap="flat" cmpd="sng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30727" name="Text Box 43"/>
          <p:cNvSpPr txBox="1">
            <a:spLocks noChangeArrowheads="1"/>
          </p:cNvSpPr>
          <p:nvPr/>
        </p:nvSpPr>
        <p:spPr bwMode="auto">
          <a:xfrm>
            <a:off x="5508625" y="1449388"/>
            <a:ext cx="1116013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对照：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87450" y="547688"/>
            <a:ext cx="3743325" cy="2665412"/>
            <a:chOff x="1187450" y="547688"/>
            <a:chExt cx="3743325" cy="2665412"/>
          </a:xfrm>
        </p:grpSpPr>
        <p:graphicFrame>
          <p:nvGraphicFramePr>
            <p:cNvPr id="30746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9166063"/>
                </p:ext>
              </p:extLst>
            </p:nvPr>
          </p:nvGraphicFramePr>
          <p:xfrm>
            <a:off x="1187450" y="547688"/>
            <a:ext cx="3743325" cy="2665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1" r:id="rId3" imgW="2258444" imgH="1700582" progId="">
                    <p:embed/>
                  </p:oleObj>
                </mc:Choice>
                <mc:Fallback>
                  <p:oleObj r:id="rId3" imgW="2258444" imgH="1700582" progId="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7450" y="547688"/>
                          <a:ext cx="3743325" cy="2665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7" name="Rectangle 28"/>
            <p:cNvSpPr>
              <a:spLocks noChangeArrowheads="1"/>
            </p:cNvSpPr>
            <p:nvPr/>
          </p:nvSpPr>
          <p:spPr bwMode="auto">
            <a:xfrm>
              <a:off x="1880658" y="742444"/>
              <a:ext cx="2356908" cy="1996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0741" name="Line 38"/>
            <p:cNvSpPr>
              <a:spLocks noChangeShapeType="1"/>
            </p:cNvSpPr>
            <p:nvPr/>
          </p:nvSpPr>
          <p:spPr bwMode="auto">
            <a:xfrm>
              <a:off x="2843213" y="3105150"/>
              <a:ext cx="396875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032793" y="1912734"/>
              <a:ext cx="2052638" cy="999278"/>
              <a:chOff x="6227762" y="2718589"/>
              <a:chExt cx="2052638" cy="635659"/>
            </a:xfrm>
          </p:grpSpPr>
          <p:sp>
            <p:nvSpPr>
              <p:cNvPr id="31" name="Freeform 39"/>
              <p:cNvSpPr>
                <a:spLocks/>
              </p:cNvSpPr>
              <p:nvPr/>
            </p:nvSpPr>
            <p:spPr bwMode="auto">
              <a:xfrm>
                <a:off x="6227762" y="2718589"/>
                <a:ext cx="2052638" cy="461962"/>
              </a:xfrm>
              <a:custGeom>
                <a:avLst/>
                <a:gdLst>
                  <a:gd name="T0" fmla="*/ 0 w 1293"/>
                  <a:gd name="T1" fmla="*/ 0 h 454"/>
                  <a:gd name="T2" fmla="*/ 0 w 1293"/>
                  <a:gd name="T3" fmla="*/ 187 h 454"/>
                  <a:gd name="T4" fmla="*/ 1293 w 1293"/>
                  <a:gd name="T5" fmla="*/ 187 h 454"/>
                  <a:gd name="T6" fmla="*/ 1293 w 1293"/>
                  <a:gd name="T7" fmla="*/ 0 h 4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93"/>
                  <a:gd name="T13" fmla="*/ 0 h 454"/>
                  <a:gd name="T14" fmla="*/ 1293 w 1293"/>
                  <a:gd name="T15" fmla="*/ 454 h 4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93" h="454">
                    <a:moveTo>
                      <a:pt x="0" y="0"/>
                    </a:moveTo>
                    <a:lnTo>
                      <a:pt x="0" y="454"/>
                    </a:lnTo>
                    <a:lnTo>
                      <a:pt x="1293" y="454"/>
                    </a:lnTo>
                    <a:lnTo>
                      <a:pt x="1293" y="0"/>
                    </a:lnTo>
                  </a:path>
                </a:pathLst>
              </a:custGeom>
              <a:noFill/>
              <a:ln w="28575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7218362" y="3138348"/>
                <a:ext cx="71438" cy="215900"/>
                <a:chOff x="3024188" y="2375237"/>
                <a:chExt cx="71438" cy="288925"/>
              </a:xfrm>
            </p:grpSpPr>
            <p:sp>
              <p:nvSpPr>
                <p:cNvPr id="33" name="Line 40"/>
                <p:cNvSpPr>
                  <a:spLocks noChangeShapeType="1"/>
                </p:cNvSpPr>
                <p:nvPr/>
              </p:nvSpPr>
              <p:spPr bwMode="auto">
                <a:xfrm>
                  <a:off x="3059113" y="2411750"/>
                  <a:ext cx="0" cy="179387"/>
                </a:xfrm>
                <a:prstGeom prst="line">
                  <a:avLst/>
                </a:prstGeom>
                <a:noFill/>
                <a:ln w="2857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41"/>
                <p:cNvSpPr>
                  <a:spLocks noChangeArrowheads="1"/>
                </p:cNvSpPr>
                <p:nvPr/>
              </p:nvSpPr>
              <p:spPr bwMode="auto">
                <a:xfrm>
                  <a:off x="3024188" y="2556212"/>
                  <a:ext cx="71438" cy="107950"/>
                </a:xfrm>
                <a:prstGeom prst="ellipse">
                  <a:avLst/>
                </a:prstGeom>
                <a:noFill/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  <a:buClr>
                      <a:schemeClr val="bg1"/>
                    </a:buClr>
                    <a:buFont typeface="Wingdings" pitchFamily="2" charset="2"/>
                    <a:buNone/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35" name="Oval 42"/>
                <p:cNvSpPr>
                  <a:spLocks noChangeArrowheads="1"/>
                </p:cNvSpPr>
                <p:nvPr/>
              </p:nvSpPr>
              <p:spPr bwMode="auto">
                <a:xfrm>
                  <a:off x="3024188" y="2375237"/>
                  <a:ext cx="71438" cy="73025"/>
                </a:xfrm>
                <a:prstGeom prst="ellipse">
                  <a:avLst/>
                </a:prstGeom>
                <a:solidFill>
                  <a:srgbClr val="FF00FF"/>
                </a:solidFill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  <a:buClr>
                      <a:schemeClr val="bg1"/>
                    </a:buClr>
                    <a:buFont typeface="Wingdings" pitchFamily="2" charset="2"/>
                    <a:buNone/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1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14"/>
          <p:cNvGraphicFramePr>
            <a:graphicFrameLocks noGrp="1" noChangeAspect="1"/>
          </p:cNvGraphicFramePr>
          <p:nvPr>
            <p:ph idx="4294967295"/>
          </p:nvPr>
        </p:nvGraphicFramePr>
        <p:xfrm>
          <a:off x="4248150" y="1557338"/>
          <a:ext cx="489585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6" name="Visio" r:id="rId3" imgW="3229080" imgH="1858043" progId="Visio.Drawing.6">
                  <p:embed/>
                </p:oleObj>
              </mc:Choice>
              <mc:Fallback>
                <p:oleObj name="Visio" r:id="rId3" imgW="3229080" imgH="1858043" progId="Visio.Drawing.6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1557338"/>
                        <a:ext cx="4895850" cy="34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03238" y="584200"/>
            <a:ext cx="727551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2. 4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靠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MOS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电路中的栅极电容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来存储信息的。 </a:t>
            </a:r>
          </a:p>
        </p:txBody>
      </p:sp>
      <p:sp>
        <p:nvSpPr>
          <p:cNvPr id="696325" name="Rectangle 5"/>
          <p:cNvSpPr>
            <a:spLocks noChangeArrowheads="1"/>
          </p:cNvSpPr>
          <p:nvPr/>
        </p:nvSpPr>
        <p:spPr bwMode="auto">
          <a:xfrm>
            <a:off x="503238" y="1700213"/>
            <a:ext cx="35274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①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保存信息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字线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为低。由于存在漏电流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需周期性给电容补充电荷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即刷新。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3175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96340" name="Oval 20"/>
          <p:cNvSpPr>
            <a:spLocks noChangeArrowheads="1"/>
          </p:cNvSpPr>
          <p:nvPr/>
        </p:nvSpPr>
        <p:spPr bwMode="auto">
          <a:xfrm>
            <a:off x="6192838" y="3824288"/>
            <a:ext cx="1004887" cy="396875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bIns="0" anchor="ctr"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753" name="Freeform 21"/>
          <p:cNvSpPr>
            <a:spLocks/>
          </p:cNvSpPr>
          <p:nvPr/>
        </p:nvSpPr>
        <p:spPr bwMode="auto">
          <a:xfrm>
            <a:off x="5759448" y="2852739"/>
            <a:ext cx="1864224" cy="203994"/>
          </a:xfrm>
          <a:custGeom>
            <a:avLst/>
            <a:gdLst>
              <a:gd name="T0" fmla="*/ 1 w 1181"/>
              <a:gd name="T1" fmla="*/ 136 h 136"/>
              <a:gd name="T2" fmla="*/ 0 w 1181"/>
              <a:gd name="T3" fmla="*/ 0 h 136"/>
              <a:gd name="T4" fmla="*/ 1181 w 1181"/>
              <a:gd name="T5" fmla="*/ 0 h 136"/>
              <a:gd name="T6" fmla="*/ 1181 w 1181"/>
              <a:gd name="T7" fmla="*/ 136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181"/>
              <a:gd name="T13" fmla="*/ 0 h 136"/>
              <a:gd name="T14" fmla="*/ 1181 w 1181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1" h="136">
                <a:moveTo>
                  <a:pt x="1" y="136"/>
                </a:moveTo>
                <a:lnTo>
                  <a:pt x="0" y="0"/>
                </a:lnTo>
                <a:lnTo>
                  <a:pt x="1181" y="0"/>
                </a:lnTo>
                <a:lnTo>
                  <a:pt x="1181" y="136"/>
                </a:ln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38088" b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754" name="Line 22"/>
          <p:cNvSpPr>
            <a:spLocks noChangeShapeType="1"/>
          </p:cNvSpPr>
          <p:nvPr/>
        </p:nvSpPr>
        <p:spPr bwMode="auto">
          <a:xfrm>
            <a:off x="6696073" y="2673351"/>
            <a:ext cx="0" cy="179388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tIns="38088" b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5" grpId="0"/>
      <p:bldP spid="6963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4248150" y="1557338"/>
          <a:ext cx="489585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Visio" r:id="rId3" imgW="3229080" imgH="1858043" progId="Visio.Drawing.6">
                  <p:embed/>
                </p:oleObj>
              </mc:Choice>
              <mc:Fallback>
                <p:oleObj name="Visio" r:id="rId3" imgW="3229080" imgH="1858043" progId="Visio.Drawing.6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1557338"/>
                        <a:ext cx="4895850" cy="34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47700" y="1736725"/>
            <a:ext cx="3527425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②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写入操作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字线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为高；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写</a:t>
            </a:r>
            <a:r>
              <a:rPr lang="en-US" altLang="zh-CN" dirty="0">
                <a:latin typeface="Arial" charset="0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Arial" charset="0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为高电位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为低电位；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写</a:t>
            </a:r>
            <a:r>
              <a:rPr lang="en-US" altLang="zh-CN" dirty="0">
                <a:latin typeface="Arial" charset="0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Arial" charset="0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为高电位， 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  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为低电位。 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grpSp>
        <p:nvGrpSpPr>
          <p:cNvPr id="32774" name="Group 8"/>
          <p:cNvGrpSpPr>
            <a:grpSpLocks/>
          </p:cNvGrpSpPr>
          <p:nvPr/>
        </p:nvGrpSpPr>
        <p:grpSpPr bwMode="auto">
          <a:xfrm>
            <a:off x="5759450" y="2673350"/>
            <a:ext cx="1874838" cy="382588"/>
            <a:chOff x="3628" y="1684"/>
            <a:chExt cx="1181" cy="241"/>
          </a:xfrm>
        </p:grpSpPr>
        <p:sp>
          <p:nvSpPr>
            <p:cNvPr id="32779" name="Freeform 9"/>
            <p:cNvSpPr>
              <a:spLocks/>
            </p:cNvSpPr>
            <p:nvPr/>
          </p:nvSpPr>
          <p:spPr bwMode="auto">
            <a:xfrm>
              <a:off x="3628" y="1797"/>
              <a:ext cx="1181" cy="128"/>
            </a:xfrm>
            <a:custGeom>
              <a:avLst/>
              <a:gdLst>
                <a:gd name="T0" fmla="*/ 1 w 1181"/>
                <a:gd name="T1" fmla="*/ 136 h 136"/>
                <a:gd name="T2" fmla="*/ 0 w 1181"/>
                <a:gd name="T3" fmla="*/ 0 h 136"/>
                <a:gd name="T4" fmla="*/ 1181 w 1181"/>
                <a:gd name="T5" fmla="*/ 0 h 136"/>
                <a:gd name="T6" fmla="*/ 1181 w 1181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1"/>
                <a:gd name="T13" fmla="*/ 0 h 136"/>
                <a:gd name="T14" fmla="*/ 1181 w 1181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1" h="136">
                  <a:moveTo>
                    <a:pt x="1" y="136"/>
                  </a:moveTo>
                  <a:lnTo>
                    <a:pt x="0" y="0"/>
                  </a:lnTo>
                  <a:lnTo>
                    <a:pt x="1181" y="0"/>
                  </a:lnTo>
                  <a:lnTo>
                    <a:pt x="1181" y="136"/>
                  </a:ln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tIns="38088" b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780" name="Line 10"/>
            <p:cNvSpPr>
              <a:spLocks noChangeShapeType="1"/>
            </p:cNvSpPr>
            <p:nvPr/>
          </p:nvSpPr>
          <p:spPr bwMode="auto">
            <a:xfrm>
              <a:off x="4218" y="1684"/>
              <a:ext cx="0" cy="11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tIns="38088" b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503238" y="584200"/>
            <a:ext cx="727551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2. 4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靠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MOS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电路中的栅极电容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来存储信息的。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2776" name="Line 12"/>
          <p:cNvSpPr>
            <a:spLocks noChangeShapeType="1"/>
          </p:cNvSpPr>
          <p:nvPr/>
        </p:nvSpPr>
        <p:spPr bwMode="auto">
          <a:xfrm>
            <a:off x="2016125" y="3392488"/>
            <a:ext cx="395288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tIns="38088" b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777" name="Line 13"/>
          <p:cNvSpPr>
            <a:spLocks noChangeShapeType="1"/>
          </p:cNvSpPr>
          <p:nvPr/>
        </p:nvSpPr>
        <p:spPr bwMode="auto">
          <a:xfrm>
            <a:off x="2016125" y="3860800"/>
            <a:ext cx="395288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tIns="38088" b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5"/>
          <p:cNvGraphicFramePr>
            <a:graphicFrameLocks noGrp="1" noChangeAspect="1"/>
          </p:cNvGraphicFramePr>
          <p:nvPr>
            <p:ph idx="4294967295"/>
          </p:nvPr>
        </p:nvGraphicFramePr>
        <p:xfrm>
          <a:off x="4248150" y="1557338"/>
          <a:ext cx="489585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Visio" r:id="rId3" imgW="3229080" imgH="1858043" progId="Visio.Drawing.6">
                  <p:embed/>
                </p:oleObj>
              </mc:Choice>
              <mc:Fallback>
                <p:oleObj name="Visio" r:id="rId3" imgW="3229080" imgH="1858043" progId="Visio.Drawing.6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1557338"/>
                        <a:ext cx="4895850" cy="34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647700" y="1736725"/>
            <a:ext cx="3960813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③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读出操作</a:t>
            </a:r>
          </a:p>
          <a:p>
            <a:pPr algn="just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字线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为高；若存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 C2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上有电荷，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I/O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线上有负脉冲输出，否则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I/O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线上有负脉冲输出。</a:t>
            </a:r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grpSp>
        <p:nvGrpSpPr>
          <p:cNvPr id="33798" name="Group 7"/>
          <p:cNvGrpSpPr>
            <a:grpSpLocks/>
          </p:cNvGrpSpPr>
          <p:nvPr/>
        </p:nvGrpSpPr>
        <p:grpSpPr bwMode="auto">
          <a:xfrm>
            <a:off x="5759448" y="2673350"/>
            <a:ext cx="1863725" cy="382588"/>
            <a:chOff x="3628" y="1684"/>
            <a:chExt cx="1174" cy="241"/>
          </a:xfrm>
        </p:grpSpPr>
        <p:sp>
          <p:nvSpPr>
            <p:cNvPr id="33802" name="Freeform 8"/>
            <p:cNvSpPr>
              <a:spLocks/>
            </p:cNvSpPr>
            <p:nvPr/>
          </p:nvSpPr>
          <p:spPr bwMode="auto">
            <a:xfrm>
              <a:off x="3628" y="1797"/>
              <a:ext cx="1174" cy="128"/>
            </a:xfrm>
            <a:custGeom>
              <a:avLst/>
              <a:gdLst>
                <a:gd name="T0" fmla="*/ 1 w 1181"/>
                <a:gd name="T1" fmla="*/ 136 h 136"/>
                <a:gd name="T2" fmla="*/ 0 w 1181"/>
                <a:gd name="T3" fmla="*/ 0 h 136"/>
                <a:gd name="T4" fmla="*/ 1181 w 1181"/>
                <a:gd name="T5" fmla="*/ 0 h 136"/>
                <a:gd name="T6" fmla="*/ 1181 w 1181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1"/>
                <a:gd name="T13" fmla="*/ 0 h 136"/>
                <a:gd name="T14" fmla="*/ 1181 w 1181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1" h="136">
                  <a:moveTo>
                    <a:pt x="1" y="136"/>
                  </a:moveTo>
                  <a:lnTo>
                    <a:pt x="0" y="0"/>
                  </a:lnTo>
                  <a:lnTo>
                    <a:pt x="1181" y="0"/>
                  </a:lnTo>
                  <a:lnTo>
                    <a:pt x="1181" y="136"/>
                  </a:ln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tIns="38088" b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803" name="Line 9"/>
            <p:cNvSpPr>
              <a:spLocks noChangeShapeType="1"/>
            </p:cNvSpPr>
            <p:nvPr/>
          </p:nvSpPr>
          <p:spPr bwMode="auto">
            <a:xfrm>
              <a:off x="4218" y="1684"/>
              <a:ext cx="0" cy="11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tIns="38088" b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503238" y="584200"/>
            <a:ext cx="727551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2. 4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记忆单元电路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靠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MOS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电路中的栅极电容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来存储信息的。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3800" name="Line 11"/>
          <p:cNvSpPr>
            <a:spLocks noChangeShapeType="1"/>
          </p:cNvSpPr>
          <p:nvPr/>
        </p:nvSpPr>
        <p:spPr bwMode="auto">
          <a:xfrm>
            <a:off x="2627313" y="2889250"/>
            <a:ext cx="395287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tIns="38088" b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14"/>
          <p:cNvGraphicFramePr>
            <a:graphicFrameLocks noGrp="1" noChangeAspect="1"/>
          </p:cNvGraphicFramePr>
          <p:nvPr>
            <p:ph idx="4294967295"/>
          </p:nvPr>
        </p:nvGraphicFramePr>
        <p:xfrm>
          <a:off x="5699125" y="1120775"/>
          <a:ext cx="3444875" cy="310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Visio" r:id="rId3" imgW="1199729" imgH="1236799" progId="Visio.Drawing.6">
                  <p:embed/>
                </p:oleObj>
              </mc:Choice>
              <mc:Fallback>
                <p:oleObj name="Visio" r:id="rId3" imgW="1199729" imgH="1236799" progId="Visio.Drawing.6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1120775"/>
                        <a:ext cx="3444875" cy="310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42875" y="549275"/>
            <a:ext cx="85740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3.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单管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记忆单元 </a:t>
            </a:r>
          </a:p>
          <a:p>
            <a:pPr>
              <a:lnSpc>
                <a:spcPct val="115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用电容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存储电荷来表示信息。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719138" y="3089416"/>
            <a:ext cx="5148262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②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写入操作：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字线为高电平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当位线为高电平时，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被充电，写入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；当位线为低电平，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被放电，写入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3482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97354" name="Rectangle 10"/>
          <p:cNvSpPr>
            <a:spLocks noChangeArrowheads="1"/>
          </p:cNvSpPr>
          <p:nvPr/>
        </p:nvSpPr>
        <p:spPr bwMode="auto">
          <a:xfrm>
            <a:off x="755650" y="4823062"/>
            <a:ext cx="8245475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③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读出操作：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字线为高电平（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T1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管导通）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若存储的是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上有电荷，位线上产生读电流；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若存储的是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上无电荷，位线上不产生读电流。 </a:t>
            </a:r>
          </a:p>
        </p:txBody>
      </p:sp>
      <p:sp>
        <p:nvSpPr>
          <p:cNvPr id="697360" name="Rectangle 16"/>
          <p:cNvSpPr>
            <a:spLocks noChangeArrowheads="1"/>
          </p:cNvSpPr>
          <p:nvPr/>
        </p:nvSpPr>
        <p:spPr bwMode="auto">
          <a:xfrm>
            <a:off x="719138" y="1679575"/>
            <a:ext cx="532923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①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保存信息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字线为低</a:t>
            </a:r>
          </a:p>
          <a:p>
            <a:pPr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由于存在漏电流，需周期性给电容补充电荷，即刷新。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697363" name="Oval 19"/>
          <p:cNvSpPr>
            <a:spLocks noChangeArrowheads="1"/>
          </p:cNvSpPr>
          <p:nvPr/>
        </p:nvSpPr>
        <p:spPr bwMode="auto">
          <a:xfrm>
            <a:off x="8064500" y="2484438"/>
            <a:ext cx="468313" cy="738187"/>
          </a:xfrm>
          <a:prstGeom prst="ellipse">
            <a:avLst/>
          </a:prstGeom>
          <a:noFill/>
          <a:ln w="28575" algn="ctr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8088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4826" name="直接连接符 10"/>
          <p:cNvCxnSpPr>
            <a:cxnSpLocks noChangeShapeType="1"/>
          </p:cNvCxnSpPr>
          <p:nvPr/>
        </p:nvCxnSpPr>
        <p:spPr bwMode="auto">
          <a:xfrm>
            <a:off x="7667625" y="2024063"/>
            <a:ext cx="0" cy="288925"/>
          </a:xfrm>
          <a:prstGeom prst="lin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9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9" grpId="0"/>
      <p:bldP spid="697354" grpId="0"/>
      <p:bldP spid="697360" grpId="0"/>
      <p:bldP spid="6973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6"/>
          <p:cNvSpPr>
            <a:spLocks noChangeArrowheads="1"/>
          </p:cNvSpPr>
          <p:nvPr/>
        </p:nvSpPr>
        <p:spPr bwMode="auto">
          <a:xfrm>
            <a:off x="684213" y="666750"/>
            <a:ext cx="7920037" cy="5762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32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章  存储系统和结构</a:t>
            </a:r>
            <a:r>
              <a:rPr lang="zh-CN" altLang="en-US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6147" name="Rectangle 22"/>
          <p:cNvSpPr>
            <a:spLocks noChangeArrowheads="1"/>
          </p:cNvSpPr>
          <p:nvPr/>
        </p:nvSpPr>
        <p:spPr bwMode="auto">
          <a:xfrm>
            <a:off x="250825" y="1355831"/>
            <a:ext cx="8677275" cy="367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1158875" indent="-892175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存储器用途：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存放程序和数据。</a:t>
            </a:r>
          </a:p>
          <a:p>
            <a:pPr marL="1158875" indent="-892175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要求容量大、速度高、成本低。</a:t>
            </a:r>
          </a:p>
          <a:p>
            <a:pPr marL="1158875" indent="-892175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（但在同样技术条件下三者往往相互矛盾）</a:t>
            </a:r>
          </a:p>
          <a:p>
            <a:pPr marL="1158875" indent="-892175" algn="ctr">
              <a:lnSpc>
                <a:spcPct val="70000"/>
              </a:lnSpc>
              <a:spcBef>
                <a:spcPct val="0"/>
              </a:spcBef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1158875" indent="-892175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存储系统：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由几个容量、速度和价格各不相同的存储器构成的系统。 （以提高整体性能）</a:t>
            </a:r>
          </a:p>
          <a:p>
            <a:pPr marL="1158875" indent="-892175">
              <a:lnSpc>
                <a:spcPct val="150000"/>
              </a:lnSpc>
              <a:spcBef>
                <a:spcPct val="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     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ChangeArrowheads="1"/>
          </p:cNvSpPr>
          <p:nvPr/>
        </p:nvSpPr>
        <p:spPr bwMode="auto">
          <a:xfrm>
            <a:off x="611188" y="1123370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35843" name="Rectangle 16"/>
          <p:cNvSpPr>
            <a:spLocks noChangeArrowheads="1"/>
          </p:cNvSpPr>
          <p:nvPr/>
        </p:nvSpPr>
        <p:spPr bwMode="auto">
          <a:xfrm>
            <a:off x="0" y="520700"/>
            <a:ext cx="91440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§5.3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半导体随机存储器和只读存储器</a:t>
            </a:r>
          </a:p>
        </p:txBody>
      </p:sp>
      <p:grpSp>
        <p:nvGrpSpPr>
          <p:cNvPr id="35844" name="Group 36"/>
          <p:cNvGrpSpPr>
            <a:grpSpLocks/>
          </p:cNvGrpSpPr>
          <p:nvPr/>
        </p:nvGrpSpPr>
        <p:grpSpPr bwMode="auto">
          <a:xfrm>
            <a:off x="647700" y="1952625"/>
            <a:ext cx="8101013" cy="2933234"/>
            <a:chOff x="680" y="1853"/>
            <a:chExt cx="4922" cy="2069"/>
          </a:xfrm>
        </p:grpSpPr>
        <p:sp>
          <p:nvSpPr>
            <p:cNvPr id="35845" name="TextBox 7"/>
            <p:cNvSpPr txBox="1">
              <a:spLocks noChangeArrowheads="1"/>
            </p:cNvSpPr>
            <p:nvPr/>
          </p:nvSpPr>
          <p:spPr bwMode="auto">
            <a:xfrm>
              <a:off x="2386" y="1865"/>
              <a:ext cx="1144" cy="1678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80"/>
              </a:solidFill>
              <a:miter lim="800000"/>
              <a:headEnd/>
              <a:tailEnd/>
            </a:ln>
          </p:spPr>
          <p:txBody>
            <a:bodyPr anchor="ctr" anchorCtr="1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en-US" altLang="zh-CN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 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存储体</a:t>
              </a:r>
            </a:p>
          </p:txBody>
        </p:sp>
        <p:sp>
          <p:nvSpPr>
            <p:cNvPr id="35846" name="TextBox 8"/>
            <p:cNvSpPr txBox="1">
              <a:spLocks noChangeArrowheads="1"/>
            </p:cNvSpPr>
            <p:nvPr/>
          </p:nvSpPr>
          <p:spPr bwMode="auto">
            <a:xfrm>
              <a:off x="1457" y="1888"/>
              <a:ext cx="375" cy="1633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vert="eaVert" lIns="36000" tIns="18000" rIns="36000" bIns="1800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地址译码驱动</a:t>
              </a:r>
            </a:p>
          </p:txBody>
        </p:sp>
        <p:sp>
          <p:nvSpPr>
            <p:cNvPr id="35847" name="TextBox 9"/>
            <p:cNvSpPr txBox="1">
              <a:spLocks noChangeArrowheads="1"/>
            </p:cNvSpPr>
            <p:nvPr/>
          </p:nvSpPr>
          <p:spPr bwMode="auto">
            <a:xfrm>
              <a:off x="4092" y="1853"/>
              <a:ext cx="369" cy="1668"/>
            </a:xfrm>
            <a:prstGeom prst="rect">
              <a:avLst/>
            </a:prstGeom>
            <a:solidFill>
              <a:srgbClr val="CCECFF"/>
            </a:solidFill>
            <a:ln w="2857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vert="eaVert" lIns="36000" tIns="18000" rIns="36000" bIns="1800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I/O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和读写电路</a:t>
              </a:r>
            </a:p>
          </p:txBody>
        </p:sp>
        <p:sp>
          <p:nvSpPr>
            <p:cNvPr id="35848" name="右箭头 10"/>
            <p:cNvSpPr>
              <a:spLocks noChangeArrowheads="1"/>
            </p:cNvSpPr>
            <p:nvPr/>
          </p:nvSpPr>
          <p:spPr bwMode="auto">
            <a:xfrm>
              <a:off x="888" y="2499"/>
              <a:ext cx="569" cy="364"/>
            </a:xfrm>
            <a:prstGeom prst="rightArrow">
              <a:avLst>
                <a:gd name="adj1" fmla="val 50000"/>
                <a:gd name="adj2" fmla="val 4581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49" name="右箭头 11"/>
            <p:cNvSpPr>
              <a:spLocks noChangeArrowheads="1"/>
            </p:cNvSpPr>
            <p:nvPr/>
          </p:nvSpPr>
          <p:spPr bwMode="auto">
            <a:xfrm>
              <a:off x="1832" y="2499"/>
              <a:ext cx="551" cy="364"/>
            </a:xfrm>
            <a:prstGeom prst="rightArrow">
              <a:avLst>
                <a:gd name="adj1" fmla="val 50000"/>
                <a:gd name="adj2" fmla="val 45748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50" name="左右箭头 12"/>
            <p:cNvSpPr>
              <a:spLocks noChangeArrowheads="1"/>
            </p:cNvSpPr>
            <p:nvPr/>
          </p:nvSpPr>
          <p:spPr bwMode="auto">
            <a:xfrm>
              <a:off x="3510" y="2499"/>
              <a:ext cx="582" cy="364"/>
            </a:xfrm>
            <a:prstGeom prst="leftRightArrow">
              <a:avLst>
                <a:gd name="adj1" fmla="val 50000"/>
                <a:gd name="adj2" fmla="val 45783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51" name="左右箭头 13"/>
            <p:cNvSpPr>
              <a:spLocks noChangeArrowheads="1"/>
            </p:cNvSpPr>
            <p:nvPr/>
          </p:nvSpPr>
          <p:spPr bwMode="auto">
            <a:xfrm>
              <a:off x="4455" y="2514"/>
              <a:ext cx="583" cy="364"/>
            </a:xfrm>
            <a:prstGeom prst="leftRightArrow">
              <a:avLst>
                <a:gd name="adj1" fmla="val 50000"/>
                <a:gd name="adj2" fmla="val 45862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indent="266700" algn="just" eaLnBrk="0" hangingPunct="0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52" name="TextBox 14"/>
            <p:cNvSpPr txBox="1">
              <a:spLocks noChangeArrowheads="1"/>
            </p:cNvSpPr>
            <p:nvPr/>
          </p:nvSpPr>
          <p:spPr bwMode="auto">
            <a:xfrm>
              <a:off x="680" y="2115"/>
              <a:ext cx="885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地址线</a:t>
              </a:r>
            </a:p>
          </p:txBody>
        </p:sp>
        <p:sp>
          <p:nvSpPr>
            <p:cNvPr id="35853" name="TextBox 15"/>
            <p:cNvSpPr txBox="1">
              <a:spLocks noChangeArrowheads="1"/>
            </p:cNvSpPr>
            <p:nvPr/>
          </p:nvSpPr>
          <p:spPr bwMode="auto">
            <a:xfrm>
              <a:off x="4570" y="2069"/>
              <a:ext cx="85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数据线</a:t>
              </a:r>
            </a:p>
          </p:txBody>
        </p:sp>
        <p:cxnSp>
          <p:nvCxnSpPr>
            <p:cNvPr id="35854" name="直接箭头连接符 16"/>
            <p:cNvCxnSpPr>
              <a:cxnSpLocks noChangeShapeType="1"/>
              <a:endCxn id="35847" idx="2"/>
            </p:cNvCxnSpPr>
            <p:nvPr/>
          </p:nvCxnSpPr>
          <p:spPr bwMode="auto">
            <a:xfrm flipV="1">
              <a:off x="4277" y="3521"/>
              <a:ext cx="0" cy="376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55" name="TextBox 17"/>
            <p:cNvSpPr txBox="1">
              <a:spLocks noChangeArrowheads="1"/>
            </p:cNvSpPr>
            <p:nvPr/>
          </p:nvSpPr>
          <p:spPr bwMode="auto">
            <a:xfrm>
              <a:off x="4299" y="3566"/>
              <a:ext cx="1303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读</a:t>
              </a:r>
              <a:r>
                <a:rPr lang="en-US" altLang="zh-CN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/</a:t>
              </a:r>
              <a:r>
                <a:rPr lang="zh-CN" altLang="en-US" dirty="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写控制线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36867" name="Text Box 18"/>
          <p:cNvSpPr txBox="1">
            <a:spLocks noChangeArrowheads="1"/>
          </p:cNvSpPr>
          <p:nvPr/>
        </p:nvSpPr>
        <p:spPr bwMode="auto">
          <a:xfrm>
            <a:off x="684213" y="105251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36868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213"/>
            <a:ext cx="78057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28"/>
          <p:cNvSpPr txBox="1">
            <a:spLocks noChangeArrowheads="1"/>
          </p:cNvSpPr>
          <p:nvPr/>
        </p:nvSpPr>
        <p:spPr bwMode="auto">
          <a:xfrm>
            <a:off x="1511300" y="4437063"/>
            <a:ext cx="76327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地址线</a:t>
            </a:r>
            <a:r>
              <a:rPr lang="en-US" altLang="zh-CN" u="sng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单向</a:t>
            </a:r>
            <a:r>
              <a:rPr lang="en-US" altLang="zh-CN" u="sng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数据线</a:t>
            </a:r>
            <a:r>
              <a:rPr lang="en-US" altLang="zh-CN" u="sng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双向</a:t>
            </a:r>
            <a:r>
              <a:rPr lang="en-US" altLang="zh-CN" u="sng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芯片容量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              4              1K×4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14              1             16K×1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13              8              8K×8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213"/>
            <a:ext cx="78057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3" name="Group 15"/>
          <p:cNvGrpSpPr>
            <a:grpSpLocks/>
          </p:cNvGrpSpPr>
          <p:nvPr/>
        </p:nvGrpSpPr>
        <p:grpSpPr bwMode="auto">
          <a:xfrm>
            <a:off x="1511300" y="4257675"/>
            <a:ext cx="7632700" cy="684213"/>
            <a:chOff x="952" y="2750"/>
            <a:chExt cx="4808" cy="431"/>
          </a:xfrm>
        </p:grpSpPr>
        <p:sp>
          <p:nvSpPr>
            <p:cNvPr id="37899" name="Text Box 5"/>
            <p:cNvSpPr txBox="1">
              <a:spLocks noChangeArrowheads="1"/>
            </p:cNvSpPr>
            <p:nvPr/>
          </p:nvSpPr>
          <p:spPr bwMode="auto">
            <a:xfrm>
              <a:off x="952" y="2750"/>
              <a:ext cx="48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片选线</a:t>
              </a:r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: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  CS 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或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CE 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或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RAS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CAS</a:t>
              </a: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00" name="Line 6"/>
            <p:cNvSpPr>
              <a:spLocks noChangeShapeType="1"/>
            </p:cNvSpPr>
            <p:nvPr/>
          </p:nvSpPr>
          <p:spPr bwMode="auto">
            <a:xfrm>
              <a:off x="1882" y="2818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01" name="Line 7"/>
            <p:cNvSpPr>
              <a:spLocks noChangeShapeType="1"/>
            </p:cNvSpPr>
            <p:nvPr/>
          </p:nvSpPr>
          <p:spPr bwMode="auto">
            <a:xfrm>
              <a:off x="2449" y="2818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02" name="Line 8"/>
            <p:cNvSpPr>
              <a:spLocks noChangeShapeType="1"/>
            </p:cNvSpPr>
            <p:nvPr/>
          </p:nvSpPr>
          <p:spPr bwMode="auto">
            <a:xfrm>
              <a:off x="3015" y="2818"/>
              <a:ext cx="296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03" name="Line 9"/>
            <p:cNvSpPr>
              <a:spLocks noChangeShapeType="1"/>
            </p:cNvSpPr>
            <p:nvPr/>
          </p:nvSpPr>
          <p:spPr bwMode="auto">
            <a:xfrm>
              <a:off x="3514" y="2818"/>
              <a:ext cx="296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04" name="Line 11"/>
            <p:cNvSpPr>
              <a:spLocks noChangeShapeType="1"/>
            </p:cNvSpPr>
            <p:nvPr/>
          </p:nvSpPr>
          <p:spPr bwMode="auto">
            <a:xfrm>
              <a:off x="2358" y="3181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894" name="Group 16"/>
          <p:cNvGrpSpPr>
            <a:grpSpLocks/>
          </p:cNvGrpSpPr>
          <p:nvPr/>
        </p:nvGrpSpPr>
        <p:grpSpPr bwMode="auto">
          <a:xfrm>
            <a:off x="1511300" y="4833938"/>
            <a:ext cx="7632700" cy="1200150"/>
            <a:chOff x="952" y="3113"/>
            <a:chExt cx="4808" cy="756"/>
          </a:xfrm>
        </p:grpSpPr>
        <p:sp>
          <p:nvSpPr>
            <p:cNvPr id="37895" name="Text Box 10"/>
            <p:cNvSpPr txBox="1">
              <a:spLocks noChangeArrowheads="1"/>
            </p:cNvSpPr>
            <p:nvPr/>
          </p:nvSpPr>
          <p:spPr bwMode="auto">
            <a:xfrm>
              <a:off x="952" y="3113"/>
              <a:ext cx="480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读</a:t>
              </a:r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/</a:t>
              </a:r>
              <a:r>
                <a:rPr lang="zh-CN" altLang="en-US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写控制线</a:t>
              </a:r>
              <a:r>
                <a:rPr lang="en-US" altLang="zh-CN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: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  WE (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低电平写、高电平读）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          或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WR(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写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)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和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RD(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读）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            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OE(</a:t>
              </a: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允许数据输出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)</a:t>
              </a:r>
            </a:p>
          </p:txBody>
        </p:sp>
        <p:sp>
          <p:nvSpPr>
            <p:cNvPr id="37896" name="Line 12"/>
            <p:cNvSpPr>
              <a:spLocks noChangeShapeType="1"/>
            </p:cNvSpPr>
            <p:nvPr/>
          </p:nvSpPr>
          <p:spPr bwMode="auto">
            <a:xfrm>
              <a:off x="2358" y="3407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897" name="Line 13"/>
            <p:cNvSpPr>
              <a:spLocks noChangeShapeType="1"/>
            </p:cNvSpPr>
            <p:nvPr/>
          </p:nvSpPr>
          <p:spPr bwMode="auto">
            <a:xfrm>
              <a:off x="3107" y="3407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898" name="Line 14"/>
            <p:cNvSpPr>
              <a:spLocks noChangeShapeType="1"/>
            </p:cNvSpPr>
            <p:nvPr/>
          </p:nvSpPr>
          <p:spPr bwMode="auto">
            <a:xfrm>
              <a:off x="2381" y="3634"/>
              <a:ext cx="18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8916" name="Rectangle 20"/>
          <p:cNvSpPr>
            <a:spLocks noChangeArrowheads="1"/>
          </p:cNvSpPr>
          <p:nvPr/>
        </p:nvSpPr>
        <p:spPr bwMode="auto">
          <a:xfrm>
            <a:off x="742950" y="1539295"/>
            <a:ext cx="66880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(1)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单译码方式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一维地址译码方式，字选法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  <p:sp>
        <p:nvSpPr>
          <p:cNvPr id="38917" name="Text Box 19"/>
          <p:cNvSpPr txBox="1">
            <a:spLocks noChangeArrowheads="1"/>
          </p:cNvSpPr>
          <p:nvPr/>
        </p:nvSpPr>
        <p:spPr bwMode="auto">
          <a:xfrm>
            <a:off x="719138" y="1952625"/>
            <a:ext cx="806608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只有一个地址译码器，译码器的输出为字选通线，选择某个字的所有位。</a:t>
            </a:r>
          </a:p>
        </p:txBody>
      </p:sp>
      <p:sp>
        <p:nvSpPr>
          <p:cNvPr id="38918" name="Text Box 20"/>
          <p:cNvSpPr txBox="1">
            <a:spLocks noChangeArrowheads="1"/>
          </p:cNvSpPr>
          <p:nvPr/>
        </p:nvSpPr>
        <p:spPr bwMode="auto">
          <a:xfrm>
            <a:off x="719138" y="3105150"/>
            <a:ext cx="824547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设容量为</a:t>
            </a:r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W×b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的存储器（即有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W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个字，每个字为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b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位），排列成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W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×b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列的矩阵。</a:t>
            </a:r>
          </a:p>
        </p:txBody>
      </p:sp>
      <p:sp>
        <p:nvSpPr>
          <p:cNvPr id="38919" name="Text Box 21"/>
          <p:cNvSpPr txBox="1">
            <a:spLocks noChangeArrowheads="1"/>
          </p:cNvSpPr>
          <p:nvPr/>
        </p:nvSpPr>
        <p:spPr bwMode="auto">
          <a:xfrm>
            <a:off x="719138" y="4473575"/>
            <a:ext cx="8245475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结构简单，但译码器的输出线太多，集成度低。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2306638"/>
            <a:ext cx="51704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20"/>
          <p:cNvSpPr>
            <a:spLocks noChangeArrowheads="1"/>
          </p:cNvSpPr>
          <p:nvPr/>
        </p:nvSpPr>
        <p:spPr bwMode="auto">
          <a:xfrm>
            <a:off x="742950" y="1539295"/>
            <a:ext cx="68435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(1)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单译码方式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一维地址译码方式，字选法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59450" y="4833938"/>
            <a:ext cx="1584325" cy="1185862"/>
            <a:chOff x="3628" y="3045"/>
            <a:chExt cx="998" cy="747"/>
          </a:xfrm>
        </p:grpSpPr>
        <p:sp>
          <p:nvSpPr>
            <p:cNvPr id="39968" name="Line 22"/>
            <p:cNvSpPr>
              <a:spLocks noChangeShapeType="1"/>
            </p:cNvSpPr>
            <p:nvPr/>
          </p:nvSpPr>
          <p:spPr bwMode="auto">
            <a:xfrm>
              <a:off x="3628" y="3067"/>
              <a:ext cx="0" cy="22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69" name="Line 23"/>
            <p:cNvSpPr>
              <a:spLocks noChangeShapeType="1"/>
            </p:cNvSpPr>
            <p:nvPr/>
          </p:nvSpPr>
          <p:spPr bwMode="auto">
            <a:xfrm>
              <a:off x="4626" y="3045"/>
              <a:ext cx="0" cy="22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70" name="Line 24"/>
            <p:cNvSpPr>
              <a:spLocks noChangeShapeType="1"/>
            </p:cNvSpPr>
            <p:nvPr/>
          </p:nvSpPr>
          <p:spPr bwMode="auto">
            <a:xfrm>
              <a:off x="3628" y="3565"/>
              <a:ext cx="0" cy="22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71" name="Line 25"/>
            <p:cNvSpPr>
              <a:spLocks noChangeShapeType="1"/>
            </p:cNvSpPr>
            <p:nvPr/>
          </p:nvSpPr>
          <p:spPr bwMode="auto">
            <a:xfrm>
              <a:off x="4626" y="3543"/>
              <a:ext cx="0" cy="227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39943" name="Line 30"/>
          <p:cNvSpPr>
            <a:spLocks noChangeShapeType="1"/>
          </p:cNvSpPr>
          <p:nvPr/>
        </p:nvSpPr>
        <p:spPr bwMode="auto">
          <a:xfrm>
            <a:off x="4535488" y="5624513"/>
            <a:ext cx="649287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9944" name="Text Box 31"/>
          <p:cNvSpPr txBox="1">
            <a:spLocks noChangeArrowheads="1"/>
          </p:cNvSpPr>
          <p:nvPr/>
        </p:nvSpPr>
        <p:spPr bwMode="auto">
          <a:xfrm>
            <a:off x="3421063" y="55165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/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片选</a:t>
            </a:r>
          </a:p>
        </p:txBody>
      </p:sp>
      <p:grpSp>
        <p:nvGrpSpPr>
          <p:cNvPr id="39945" name="Group 68"/>
          <p:cNvGrpSpPr>
            <a:grpSpLocks/>
          </p:cNvGrpSpPr>
          <p:nvPr/>
        </p:nvGrpSpPr>
        <p:grpSpPr bwMode="auto">
          <a:xfrm>
            <a:off x="314325" y="3254375"/>
            <a:ext cx="1871663" cy="2297113"/>
            <a:chOff x="198" y="2050"/>
            <a:chExt cx="1179" cy="1447"/>
          </a:xfrm>
        </p:grpSpPr>
        <p:sp>
          <p:nvSpPr>
            <p:cNvPr id="39961" name="Rectangle 27"/>
            <p:cNvSpPr>
              <a:spLocks noChangeArrowheads="1"/>
            </p:cNvSpPr>
            <p:nvPr/>
          </p:nvSpPr>
          <p:spPr bwMode="auto">
            <a:xfrm>
              <a:off x="566" y="2050"/>
              <a:ext cx="811" cy="1447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19050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62" name="Rectangle 28"/>
            <p:cNvSpPr>
              <a:spLocks noChangeArrowheads="1"/>
            </p:cNvSpPr>
            <p:nvPr/>
          </p:nvSpPr>
          <p:spPr bwMode="auto">
            <a:xfrm>
              <a:off x="566" y="2270"/>
              <a:ext cx="811" cy="221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63" name="Rectangle 29"/>
            <p:cNvSpPr>
              <a:spLocks noChangeArrowheads="1"/>
            </p:cNvSpPr>
            <p:nvPr/>
          </p:nvSpPr>
          <p:spPr bwMode="auto">
            <a:xfrm>
              <a:off x="566" y="3056"/>
              <a:ext cx="811" cy="220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64" name="Text Box 31"/>
            <p:cNvSpPr txBox="1">
              <a:spLocks noChangeArrowheads="1"/>
            </p:cNvSpPr>
            <p:nvPr/>
          </p:nvSpPr>
          <p:spPr bwMode="auto">
            <a:xfrm>
              <a:off x="198" y="2258"/>
              <a:ext cx="3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charset="-122"/>
                </a:rPr>
                <a:t>0001</a:t>
              </a:r>
            </a:p>
          </p:txBody>
        </p:sp>
        <p:sp>
          <p:nvSpPr>
            <p:cNvPr id="39965" name="Text Box 32"/>
            <p:cNvSpPr txBox="1">
              <a:spLocks noChangeArrowheads="1"/>
            </p:cNvSpPr>
            <p:nvPr/>
          </p:nvSpPr>
          <p:spPr bwMode="auto">
            <a:xfrm>
              <a:off x="208" y="3290"/>
              <a:ext cx="31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charset="-122"/>
                </a:rPr>
                <a:t>1111</a:t>
              </a:r>
            </a:p>
          </p:txBody>
        </p:sp>
        <p:sp>
          <p:nvSpPr>
            <p:cNvPr id="39966" name="Text Box 36"/>
            <p:cNvSpPr txBox="1">
              <a:spLocks noChangeArrowheads="1"/>
            </p:cNvSpPr>
            <p:nvPr/>
          </p:nvSpPr>
          <p:spPr bwMode="auto">
            <a:xfrm>
              <a:off x="262" y="2617"/>
              <a:ext cx="21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charset="-122"/>
                </a:rPr>
                <a:t>…...</a:t>
              </a:r>
            </a:p>
          </p:txBody>
        </p:sp>
        <p:sp>
          <p:nvSpPr>
            <p:cNvPr id="39967" name="Text Box 31"/>
            <p:cNvSpPr txBox="1">
              <a:spLocks noChangeArrowheads="1"/>
            </p:cNvSpPr>
            <p:nvPr/>
          </p:nvSpPr>
          <p:spPr bwMode="auto">
            <a:xfrm>
              <a:off x="204" y="2059"/>
              <a:ext cx="3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charset="-122"/>
                </a:rPr>
                <a:t>0000</a:t>
              </a: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323850" y="2492375"/>
            <a:ext cx="7416800" cy="2141538"/>
            <a:chOff x="204" y="1570"/>
            <a:chExt cx="4672" cy="1349"/>
          </a:xfrm>
        </p:grpSpPr>
        <p:sp>
          <p:nvSpPr>
            <p:cNvPr id="39947" name="Line 24"/>
            <p:cNvSpPr>
              <a:spLocks noChangeShapeType="1"/>
            </p:cNvSpPr>
            <p:nvPr/>
          </p:nvSpPr>
          <p:spPr bwMode="auto">
            <a:xfrm>
              <a:off x="2767" y="2047"/>
              <a:ext cx="18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48" name="Rectangle 33"/>
            <p:cNvSpPr>
              <a:spLocks noChangeArrowheads="1"/>
            </p:cNvSpPr>
            <p:nvPr/>
          </p:nvSpPr>
          <p:spPr bwMode="auto">
            <a:xfrm>
              <a:off x="602" y="2091"/>
              <a:ext cx="143" cy="152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49" name="Rectangle 34"/>
            <p:cNvSpPr>
              <a:spLocks noChangeArrowheads="1"/>
            </p:cNvSpPr>
            <p:nvPr/>
          </p:nvSpPr>
          <p:spPr bwMode="auto">
            <a:xfrm>
              <a:off x="995" y="2091"/>
              <a:ext cx="144" cy="152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50" name="Rectangle 35"/>
            <p:cNvSpPr>
              <a:spLocks noChangeArrowheads="1"/>
            </p:cNvSpPr>
            <p:nvPr/>
          </p:nvSpPr>
          <p:spPr bwMode="auto">
            <a:xfrm>
              <a:off x="1186" y="2091"/>
              <a:ext cx="143" cy="152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9951" name="Text Box 37"/>
            <p:cNvSpPr txBox="1">
              <a:spLocks noChangeArrowheads="1"/>
            </p:cNvSpPr>
            <p:nvPr/>
          </p:nvSpPr>
          <p:spPr bwMode="auto">
            <a:xfrm>
              <a:off x="826" y="2024"/>
              <a:ext cx="15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rgbClr val="CC3300"/>
                  </a:solidFill>
                  <a:latin typeface="Times New Roman" pitchFamily="18" charset="0"/>
                  <a:ea typeface="宋体" charset="-122"/>
                </a:rPr>
                <a:t>…</a:t>
              </a:r>
            </a:p>
          </p:txBody>
        </p:sp>
        <p:sp>
          <p:nvSpPr>
            <p:cNvPr id="39952" name="Rectangle 76"/>
            <p:cNvSpPr>
              <a:spLocks noChangeArrowheads="1"/>
            </p:cNvSpPr>
            <p:nvPr/>
          </p:nvSpPr>
          <p:spPr bwMode="auto">
            <a:xfrm>
              <a:off x="3402" y="1616"/>
              <a:ext cx="431" cy="249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53" name="Rectangle 77"/>
            <p:cNvSpPr>
              <a:spLocks noChangeArrowheads="1"/>
            </p:cNvSpPr>
            <p:nvPr/>
          </p:nvSpPr>
          <p:spPr bwMode="auto">
            <a:xfrm>
              <a:off x="4445" y="1616"/>
              <a:ext cx="431" cy="249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54" name="Text Box 78"/>
            <p:cNvSpPr txBox="1">
              <a:spLocks noChangeArrowheads="1"/>
            </p:cNvSpPr>
            <p:nvPr/>
          </p:nvSpPr>
          <p:spPr bwMode="auto">
            <a:xfrm>
              <a:off x="2200" y="1570"/>
              <a:ext cx="2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39955" name="Text Box 79"/>
            <p:cNvSpPr txBox="1">
              <a:spLocks noChangeArrowheads="1"/>
            </p:cNvSpPr>
            <p:nvPr/>
          </p:nvSpPr>
          <p:spPr bwMode="auto">
            <a:xfrm>
              <a:off x="2199" y="1979"/>
              <a:ext cx="2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39956" name="Text Box 80"/>
            <p:cNvSpPr txBox="1">
              <a:spLocks noChangeArrowheads="1"/>
            </p:cNvSpPr>
            <p:nvPr/>
          </p:nvSpPr>
          <p:spPr bwMode="auto">
            <a:xfrm>
              <a:off x="2199" y="2341"/>
              <a:ext cx="2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39957" name="Text Box 81"/>
            <p:cNvSpPr txBox="1">
              <a:spLocks noChangeArrowheads="1"/>
            </p:cNvSpPr>
            <p:nvPr/>
          </p:nvSpPr>
          <p:spPr bwMode="auto">
            <a:xfrm>
              <a:off x="2200" y="2727"/>
              <a:ext cx="2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39958" name="Line 82"/>
            <p:cNvSpPr>
              <a:spLocks noChangeShapeType="1"/>
            </p:cNvSpPr>
            <p:nvPr/>
          </p:nvSpPr>
          <p:spPr bwMode="auto">
            <a:xfrm>
              <a:off x="3628" y="1888"/>
              <a:ext cx="0" cy="159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59" name="Line 83"/>
            <p:cNvSpPr>
              <a:spLocks noChangeShapeType="1"/>
            </p:cNvSpPr>
            <p:nvPr/>
          </p:nvSpPr>
          <p:spPr bwMode="auto">
            <a:xfrm>
              <a:off x="4626" y="1888"/>
              <a:ext cx="0" cy="159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60" name="Text Box 31"/>
            <p:cNvSpPr txBox="1">
              <a:spLocks noChangeArrowheads="1"/>
            </p:cNvSpPr>
            <p:nvPr/>
          </p:nvSpPr>
          <p:spPr bwMode="auto">
            <a:xfrm>
              <a:off x="204" y="2059"/>
              <a:ext cx="320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hlink"/>
                  </a:solidFill>
                  <a:latin typeface="Times New Roman" pitchFamily="18" charset="0"/>
                  <a:ea typeface="宋体" charset="-122"/>
                </a:rPr>
                <a:t>0000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0964" name="Rectangle 20"/>
          <p:cNvSpPr>
            <a:spLocks noChangeArrowheads="1"/>
          </p:cNvSpPr>
          <p:nvPr/>
        </p:nvSpPr>
        <p:spPr bwMode="auto">
          <a:xfrm>
            <a:off x="742950" y="1539295"/>
            <a:ext cx="81502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(2)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双译码方式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二维地址译码方式、重合法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719138" y="1952625"/>
            <a:ext cx="8066087" cy="136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采用位结构的双译码方式，把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n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位地址信号按行和列分为相等的两部分，分别产生字选通信号（水平方向）和位选通信号（垂直方向），二者的交叉点就是被选中的单元。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684213" y="3608388"/>
            <a:ext cx="824547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地址译码器结构简单，连线少；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每个存储芯片只能提供存储单元的一位。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1988" name="Text Box 16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1989" name="Rectangle 20"/>
          <p:cNvSpPr>
            <a:spLocks noChangeArrowheads="1"/>
          </p:cNvSpPr>
          <p:nvPr/>
        </p:nvSpPr>
        <p:spPr bwMode="auto">
          <a:xfrm>
            <a:off x="742950" y="1539295"/>
            <a:ext cx="81502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(2)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双译码方式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二维地址译码方式、重合法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</a:p>
        </p:txBody>
      </p:sp>
      <p:grpSp>
        <p:nvGrpSpPr>
          <p:cNvPr id="67" name="Group 2"/>
          <p:cNvGrpSpPr>
            <a:grpSpLocks/>
          </p:cNvGrpSpPr>
          <p:nvPr/>
        </p:nvGrpSpPr>
        <p:grpSpPr bwMode="auto">
          <a:xfrm>
            <a:off x="211138" y="3141663"/>
            <a:ext cx="1914525" cy="2303462"/>
            <a:chOff x="133" y="1979"/>
            <a:chExt cx="1206" cy="1451"/>
          </a:xfrm>
        </p:grpSpPr>
        <p:sp>
          <p:nvSpPr>
            <p:cNvPr id="68" name="Rectangle 27"/>
            <p:cNvSpPr>
              <a:spLocks noChangeArrowheads="1"/>
            </p:cNvSpPr>
            <p:nvPr/>
          </p:nvSpPr>
          <p:spPr bwMode="auto">
            <a:xfrm>
              <a:off x="1021" y="1982"/>
              <a:ext cx="318" cy="1447"/>
            </a:xfrm>
            <a:prstGeom prst="rect">
              <a:avLst/>
            </a:prstGeom>
            <a:noFill/>
            <a:ln w="19050">
              <a:solidFill>
                <a:srgbClr val="00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020" y="2183"/>
              <a:ext cx="318" cy="204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133" y="2190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00000 00001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155" y="3222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11111 11111</a:t>
              </a:r>
            </a:p>
          </p:txBody>
        </p:sp>
        <p:sp>
          <p:nvSpPr>
            <p:cNvPr id="72" name="Text Box 36"/>
            <p:cNvSpPr txBox="1">
              <a:spLocks noChangeArrowheads="1"/>
            </p:cNvSpPr>
            <p:nvPr/>
          </p:nvSpPr>
          <p:spPr bwMode="auto">
            <a:xfrm>
              <a:off x="340" y="2399"/>
              <a:ext cx="4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…...</a:t>
              </a:r>
            </a:p>
          </p:txBody>
        </p:sp>
        <p:sp>
          <p:nvSpPr>
            <p:cNvPr id="73" name="Text Box 31"/>
            <p:cNvSpPr txBox="1">
              <a:spLocks noChangeArrowheads="1"/>
            </p:cNvSpPr>
            <p:nvPr/>
          </p:nvSpPr>
          <p:spPr bwMode="auto">
            <a:xfrm>
              <a:off x="147" y="1991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00000 00000</a:t>
              </a:r>
            </a:p>
          </p:txBody>
        </p:sp>
        <p:sp>
          <p:nvSpPr>
            <p:cNvPr id="74" name="Text Box 36"/>
            <p:cNvSpPr txBox="1">
              <a:spLocks noChangeArrowheads="1"/>
            </p:cNvSpPr>
            <p:nvPr/>
          </p:nvSpPr>
          <p:spPr bwMode="auto">
            <a:xfrm>
              <a:off x="363" y="2931"/>
              <a:ext cx="4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…...</a:t>
              </a:r>
            </a:p>
          </p:txBody>
        </p:sp>
        <p:sp>
          <p:nvSpPr>
            <p:cNvPr id="75" name="Rectangle 29"/>
            <p:cNvSpPr>
              <a:spLocks noChangeArrowheads="1"/>
            </p:cNvSpPr>
            <p:nvPr/>
          </p:nvSpPr>
          <p:spPr bwMode="auto">
            <a:xfrm>
              <a:off x="1021" y="3210"/>
              <a:ext cx="318" cy="220"/>
            </a:xfrm>
            <a:prstGeom prst="rect">
              <a:avLst/>
            </a:prstGeom>
            <a:noFill/>
            <a:ln w="9525">
              <a:solidFill>
                <a:srgbClr val="00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6" name="Text Box 31"/>
            <p:cNvSpPr txBox="1">
              <a:spLocks noChangeArrowheads="1"/>
            </p:cNvSpPr>
            <p:nvPr/>
          </p:nvSpPr>
          <p:spPr bwMode="auto">
            <a:xfrm>
              <a:off x="138" y="2682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00000 11111</a:t>
              </a:r>
            </a:p>
          </p:txBody>
        </p:sp>
        <p:sp>
          <p:nvSpPr>
            <p:cNvPr id="77" name="Rectangle 28"/>
            <p:cNvSpPr>
              <a:spLocks noChangeArrowheads="1"/>
            </p:cNvSpPr>
            <p:nvPr/>
          </p:nvSpPr>
          <p:spPr bwMode="auto">
            <a:xfrm>
              <a:off x="1020" y="1979"/>
              <a:ext cx="318" cy="204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020" y="2387"/>
              <a:ext cx="318" cy="317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solidFill>
                <a:srgbClr val="00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1020" y="2704"/>
              <a:ext cx="318" cy="204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80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2349500"/>
            <a:ext cx="6192837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" name="Group 19"/>
          <p:cNvGrpSpPr>
            <a:grpSpLocks/>
          </p:cNvGrpSpPr>
          <p:nvPr/>
        </p:nvGrpSpPr>
        <p:grpSpPr bwMode="auto">
          <a:xfrm>
            <a:off x="214313" y="2744788"/>
            <a:ext cx="8318500" cy="3535362"/>
            <a:chOff x="135" y="1729"/>
            <a:chExt cx="5240" cy="2227"/>
          </a:xfrm>
        </p:grpSpPr>
        <p:sp>
          <p:nvSpPr>
            <p:cNvPr id="82" name="Text Box 31"/>
            <p:cNvSpPr txBox="1">
              <a:spLocks noChangeArrowheads="1"/>
            </p:cNvSpPr>
            <p:nvPr/>
          </p:nvSpPr>
          <p:spPr bwMode="auto">
            <a:xfrm>
              <a:off x="135" y="2682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hlink"/>
                  </a:solidFill>
                  <a:latin typeface="Times New Roman" pitchFamily="18" charset="0"/>
                  <a:ea typeface="宋体" pitchFamily="2" charset="-122"/>
                </a:rPr>
                <a:t>11111</a:t>
              </a:r>
            </a:p>
          </p:txBody>
        </p:sp>
        <p:sp>
          <p:nvSpPr>
            <p:cNvPr id="83" name="Text Box 21"/>
            <p:cNvSpPr txBox="1">
              <a:spLocks noChangeArrowheads="1"/>
            </p:cNvSpPr>
            <p:nvPr/>
          </p:nvSpPr>
          <p:spPr bwMode="auto">
            <a:xfrm>
              <a:off x="3016" y="3725"/>
              <a:ext cx="1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dist" eaLnBrk="1" hangingPunct="1"/>
              <a:r>
                <a:rPr lang="en-US" altLang="zh-CN" sz="1800" dirty="0">
                  <a:solidFill>
                    <a:schemeClr val="hlink"/>
                  </a:solidFill>
                </a:rPr>
                <a:t>11111</a:t>
              </a:r>
            </a:p>
          </p:txBody>
        </p:sp>
        <p:sp>
          <p:nvSpPr>
            <p:cNvPr id="84" name="Line 22"/>
            <p:cNvSpPr>
              <a:spLocks noChangeShapeType="1"/>
            </p:cNvSpPr>
            <p:nvPr/>
          </p:nvSpPr>
          <p:spPr bwMode="auto">
            <a:xfrm flipV="1">
              <a:off x="4468" y="2999"/>
              <a:ext cx="0" cy="34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Line 23"/>
            <p:cNvSpPr>
              <a:spLocks noChangeShapeType="1"/>
            </p:cNvSpPr>
            <p:nvPr/>
          </p:nvSpPr>
          <p:spPr bwMode="auto">
            <a:xfrm>
              <a:off x="4354" y="2999"/>
              <a:ext cx="227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Oval 24"/>
            <p:cNvSpPr>
              <a:spLocks noChangeArrowheads="1"/>
            </p:cNvSpPr>
            <p:nvPr/>
          </p:nvSpPr>
          <p:spPr bwMode="auto">
            <a:xfrm>
              <a:off x="4422" y="2954"/>
              <a:ext cx="91" cy="9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Freeform 25"/>
            <p:cNvSpPr>
              <a:spLocks/>
            </p:cNvSpPr>
            <p:nvPr/>
          </p:nvSpPr>
          <p:spPr bwMode="auto">
            <a:xfrm>
              <a:off x="3402" y="3045"/>
              <a:ext cx="1587" cy="90"/>
            </a:xfrm>
            <a:custGeom>
              <a:avLst/>
              <a:gdLst>
                <a:gd name="T0" fmla="*/ 1587 w 1587"/>
                <a:gd name="T1" fmla="*/ 90 h 90"/>
                <a:gd name="T2" fmla="*/ 272 w 1587"/>
                <a:gd name="T3" fmla="*/ 90 h 90"/>
                <a:gd name="T4" fmla="*/ 272 w 1587"/>
                <a:gd name="T5" fmla="*/ 0 h 90"/>
                <a:gd name="T6" fmla="*/ 0 w 1587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7"/>
                <a:gd name="T13" fmla="*/ 0 h 90"/>
                <a:gd name="T14" fmla="*/ 1587 w 1587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7" h="90">
                  <a:moveTo>
                    <a:pt x="1587" y="90"/>
                  </a:moveTo>
                  <a:lnTo>
                    <a:pt x="272" y="90"/>
                  </a:lnTo>
                  <a:lnTo>
                    <a:pt x="272" y="0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8" name="Freeform 26"/>
            <p:cNvSpPr>
              <a:spLocks/>
            </p:cNvSpPr>
            <p:nvPr/>
          </p:nvSpPr>
          <p:spPr bwMode="auto">
            <a:xfrm>
              <a:off x="4626" y="3045"/>
              <a:ext cx="272" cy="90"/>
            </a:xfrm>
            <a:custGeom>
              <a:avLst/>
              <a:gdLst>
                <a:gd name="T0" fmla="*/ 272 w 272"/>
                <a:gd name="T1" fmla="*/ 90 h 90"/>
                <a:gd name="T2" fmla="*/ 272 w 272"/>
                <a:gd name="T3" fmla="*/ 0 h 90"/>
                <a:gd name="T4" fmla="*/ 0 w 272"/>
                <a:gd name="T5" fmla="*/ 0 h 90"/>
                <a:gd name="T6" fmla="*/ 0 60000 65536"/>
                <a:gd name="T7" fmla="*/ 0 60000 65536"/>
                <a:gd name="T8" fmla="*/ 0 60000 65536"/>
                <a:gd name="T9" fmla="*/ 0 w 272"/>
                <a:gd name="T10" fmla="*/ 0 h 90"/>
                <a:gd name="T11" fmla="*/ 272 w 272"/>
                <a:gd name="T12" fmla="*/ 90 h 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90">
                  <a:moveTo>
                    <a:pt x="272" y="90"/>
                  </a:moveTo>
                  <a:lnTo>
                    <a:pt x="272" y="0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9" name="Oval 27"/>
            <p:cNvSpPr>
              <a:spLocks noChangeArrowheads="1"/>
            </p:cNvSpPr>
            <p:nvPr/>
          </p:nvSpPr>
          <p:spPr bwMode="auto">
            <a:xfrm>
              <a:off x="4853" y="3090"/>
              <a:ext cx="91" cy="9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0" name="Freeform 28"/>
            <p:cNvSpPr>
              <a:spLocks/>
            </p:cNvSpPr>
            <p:nvPr/>
          </p:nvSpPr>
          <p:spPr bwMode="auto">
            <a:xfrm>
              <a:off x="4626" y="1729"/>
              <a:ext cx="250" cy="1247"/>
            </a:xfrm>
            <a:custGeom>
              <a:avLst/>
              <a:gdLst>
                <a:gd name="T0" fmla="*/ 0 w 250"/>
                <a:gd name="T1" fmla="*/ 1247 h 1247"/>
                <a:gd name="T2" fmla="*/ 250 w 250"/>
                <a:gd name="T3" fmla="*/ 1247 h 1247"/>
                <a:gd name="T4" fmla="*/ 250 w 250"/>
                <a:gd name="T5" fmla="*/ 0 h 1247"/>
                <a:gd name="T6" fmla="*/ 23 w 250"/>
                <a:gd name="T7" fmla="*/ 0 h 12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0"/>
                <a:gd name="T13" fmla="*/ 0 h 1247"/>
                <a:gd name="T14" fmla="*/ 250 w 250"/>
                <a:gd name="T15" fmla="*/ 1247 h 12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0" h="1247">
                  <a:moveTo>
                    <a:pt x="0" y="1247"/>
                  </a:moveTo>
                  <a:lnTo>
                    <a:pt x="250" y="1247"/>
                  </a:lnTo>
                  <a:lnTo>
                    <a:pt x="250" y="0"/>
                  </a:lnTo>
                  <a:lnTo>
                    <a:pt x="23" y="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91" name="Rectangle 29"/>
            <p:cNvSpPr>
              <a:spLocks noChangeArrowheads="1"/>
            </p:cNvSpPr>
            <p:nvPr/>
          </p:nvSpPr>
          <p:spPr bwMode="auto">
            <a:xfrm>
              <a:off x="5012" y="3023"/>
              <a:ext cx="363" cy="226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Text Box 30"/>
            <p:cNvSpPr txBox="1">
              <a:spLocks noChangeArrowheads="1"/>
            </p:cNvSpPr>
            <p:nvPr/>
          </p:nvSpPr>
          <p:spPr bwMode="auto">
            <a:xfrm>
              <a:off x="4808" y="361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chemeClr val="hlink"/>
                  </a:solidFill>
                </a:rPr>
                <a:t>读</a:t>
              </a:r>
            </a:p>
          </p:txBody>
        </p:sp>
      </p:grpSp>
      <p:grpSp>
        <p:nvGrpSpPr>
          <p:cNvPr id="93" name="Group 31"/>
          <p:cNvGrpSpPr>
            <a:grpSpLocks/>
          </p:cNvGrpSpPr>
          <p:nvPr/>
        </p:nvGrpSpPr>
        <p:grpSpPr bwMode="auto">
          <a:xfrm>
            <a:off x="219075" y="2492375"/>
            <a:ext cx="7161213" cy="2254250"/>
            <a:chOff x="138" y="1570"/>
            <a:chExt cx="4511" cy="1420"/>
          </a:xfrm>
        </p:grpSpPr>
        <p:sp>
          <p:nvSpPr>
            <p:cNvPr id="94" name="Text Box 31"/>
            <p:cNvSpPr txBox="1">
              <a:spLocks noChangeArrowheads="1"/>
            </p:cNvSpPr>
            <p:nvPr/>
          </p:nvSpPr>
          <p:spPr bwMode="auto">
            <a:xfrm>
              <a:off x="138" y="2682"/>
              <a:ext cx="8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2000" dirty="0">
                  <a:solidFill>
                    <a:schemeClr val="hlink"/>
                  </a:solidFill>
                  <a:latin typeface="Times New Roman" pitchFamily="18" charset="0"/>
                  <a:ea typeface="宋体" pitchFamily="2" charset="-122"/>
                </a:rPr>
                <a:t>00000</a:t>
              </a:r>
            </a:p>
          </p:txBody>
        </p:sp>
        <p:sp>
          <p:nvSpPr>
            <p:cNvPr id="95" name="Rectangle 29"/>
            <p:cNvSpPr>
              <a:spLocks noChangeArrowheads="1"/>
            </p:cNvSpPr>
            <p:nvPr/>
          </p:nvSpPr>
          <p:spPr bwMode="auto">
            <a:xfrm>
              <a:off x="4263" y="1622"/>
              <a:ext cx="386" cy="220"/>
            </a:xfrm>
            <a:prstGeom prst="rect">
              <a:avLst/>
            </a:prstGeom>
            <a:solidFill>
              <a:srgbClr val="CC33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96" name="Rectangle 29"/>
            <p:cNvSpPr>
              <a:spLocks noChangeArrowheads="1"/>
            </p:cNvSpPr>
            <p:nvPr/>
          </p:nvSpPr>
          <p:spPr bwMode="auto">
            <a:xfrm>
              <a:off x="3061" y="1616"/>
              <a:ext cx="386" cy="220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97" name="Freeform 35"/>
            <p:cNvSpPr>
              <a:spLocks/>
            </p:cNvSpPr>
            <p:nvPr/>
          </p:nvSpPr>
          <p:spPr bwMode="auto">
            <a:xfrm>
              <a:off x="2517" y="1845"/>
              <a:ext cx="1951" cy="156"/>
            </a:xfrm>
            <a:custGeom>
              <a:avLst/>
              <a:gdLst>
                <a:gd name="T0" fmla="*/ 0 w 1953"/>
                <a:gd name="T1" fmla="*/ 156 h 156"/>
                <a:gd name="T2" fmla="*/ 1949 w 1953"/>
                <a:gd name="T3" fmla="*/ 156 h 156"/>
                <a:gd name="T4" fmla="*/ 1951 w 1953"/>
                <a:gd name="T5" fmla="*/ 0 h 156"/>
                <a:gd name="T6" fmla="*/ 0 60000 65536"/>
                <a:gd name="T7" fmla="*/ 0 60000 65536"/>
                <a:gd name="T8" fmla="*/ 0 60000 65536"/>
                <a:gd name="T9" fmla="*/ 0 w 1953"/>
                <a:gd name="T10" fmla="*/ 0 h 156"/>
                <a:gd name="T11" fmla="*/ 1953 w 1953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53" h="156">
                  <a:moveTo>
                    <a:pt x="0" y="156"/>
                  </a:moveTo>
                  <a:lnTo>
                    <a:pt x="1951" y="156"/>
                  </a:lnTo>
                  <a:lnTo>
                    <a:pt x="1953" y="0"/>
                  </a:lnTo>
                </a:path>
              </a:pathLst>
            </a:custGeom>
            <a:noFill/>
            <a:ln w="5715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98" name="Line 36"/>
            <p:cNvSpPr>
              <a:spLocks noChangeShapeType="1"/>
            </p:cNvSpPr>
            <p:nvPr/>
          </p:nvSpPr>
          <p:spPr bwMode="auto">
            <a:xfrm>
              <a:off x="3243" y="1842"/>
              <a:ext cx="0" cy="159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99" name="Oval 37"/>
            <p:cNvSpPr>
              <a:spLocks noChangeArrowheads="1"/>
            </p:cNvSpPr>
            <p:nvPr/>
          </p:nvSpPr>
          <p:spPr bwMode="auto">
            <a:xfrm>
              <a:off x="3198" y="1956"/>
              <a:ext cx="91" cy="9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0" name="Text Box 38"/>
            <p:cNvSpPr txBox="1">
              <a:spLocks noChangeArrowheads="1"/>
            </p:cNvSpPr>
            <p:nvPr/>
          </p:nvSpPr>
          <p:spPr bwMode="auto">
            <a:xfrm>
              <a:off x="1995" y="1570"/>
              <a:ext cx="227" cy="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60000"/>
                </a:spcBef>
              </a:pPr>
              <a:r>
                <a:rPr lang="en-US" altLang="zh-CN" sz="2000" dirty="0">
                  <a:solidFill>
                    <a:schemeClr val="hlink"/>
                  </a:solidFill>
                </a:rPr>
                <a:t>0</a:t>
              </a:r>
            </a:p>
            <a:p>
              <a:pPr algn="ctr" eaLnBrk="1" hangingPunct="1">
                <a:spcBef>
                  <a:spcPct val="60000"/>
                </a:spcBef>
              </a:pPr>
              <a:r>
                <a:rPr lang="en-US" altLang="zh-CN" sz="2000" dirty="0">
                  <a:solidFill>
                    <a:schemeClr val="hlink"/>
                  </a:solidFill>
                </a:rPr>
                <a:t>0</a:t>
              </a:r>
            </a:p>
            <a:p>
              <a:pPr algn="ctr" eaLnBrk="1" hangingPunct="1">
                <a:spcBef>
                  <a:spcPct val="60000"/>
                </a:spcBef>
              </a:pPr>
              <a:r>
                <a:rPr lang="en-US" altLang="zh-CN" sz="2000" dirty="0">
                  <a:solidFill>
                    <a:schemeClr val="hlink"/>
                  </a:solidFill>
                </a:rPr>
                <a:t>0</a:t>
              </a:r>
            </a:p>
            <a:p>
              <a:pPr algn="ctr" eaLnBrk="1" hangingPunct="1">
                <a:spcBef>
                  <a:spcPct val="60000"/>
                </a:spcBef>
              </a:pPr>
              <a:r>
                <a:rPr lang="en-US" altLang="zh-CN" sz="2000" dirty="0">
                  <a:solidFill>
                    <a:schemeClr val="hlink"/>
                  </a:solidFill>
                </a:rPr>
                <a:t>0</a:t>
              </a:r>
            </a:p>
            <a:p>
              <a:pPr algn="ctr" eaLnBrk="1" hangingPunct="1">
                <a:spcBef>
                  <a:spcPct val="60000"/>
                </a:spcBef>
              </a:pPr>
              <a:r>
                <a:rPr lang="en-US" altLang="zh-CN" sz="2000" dirty="0">
                  <a:solidFill>
                    <a:schemeClr val="hlink"/>
                  </a:solidFill>
                </a:rPr>
                <a:t>0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3011" name="Text Box 16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3012" name="Rectangle 20"/>
          <p:cNvSpPr>
            <a:spLocks noChangeArrowheads="1"/>
          </p:cNvSpPr>
          <p:nvPr/>
        </p:nvSpPr>
        <p:spPr bwMode="auto">
          <a:xfrm>
            <a:off x="742950" y="1539295"/>
            <a:ext cx="81502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(3)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字段结构双译码方式 （以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1K×4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为例）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52" name="Group 94"/>
          <p:cNvGrpSpPr>
            <a:grpSpLocks/>
          </p:cNvGrpSpPr>
          <p:nvPr/>
        </p:nvGrpSpPr>
        <p:grpSpPr bwMode="auto">
          <a:xfrm>
            <a:off x="684213" y="2241550"/>
            <a:ext cx="8172450" cy="3965575"/>
            <a:chOff x="431" y="1412"/>
            <a:chExt cx="5148" cy="2498"/>
          </a:xfrm>
        </p:grpSpPr>
        <p:sp>
          <p:nvSpPr>
            <p:cNvPr id="53" name="Line 53"/>
            <p:cNvSpPr>
              <a:spLocks noChangeShapeType="1"/>
            </p:cNvSpPr>
            <p:nvPr/>
          </p:nvSpPr>
          <p:spPr bwMode="auto">
            <a:xfrm>
              <a:off x="1194" y="2001"/>
              <a:ext cx="3444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Text Box 41"/>
            <p:cNvSpPr txBox="1">
              <a:spLocks noChangeArrowheads="1"/>
            </p:cNvSpPr>
            <p:nvPr/>
          </p:nvSpPr>
          <p:spPr bwMode="auto">
            <a:xfrm>
              <a:off x="954" y="1412"/>
              <a:ext cx="240" cy="1114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X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地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址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译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码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器</a:t>
              </a:r>
            </a:p>
          </p:txBody>
        </p:sp>
        <p:sp>
          <p:nvSpPr>
            <p:cNvPr id="55" name="Text Box 42"/>
            <p:cNvSpPr txBox="1">
              <a:spLocks noChangeArrowheads="1"/>
            </p:cNvSpPr>
            <p:nvPr/>
          </p:nvSpPr>
          <p:spPr bwMode="auto">
            <a:xfrm>
              <a:off x="1674" y="3318"/>
              <a:ext cx="873" cy="233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Y</a:t>
              </a: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地址译码器</a:t>
              </a:r>
            </a:p>
          </p:txBody>
        </p:sp>
        <p:sp>
          <p:nvSpPr>
            <p:cNvPr id="56" name="Text Box 43"/>
            <p:cNvSpPr txBox="1">
              <a:spLocks noChangeArrowheads="1"/>
            </p:cNvSpPr>
            <p:nvPr/>
          </p:nvSpPr>
          <p:spPr bwMode="auto">
            <a:xfrm>
              <a:off x="1717" y="1412"/>
              <a:ext cx="763" cy="1111"/>
            </a:xfrm>
            <a:prstGeom prst="rect">
              <a:avLst/>
            </a:prstGeom>
            <a:solidFill>
              <a:srgbClr val="FFFF99">
                <a:alpha val="70195"/>
              </a:srgbClr>
            </a:solidFill>
            <a:ln w="2857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64×16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矩阵</a:t>
              </a:r>
            </a:p>
          </p:txBody>
        </p:sp>
        <p:sp>
          <p:nvSpPr>
            <p:cNvPr id="57" name="Text Box 44"/>
            <p:cNvSpPr txBox="1">
              <a:spLocks noChangeArrowheads="1"/>
            </p:cNvSpPr>
            <p:nvPr/>
          </p:nvSpPr>
          <p:spPr bwMode="auto">
            <a:xfrm>
              <a:off x="2676" y="1412"/>
              <a:ext cx="764" cy="1111"/>
            </a:xfrm>
            <a:prstGeom prst="rect">
              <a:avLst/>
            </a:prstGeom>
            <a:solidFill>
              <a:srgbClr val="FFFF99">
                <a:alpha val="70195"/>
              </a:srgbClr>
            </a:solidFill>
            <a:ln w="2857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64×16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矩阵</a:t>
              </a:r>
            </a:p>
          </p:txBody>
        </p:sp>
        <p:sp>
          <p:nvSpPr>
            <p:cNvPr id="58" name="Text Box 45"/>
            <p:cNvSpPr txBox="1">
              <a:spLocks noChangeArrowheads="1"/>
            </p:cNvSpPr>
            <p:nvPr/>
          </p:nvSpPr>
          <p:spPr bwMode="auto">
            <a:xfrm>
              <a:off x="3658" y="1412"/>
              <a:ext cx="763" cy="1111"/>
            </a:xfrm>
            <a:prstGeom prst="rect">
              <a:avLst/>
            </a:prstGeom>
            <a:solidFill>
              <a:srgbClr val="FFFF99">
                <a:alpha val="70195"/>
              </a:srgbClr>
            </a:solidFill>
            <a:ln w="2857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64×16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矩阵</a:t>
              </a:r>
            </a:p>
          </p:txBody>
        </p:sp>
        <p:sp>
          <p:nvSpPr>
            <p:cNvPr id="59" name="Text Box 46"/>
            <p:cNvSpPr txBox="1">
              <a:spLocks noChangeArrowheads="1"/>
            </p:cNvSpPr>
            <p:nvPr/>
          </p:nvSpPr>
          <p:spPr bwMode="auto">
            <a:xfrm>
              <a:off x="4638" y="1412"/>
              <a:ext cx="763" cy="1111"/>
            </a:xfrm>
            <a:prstGeom prst="rect">
              <a:avLst/>
            </a:prstGeom>
            <a:solidFill>
              <a:srgbClr val="FFFF99">
                <a:alpha val="70195"/>
              </a:srgbClr>
            </a:solidFill>
            <a:ln w="2857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64×16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矩阵</a:t>
              </a:r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671" y="1978"/>
              <a:ext cx="283" cy="0"/>
            </a:xfrm>
            <a:prstGeom prst="line">
              <a:avLst/>
            </a:prstGeom>
            <a:noFill/>
            <a:ln w="762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1717" y="2727"/>
              <a:ext cx="763" cy="233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读写电路</a:t>
              </a:r>
            </a:p>
          </p:txBody>
        </p:sp>
        <p:sp>
          <p:nvSpPr>
            <p:cNvPr id="62" name="Text Box 48"/>
            <p:cNvSpPr txBox="1">
              <a:spLocks noChangeArrowheads="1"/>
            </p:cNvSpPr>
            <p:nvPr/>
          </p:nvSpPr>
          <p:spPr bwMode="auto">
            <a:xfrm>
              <a:off x="2676" y="2727"/>
              <a:ext cx="764" cy="233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读写电路</a:t>
              </a:r>
            </a:p>
          </p:txBody>
        </p:sp>
        <p:sp>
          <p:nvSpPr>
            <p:cNvPr id="63" name="Text Box 49"/>
            <p:cNvSpPr txBox="1">
              <a:spLocks noChangeArrowheads="1"/>
            </p:cNvSpPr>
            <p:nvPr/>
          </p:nvSpPr>
          <p:spPr bwMode="auto">
            <a:xfrm>
              <a:off x="3658" y="2727"/>
              <a:ext cx="763" cy="233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读写电路</a:t>
              </a:r>
            </a:p>
          </p:txBody>
        </p:sp>
        <p:sp>
          <p:nvSpPr>
            <p:cNvPr id="64" name="Text Box 50"/>
            <p:cNvSpPr txBox="1">
              <a:spLocks noChangeArrowheads="1"/>
            </p:cNvSpPr>
            <p:nvPr/>
          </p:nvSpPr>
          <p:spPr bwMode="auto">
            <a:xfrm>
              <a:off x="4638" y="2727"/>
              <a:ext cx="763" cy="233"/>
            </a:xfrm>
            <a:prstGeom prst="rect">
              <a:avLst/>
            </a:prstGeom>
            <a:noFill/>
            <a:ln w="28575" algn="ctr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sz="1800">
                  <a:latin typeface="黑体" pitchFamily="2" charset="-122"/>
                  <a:ea typeface="黑体" pitchFamily="2" charset="-122"/>
                </a:rPr>
                <a:t>读写电路</a:t>
              </a:r>
            </a:p>
          </p:txBody>
        </p:sp>
        <p:sp>
          <p:nvSpPr>
            <p:cNvPr id="65" name="Line 54"/>
            <p:cNvSpPr>
              <a:spLocks noChangeShapeType="1"/>
            </p:cNvSpPr>
            <p:nvPr/>
          </p:nvSpPr>
          <p:spPr bwMode="auto">
            <a:xfrm rot="-5400000">
              <a:off x="1952" y="3138"/>
              <a:ext cx="357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Freeform 55"/>
            <p:cNvSpPr>
              <a:spLocks/>
            </p:cNvSpPr>
            <p:nvPr/>
          </p:nvSpPr>
          <p:spPr bwMode="auto">
            <a:xfrm>
              <a:off x="2131" y="2959"/>
              <a:ext cx="2899" cy="231"/>
            </a:xfrm>
            <a:custGeom>
              <a:avLst/>
              <a:gdLst>
                <a:gd name="T0" fmla="*/ 0 w 3016"/>
                <a:gd name="T1" fmla="*/ 231 h 295"/>
                <a:gd name="T2" fmla="*/ 2899 w 3016"/>
                <a:gd name="T3" fmla="*/ 231 h 295"/>
                <a:gd name="T4" fmla="*/ 2899 w 3016"/>
                <a:gd name="T5" fmla="*/ 0 h 295"/>
                <a:gd name="T6" fmla="*/ 0 60000 65536"/>
                <a:gd name="T7" fmla="*/ 0 60000 65536"/>
                <a:gd name="T8" fmla="*/ 0 60000 65536"/>
                <a:gd name="T9" fmla="*/ 0 w 3016"/>
                <a:gd name="T10" fmla="*/ 0 h 295"/>
                <a:gd name="T11" fmla="*/ 3016 w 3016"/>
                <a:gd name="T12" fmla="*/ 295 h 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16" h="295">
                  <a:moveTo>
                    <a:pt x="0" y="295"/>
                  </a:moveTo>
                  <a:lnTo>
                    <a:pt x="3016" y="295"/>
                  </a:lnTo>
                  <a:lnTo>
                    <a:pt x="3016" y="0"/>
                  </a:lnTo>
                </a:path>
              </a:pathLst>
            </a:custGeom>
            <a:noFill/>
            <a:ln w="762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56"/>
            <p:cNvSpPr>
              <a:spLocks noChangeShapeType="1"/>
            </p:cNvSpPr>
            <p:nvPr/>
          </p:nvSpPr>
          <p:spPr bwMode="auto">
            <a:xfrm flipV="1">
              <a:off x="3091" y="2959"/>
              <a:ext cx="0" cy="231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57"/>
            <p:cNvSpPr>
              <a:spLocks noChangeShapeType="1"/>
            </p:cNvSpPr>
            <p:nvPr/>
          </p:nvSpPr>
          <p:spPr bwMode="auto">
            <a:xfrm flipV="1">
              <a:off x="4050" y="2959"/>
              <a:ext cx="0" cy="231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Line 60"/>
            <p:cNvSpPr>
              <a:spLocks noChangeShapeType="1"/>
            </p:cNvSpPr>
            <p:nvPr/>
          </p:nvSpPr>
          <p:spPr bwMode="auto">
            <a:xfrm flipV="1">
              <a:off x="3069" y="2523"/>
              <a:ext cx="0" cy="204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Line 61"/>
            <p:cNvSpPr>
              <a:spLocks noChangeShapeType="1"/>
            </p:cNvSpPr>
            <p:nvPr/>
          </p:nvSpPr>
          <p:spPr bwMode="auto">
            <a:xfrm flipV="1">
              <a:off x="2131" y="2523"/>
              <a:ext cx="0" cy="204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Line 62"/>
            <p:cNvSpPr>
              <a:spLocks noChangeShapeType="1"/>
            </p:cNvSpPr>
            <p:nvPr/>
          </p:nvSpPr>
          <p:spPr bwMode="auto">
            <a:xfrm flipV="1">
              <a:off x="5009" y="2523"/>
              <a:ext cx="0" cy="204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V="1">
              <a:off x="4050" y="2523"/>
              <a:ext cx="0" cy="204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431" y="1661"/>
              <a:ext cx="37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</a:pPr>
              <a:r>
                <a:rPr lang="en-US" altLang="zh-CN" dirty="0"/>
                <a:t>A</a:t>
              </a:r>
              <a:r>
                <a:rPr lang="en-US" altLang="zh-CN" sz="1400" dirty="0"/>
                <a:t>9-4</a:t>
              </a:r>
            </a:p>
          </p:txBody>
        </p:sp>
        <p:sp>
          <p:nvSpPr>
            <p:cNvPr id="74" name="Text Box 66"/>
            <p:cNvSpPr txBox="1">
              <a:spLocks noChangeArrowheads="1"/>
            </p:cNvSpPr>
            <p:nvPr/>
          </p:nvSpPr>
          <p:spPr bwMode="auto">
            <a:xfrm>
              <a:off x="584" y="3498"/>
              <a:ext cx="37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dirty="0"/>
                <a:t>A</a:t>
              </a:r>
              <a:r>
                <a:rPr lang="en-US" altLang="zh-CN" sz="1400" dirty="0"/>
                <a:t>3-0</a:t>
              </a:r>
            </a:p>
          </p:txBody>
        </p:sp>
        <p:sp>
          <p:nvSpPr>
            <p:cNvPr id="75" name="Text Box 67"/>
            <p:cNvSpPr txBox="1">
              <a:spLocks noChangeArrowheads="1"/>
            </p:cNvSpPr>
            <p:nvPr/>
          </p:nvSpPr>
          <p:spPr bwMode="auto">
            <a:xfrm>
              <a:off x="1237" y="1751"/>
              <a:ext cx="37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</a:pPr>
              <a:r>
                <a:rPr lang="en-US" altLang="zh-CN" dirty="0">
                  <a:solidFill>
                    <a:schemeClr val="hlink"/>
                  </a:solidFill>
                </a:rPr>
                <a:t>X</a:t>
              </a:r>
              <a:r>
                <a:rPr lang="en-US" altLang="zh-CN" sz="1400" dirty="0">
                  <a:solidFill>
                    <a:schemeClr val="hlink"/>
                  </a:solidFill>
                </a:rPr>
                <a:t>0-63</a:t>
              </a:r>
            </a:p>
          </p:txBody>
        </p:sp>
        <p:sp>
          <p:nvSpPr>
            <p:cNvPr id="76" name="Text Box 68"/>
            <p:cNvSpPr txBox="1">
              <a:spLocks noChangeArrowheads="1"/>
            </p:cNvSpPr>
            <p:nvPr/>
          </p:nvSpPr>
          <p:spPr bwMode="auto">
            <a:xfrm>
              <a:off x="2873" y="3203"/>
              <a:ext cx="37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</a:pPr>
              <a:r>
                <a:rPr lang="en-US" altLang="zh-CN" dirty="0">
                  <a:solidFill>
                    <a:schemeClr val="hlink"/>
                  </a:solidFill>
                </a:rPr>
                <a:t>Y</a:t>
              </a:r>
              <a:r>
                <a:rPr lang="en-US" altLang="zh-CN" sz="1400" dirty="0">
                  <a:solidFill>
                    <a:schemeClr val="hlink"/>
                  </a:solidFill>
                </a:rPr>
                <a:t>0-15</a:t>
              </a:r>
            </a:p>
          </p:txBody>
        </p:sp>
        <p:sp>
          <p:nvSpPr>
            <p:cNvPr id="77" name="Freeform 69"/>
            <p:cNvSpPr>
              <a:spLocks/>
            </p:cNvSpPr>
            <p:nvPr/>
          </p:nvSpPr>
          <p:spPr bwMode="auto">
            <a:xfrm>
              <a:off x="692" y="3566"/>
              <a:ext cx="1439" cy="250"/>
            </a:xfrm>
            <a:custGeom>
              <a:avLst/>
              <a:gdLst>
                <a:gd name="T0" fmla="*/ 0 w 1407"/>
                <a:gd name="T1" fmla="*/ 250 h 250"/>
                <a:gd name="T2" fmla="*/ 1439 w 1407"/>
                <a:gd name="T3" fmla="*/ 250 h 250"/>
                <a:gd name="T4" fmla="*/ 1439 w 1407"/>
                <a:gd name="T5" fmla="*/ 0 h 250"/>
                <a:gd name="T6" fmla="*/ 0 60000 65536"/>
                <a:gd name="T7" fmla="*/ 0 60000 65536"/>
                <a:gd name="T8" fmla="*/ 0 60000 65536"/>
                <a:gd name="T9" fmla="*/ 0 w 1407"/>
                <a:gd name="T10" fmla="*/ 0 h 250"/>
                <a:gd name="T11" fmla="*/ 1407 w 1407"/>
                <a:gd name="T12" fmla="*/ 250 h 2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07" h="250">
                  <a:moveTo>
                    <a:pt x="0" y="250"/>
                  </a:moveTo>
                  <a:lnTo>
                    <a:pt x="1407" y="250"/>
                  </a:lnTo>
                  <a:lnTo>
                    <a:pt x="1407" y="0"/>
                  </a:lnTo>
                </a:path>
              </a:pathLst>
            </a:custGeom>
            <a:noFill/>
            <a:ln w="76200" cap="flat" cmpd="sng">
              <a:solidFill>
                <a:srgbClr val="00008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78" name="Group 73"/>
            <p:cNvGrpSpPr>
              <a:grpSpLocks/>
            </p:cNvGrpSpPr>
            <p:nvPr/>
          </p:nvGrpSpPr>
          <p:grpSpPr bwMode="auto">
            <a:xfrm>
              <a:off x="1194" y="2750"/>
              <a:ext cx="523" cy="226"/>
              <a:chOff x="1066" y="2750"/>
              <a:chExt cx="748" cy="226"/>
            </a:xfrm>
          </p:grpSpPr>
          <p:sp>
            <p:nvSpPr>
              <p:cNvPr id="96" name="Line 70"/>
              <p:cNvSpPr>
                <a:spLocks noChangeShapeType="1"/>
              </p:cNvSpPr>
              <p:nvPr/>
            </p:nvSpPr>
            <p:spPr bwMode="auto">
              <a:xfrm>
                <a:off x="1066" y="2750"/>
                <a:ext cx="748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71"/>
              <p:cNvSpPr>
                <a:spLocks noChangeShapeType="1"/>
              </p:cNvSpPr>
              <p:nvPr/>
            </p:nvSpPr>
            <p:spPr bwMode="auto">
              <a:xfrm>
                <a:off x="1066" y="2863"/>
                <a:ext cx="748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72"/>
              <p:cNvSpPr>
                <a:spLocks noChangeShapeType="1"/>
              </p:cNvSpPr>
              <p:nvPr/>
            </p:nvSpPr>
            <p:spPr bwMode="auto">
              <a:xfrm>
                <a:off x="1066" y="2976"/>
                <a:ext cx="748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" name="Group 77"/>
            <p:cNvGrpSpPr>
              <a:grpSpLocks/>
            </p:cNvGrpSpPr>
            <p:nvPr/>
          </p:nvGrpSpPr>
          <p:grpSpPr bwMode="auto">
            <a:xfrm>
              <a:off x="887" y="2989"/>
              <a:ext cx="262" cy="192"/>
              <a:chOff x="862" y="2976"/>
              <a:chExt cx="273" cy="192"/>
            </a:xfrm>
          </p:grpSpPr>
          <p:sp>
            <p:nvSpPr>
              <p:cNvPr id="94" name="Text Box 75"/>
              <p:cNvSpPr txBox="1">
                <a:spLocks noChangeArrowheads="1"/>
              </p:cNvSpPr>
              <p:nvPr/>
            </p:nvSpPr>
            <p:spPr bwMode="auto">
              <a:xfrm>
                <a:off x="862" y="2976"/>
                <a:ext cx="2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000" dirty="0"/>
                  <a:t>WR</a:t>
                </a:r>
              </a:p>
            </p:txBody>
          </p:sp>
          <p:sp>
            <p:nvSpPr>
              <p:cNvPr id="95" name="Line 76"/>
              <p:cNvSpPr>
                <a:spLocks noChangeShapeType="1"/>
              </p:cNvSpPr>
              <p:nvPr/>
            </p:nvSpPr>
            <p:spPr bwMode="auto">
              <a:xfrm>
                <a:off x="930" y="2999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0" name="Group 78"/>
            <p:cNvGrpSpPr>
              <a:grpSpLocks/>
            </p:cNvGrpSpPr>
            <p:nvPr/>
          </p:nvGrpSpPr>
          <p:grpSpPr bwMode="auto">
            <a:xfrm>
              <a:off x="888" y="2806"/>
              <a:ext cx="262" cy="192"/>
              <a:chOff x="862" y="2976"/>
              <a:chExt cx="273" cy="192"/>
            </a:xfrm>
          </p:grpSpPr>
          <p:sp>
            <p:nvSpPr>
              <p:cNvPr id="92" name="Text Box 79"/>
              <p:cNvSpPr txBox="1">
                <a:spLocks noChangeArrowheads="1"/>
              </p:cNvSpPr>
              <p:nvPr/>
            </p:nvSpPr>
            <p:spPr bwMode="auto">
              <a:xfrm>
                <a:off x="862" y="2976"/>
                <a:ext cx="2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000" dirty="0"/>
                  <a:t>RD</a:t>
                </a:r>
              </a:p>
            </p:txBody>
          </p:sp>
          <p:sp>
            <p:nvSpPr>
              <p:cNvPr id="93" name="Line 80"/>
              <p:cNvSpPr>
                <a:spLocks noChangeShapeType="1"/>
              </p:cNvSpPr>
              <p:nvPr/>
            </p:nvSpPr>
            <p:spPr bwMode="auto">
              <a:xfrm>
                <a:off x="930" y="2999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1" name="Group 81"/>
            <p:cNvGrpSpPr>
              <a:grpSpLocks/>
            </p:cNvGrpSpPr>
            <p:nvPr/>
          </p:nvGrpSpPr>
          <p:grpSpPr bwMode="auto">
            <a:xfrm>
              <a:off x="888" y="2613"/>
              <a:ext cx="262" cy="192"/>
              <a:chOff x="862" y="2976"/>
              <a:chExt cx="273" cy="192"/>
            </a:xfrm>
          </p:grpSpPr>
          <p:sp>
            <p:nvSpPr>
              <p:cNvPr id="90" name="Text Box 82"/>
              <p:cNvSpPr txBox="1">
                <a:spLocks noChangeArrowheads="1"/>
              </p:cNvSpPr>
              <p:nvPr/>
            </p:nvSpPr>
            <p:spPr bwMode="auto">
              <a:xfrm>
                <a:off x="862" y="2976"/>
                <a:ext cx="2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000" dirty="0"/>
                  <a:t>CS</a:t>
                </a:r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auto">
              <a:xfrm>
                <a:off x="930" y="2999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Ins="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2" name="Freeform 84"/>
            <p:cNvSpPr>
              <a:spLocks/>
            </p:cNvSpPr>
            <p:nvPr/>
          </p:nvSpPr>
          <p:spPr bwMode="auto">
            <a:xfrm>
              <a:off x="2480" y="2840"/>
              <a:ext cx="131" cy="862"/>
            </a:xfrm>
            <a:custGeom>
              <a:avLst/>
              <a:gdLst>
                <a:gd name="T0" fmla="*/ 0 w 136"/>
                <a:gd name="T1" fmla="*/ 0 h 862"/>
                <a:gd name="T2" fmla="*/ 131 w 136"/>
                <a:gd name="T3" fmla="*/ 0 h 862"/>
                <a:gd name="T4" fmla="*/ 131 w 136"/>
                <a:gd name="T5" fmla="*/ 862 h 862"/>
                <a:gd name="T6" fmla="*/ 0 60000 65536"/>
                <a:gd name="T7" fmla="*/ 0 60000 65536"/>
                <a:gd name="T8" fmla="*/ 0 60000 65536"/>
                <a:gd name="T9" fmla="*/ 0 w 136"/>
                <a:gd name="T10" fmla="*/ 0 h 862"/>
                <a:gd name="T11" fmla="*/ 136 w 136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862">
                  <a:moveTo>
                    <a:pt x="0" y="0"/>
                  </a:moveTo>
                  <a:lnTo>
                    <a:pt x="136" y="0"/>
                  </a:lnTo>
                  <a:lnTo>
                    <a:pt x="136" y="86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3440" y="2840"/>
              <a:ext cx="86" cy="862"/>
            </a:xfrm>
            <a:custGeom>
              <a:avLst/>
              <a:gdLst>
                <a:gd name="T0" fmla="*/ 0 w 136"/>
                <a:gd name="T1" fmla="*/ 0 h 862"/>
                <a:gd name="T2" fmla="*/ 86 w 136"/>
                <a:gd name="T3" fmla="*/ 0 h 862"/>
                <a:gd name="T4" fmla="*/ 86 w 136"/>
                <a:gd name="T5" fmla="*/ 862 h 862"/>
                <a:gd name="T6" fmla="*/ 0 60000 65536"/>
                <a:gd name="T7" fmla="*/ 0 60000 65536"/>
                <a:gd name="T8" fmla="*/ 0 60000 65536"/>
                <a:gd name="T9" fmla="*/ 0 w 136"/>
                <a:gd name="T10" fmla="*/ 0 h 862"/>
                <a:gd name="T11" fmla="*/ 136 w 136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862">
                  <a:moveTo>
                    <a:pt x="0" y="0"/>
                  </a:moveTo>
                  <a:lnTo>
                    <a:pt x="136" y="0"/>
                  </a:lnTo>
                  <a:lnTo>
                    <a:pt x="136" y="86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4420" y="2840"/>
              <a:ext cx="87" cy="862"/>
            </a:xfrm>
            <a:custGeom>
              <a:avLst/>
              <a:gdLst>
                <a:gd name="T0" fmla="*/ 0 w 136"/>
                <a:gd name="T1" fmla="*/ 0 h 862"/>
                <a:gd name="T2" fmla="*/ 87 w 136"/>
                <a:gd name="T3" fmla="*/ 0 h 862"/>
                <a:gd name="T4" fmla="*/ 87 w 136"/>
                <a:gd name="T5" fmla="*/ 862 h 862"/>
                <a:gd name="T6" fmla="*/ 0 60000 65536"/>
                <a:gd name="T7" fmla="*/ 0 60000 65536"/>
                <a:gd name="T8" fmla="*/ 0 60000 65536"/>
                <a:gd name="T9" fmla="*/ 0 w 136"/>
                <a:gd name="T10" fmla="*/ 0 h 862"/>
                <a:gd name="T11" fmla="*/ 136 w 136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862">
                  <a:moveTo>
                    <a:pt x="0" y="0"/>
                  </a:moveTo>
                  <a:lnTo>
                    <a:pt x="136" y="0"/>
                  </a:lnTo>
                  <a:lnTo>
                    <a:pt x="136" y="86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Freeform 87"/>
            <p:cNvSpPr>
              <a:spLocks/>
            </p:cNvSpPr>
            <p:nvPr/>
          </p:nvSpPr>
          <p:spPr bwMode="auto">
            <a:xfrm>
              <a:off x="5401" y="2840"/>
              <a:ext cx="87" cy="862"/>
            </a:xfrm>
            <a:custGeom>
              <a:avLst/>
              <a:gdLst>
                <a:gd name="T0" fmla="*/ 0 w 136"/>
                <a:gd name="T1" fmla="*/ 0 h 862"/>
                <a:gd name="T2" fmla="*/ 87 w 136"/>
                <a:gd name="T3" fmla="*/ 0 h 862"/>
                <a:gd name="T4" fmla="*/ 87 w 136"/>
                <a:gd name="T5" fmla="*/ 862 h 862"/>
                <a:gd name="T6" fmla="*/ 0 60000 65536"/>
                <a:gd name="T7" fmla="*/ 0 60000 65536"/>
                <a:gd name="T8" fmla="*/ 0 60000 65536"/>
                <a:gd name="T9" fmla="*/ 0 w 136"/>
                <a:gd name="T10" fmla="*/ 0 h 862"/>
                <a:gd name="T11" fmla="*/ 136 w 136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862">
                  <a:moveTo>
                    <a:pt x="0" y="0"/>
                  </a:moveTo>
                  <a:lnTo>
                    <a:pt x="136" y="0"/>
                  </a:lnTo>
                  <a:lnTo>
                    <a:pt x="136" y="86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Text Box 89"/>
            <p:cNvSpPr txBox="1">
              <a:spLocks noChangeArrowheads="1"/>
            </p:cNvSpPr>
            <p:nvPr/>
          </p:nvSpPr>
          <p:spPr bwMode="auto">
            <a:xfrm>
              <a:off x="2631" y="3680"/>
              <a:ext cx="27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dirty="0"/>
                <a:t>D</a:t>
              </a:r>
              <a:r>
                <a:rPr lang="en-US" altLang="zh-CN" sz="1400" dirty="0"/>
                <a:t>1</a:t>
              </a:r>
            </a:p>
          </p:txBody>
        </p:sp>
        <p:sp>
          <p:nvSpPr>
            <p:cNvPr id="87" name="Text Box 90"/>
            <p:cNvSpPr txBox="1">
              <a:spLocks noChangeArrowheads="1"/>
            </p:cNvSpPr>
            <p:nvPr/>
          </p:nvSpPr>
          <p:spPr bwMode="auto">
            <a:xfrm>
              <a:off x="3561" y="3680"/>
              <a:ext cx="27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dirty="0"/>
                <a:t>D</a:t>
              </a:r>
              <a:r>
                <a:rPr lang="en-US" altLang="zh-CN" sz="1400" dirty="0"/>
                <a:t>2</a:t>
              </a:r>
            </a:p>
          </p:txBody>
        </p:sp>
        <p:sp>
          <p:nvSpPr>
            <p:cNvPr id="88" name="Text Box 91"/>
            <p:cNvSpPr txBox="1">
              <a:spLocks noChangeArrowheads="1"/>
            </p:cNvSpPr>
            <p:nvPr/>
          </p:nvSpPr>
          <p:spPr bwMode="auto">
            <a:xfrm>
              <a:off x="4558" y="3680"/>
              <a:ext cx="27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dirty="0"/>
                <a:t>D</a:t>
              </a:r>
              <a:r>
                <a:rPr lang="en-US" altLang="zh-CN" sz="1400" dirty="0"/>
                <a:t>3</a:t>
              </a:r>
            </a:p>
          </p:txBody>
        </p:sp>
        <p:sp>
          <p:nvSpPr>
            <p:cNvPr id="89" name="Text Box 92"/>
            <p:cNvSpPr txBox="1">
              <a:spLocks noChangeArrowheads="1"/>
            </p:cNvSpPr>
            <p:nvPr/>
          </p:nvSpPr>
          <p:spPr bwMode="auto">
            <a:xfrm>
              <a:off x="5307" y="3676"/>
              <a:ext cx="27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 dirty="0"/>
                <a:t>D</a:t>
              </a:r>
              <a:r>
                <a:rPr lang="en-US" altLang="zh-CN" sz="1400" dirty="0"/>
                <a:t>4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4036" name="Rectangle 20"/>
          <p:cNvSpPr>
            <a:spLocks noChangeArrowheads="1"/>
          </p:cNvSpPr>
          <p:nvPr/>
        </p:nvSpPr>
        <p:spPr bwMode="auto">
          <a:xfrm>
            <a:off x="742950" y="1539295"/>
            <a:ext cx="81502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(3)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字段结构双译码方式 （以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1K×4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为例）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40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157546"/>
              </p:ext>
            </p:extLst>
          </p:nvPr>
        </p:nvGraphicFramePr>
        <p:xfrm>
          <a:off x="657225" y="2208213"/>
          <a:ext cx="8286750" cy="369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8" name="Document" r:id="rId4" imgW="9085620" imgH="4043318" progId="Word.Document.8">
                  <p:embed/>
                </p:oleObj>
              </mc:Choice>
              <mc:Fallback>
                <p:oleObj name="Document" r:id="rId4" imgW="9085620" imgH="404331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208213"/>
                        <a:ext cx="8286750" cy="369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223963" y="2852738"/>
            <a:ext cx="2376487" cy="1836737"/>
            <a:chOff x="1223963" y="2852738"/>
            <a:chExt cx="2376487" cy="1836737"/>
          </a:xfrm>
        </p:grpSpPr>
        <p:sp>
          <p:nvSpPr>
            <p:cNvPr id="44046" name="Text Box 83"/>
            <p:cNvSpPr txBox="1">
              <a:spLocks noChangeArrowheads="1"/>
            </p:cNvSpPr>
            <p:nvPr/>
          </p:nvSpPr>
          <p:spPr bwMode="auto">
            <a:xfrm>
              <a:off x="2854210" y="3354971"/>
              <a:ext cx="746240" cy="487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1-4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039" name="Rectangle 64"/>
            <p:cNvSpPr>
              <a:spLocks noChangeArrowheads="1"/>
            </p:cNvSpPr>
            <p:nvPr/>
          </p:nvSpPr>
          <p:spPr bwMode="auto">
            <a:xfrm>
              <a:off x="2085009" y="2852738"/>
              <a:ext cx="723279" cy="177933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040" name="Text Box 65"/>
            <p:cNvSpPr txBox="1">
              <a:spLocks noChangeArrowheads="1"/>
            </p:cNvSpPr>
            <p:nvPr/>
          </p:nvSpPr>
          <p:spPr bwMode="auto">
            <a:xfrm>
              <a:off x="1924280" y="3268874"/>
              <a:ext cx="987333" cy="617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1K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041" name="Line 66"/>
            <p:cNvSpPr>
              <a:spLocks noChangeShapeType="1"/>
            </p:cNvSpPr>
            <p:nvPr/>
          </p:nvSpPr>
          <p:spPr bwMode="auto">
            <a:xfrm flipV="1">
              <a:off x="1809474" y="3139728"/>
              <a:ext cx="264054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042" name="Line 67"/>
            <p:cNvSpPr>
              <a:spLocks noChangeShapeType="1"/>
            </p:cNvSpPr>
            <p:nvPr/>
          </p:nvSpPr>
          <p:spPr bwMode="auto">
            <a:xfrm flipV="1">
              <a:off x="2819768" y="3771107"/>
              <a:ext cx="528116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043" name="Text Box 68"/>
            <p:cNvSpPr txBox="1">
              <a:spLocks noChangeArrowheads="1"/>
            </p:cNvSpPr>
            <p:nvPr/>
          </p:nvSpPr>
          <p:spPr bwMode="auto">
            <a:xfrm>
              <a:off x="1223963" y="2910136"/>
              <a:ext cx="746240" cy="602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9-0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44044" name="Group 69"/>
            <p:cNvGrpSpPr>
              <a:grpSpLocks/>
            </p:cNvGrpSpPr>
            <p:nvPr/>
          </p:nvGrpSpPr>
          <p:grpSpPr bwMode="auto">
            <a:xfrm>
              <a:off x="1292847" y="3441068"/>
              <a:ext cx="792162" cy="573980"/>
              <a:chOff x="1125" y="3920"/>
              <a:chExt cx="1035" cy="600"/>
            </a:xfrm>
          </p:grpSpPr>
          <p:grpSp>
            <p:nvGrpSpPr>
              <p:cNvPr id="44060" name="Group 70"/>
              <p:cNvGrpSpPr>
                <a:grpSpLocks/>
              </p:cNvGrpSpPr>
              <p:nvPr/>
            </p:nvGrpSpPr>
            <p:grpSpPr bwMode="auto">
              <a:xfrm>
                <a:off x="1845" y="4040"/>
                <a:ext cx="315" cy="119"/>
                <a:chOff x="1890" y="12015"/>
                <a:chExt cx="315" cy="119"/>
              </a:xfrm>
            </p:grpSpPr>
            <p:sp>
              <p:nvSpPr>
                <p:cNvPr id="44064" name="Oval 71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4065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4061" name="Group 73"/>
              <p:cNvGrpSpPr>
                <a:grpSpLocks/>
              </p:cNvGrpSpPr>
              <p:nvPr/>
            </p:nvGrpSpPr>
            <p:grpSpPr bwMode="auto">
              <a:xfrm>
                <a:off x="1125" y="3920"/>
                <a:ext cx="975" cy="600"/>
                <a:chOff x="5070" y="11325"/>
                <a:chExt cx="975" cy="600"/>
              </a:xfrm>
            </p:grpSpPr>
            <p:sp>
              <p:nvSpPr>
                <p:cNvPr id="44062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CS</a:t>
                  </a:r>
                </a:p>
              </p:txBody>
            </p:sp>
            <p:sp>
              <p:nvSpPr>
                <p:cNvPr id="44063" name="Line 75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4045" name="Group 76"/>
            <p:cNvGrpSpPr>
              <a:grpSpLocks/>
            </p:cNvGrpSpPr>
            <p:nvPr/>
          </p:nvGrpSpPr>
          <p:grpSpPr bwMode="auto">
            <a:xfrm>
              <a:off x="1292847" y="3785456"/>
              <a:ext cx="792162" cy="573980"/>
              <a:chOff x="1125" y="4460"/>
              <a:chExt cx="1035" cy="600"/>
            </a:xfrm>
          </p:grpSpPr>
          <p:grpSp>
            <p:nvGrpSpPr>
              <p:cNvPr id="44054" name="Group 77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4058" name="Oval 78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4059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4055" name="Group 80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4056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RD</a:t>
                  </a:r>
                </a:p>
              </p:txBody>
            </p:sp>
            <p:sp>
              <p:nvSpPr>
                <p:cNvPr id="44057" name="Line 82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4047" name="Group 84"/>
            <p:cNvGrpSpPr>
              <a:grpSpLocks/>
            </p:cNvGrpSpPr>
            <p:nvPr/>
          </p:nvGrpSpPr>
          <p:grpSpPr bwMode="auto">
            <a:xfrm>
              <a:off x="1304327" y="4115495"/>
              <a:ext cx="792162" cy="573980"/>
              <a:chOff x="1125" y="4460"/>
              <a:chExt cx="1035" cy="600"/>
            </a:xfrm>
          </p:grpSpPr>
          <p:grpSp>
            <p:nvGrpSpPr>
              <p:cNvPr id="44048" name="Group 85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4052" name="Oval 86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4053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4049" name="Group 88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405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WR</a:t>
                  </a:r>
                </a:p>
              </p:txBody>
            </p:sp>
            <p:sp>
              <p:nvSpPr>
                <p:cNvPr id="44051" name="Line 90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3275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地址译码方式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5060" name="Rectangle 20"/>
          <p:cNvSpPr>
            <a:spLocks noChangeArrowheads="1"/>
          </p:cNvSpPr>
          <p:nvPr/>
        </p:nvSpPr>
        <p:spPr bwMode="auto">
          <a:xfrm>
            <a:off x="742950" y="1539295"/>
            <a:ext cx="81502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(3)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字段结构双译码方式 （以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1K×4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为例）</a:t>
            </a:r>
            <a:endParaRPr lang="en-US" altLang="zh-CN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50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81331"/>
              </p:ext>
            </p:extLst>
          </p:nvPr>
        </p:nvGraphicFramePr>
        <p:xfrm>
          <a:off x="658813" y="2206625"/>
          <a:ext cx="8107362" cy="376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2" name="Document" r:id="rId4" imgW="8924328" imgH="4154513" progId="Word.Document.8">
                  <p:embed/>
                </p:oleObj>
              </mc:Choice>
              <mc:Fallback>
                <p:oleObj name="Document" r:id="rId4" imgW="8924328" imgH="415451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2206625"/>
                        <a:ext cx="8107362" cy="376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223963" y="2852738"/>
            <a:ext cx="2376487" cy="1836737"/>
            <a:chOff x="1223963" y="2852738"/>
            <a:chExt cx="2376487" cy="1836737"/>
          </a:xfrm>
        </p:grpSpPr>
        <p:sp>
          <p:nvSpPr>
            <p:cNvPr id="45063" name="Text Box 24"/>
            <p:cNvSpPr txBox="1">
              <a:spLocks noChangeArrowheads="1"/>
            </p:cNvSpPr>
            <p:nvPr/>
          </p:nvSpPr>
          <p:spPr bwMode="auto">
            <a:xfrm>
              <a:off x="2854325" y="3354388"/>
              <a:ext cx="7461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1-4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064" name="Rectangle 5"/>
            <p:cNvSpPr>
              <a:spLocks noChangeArrowheads="1"/>
            </p:cNvSpPr>
            <p:nvPr/>
          </p:nvSpPr>
          <p:spPr bwMode="auto">
            <a:xfrm>
              <a:off x="2084388" y="2852738"/>
              <a:ext cx="723900" cy="177958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065" name="Text Box 6"/>
            <p:cNvSpPr txBox="1">
              <a:spLocks noChangeArrowheads="1"/>
            </p:cNvSpPr>
            <p:nvPr/>
          </p:nvSpPr>
          <p:spPr bwMode="auto">
            <a:xfrm>
              <a:off x="1924050" y="3268663"/>
              <a:ext cx="987425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1K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066" name="Line 7"/>
            <p:cNvSpPr>
              <a:spLocks noChangeShapeType="1"/>
            </p:cNvSpPr>
            <p:nvPr/>
          </p:nvSpPr>
          <p:spPr bwMode="auto">
            <a:xfrm flipV="1">
              <a:off x="1809750" y="3140075"/>
              <a:ext cx="263525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068" name="Text Box 9"/>
            <p:cNvSpPr txBox="1">
              <a:spLocks noChangeArrowheads="1"/>
            </p:cNvSpPr>
            <p:nvPr/>
          </p:nvSpPr>
          <p:spPr bwMode="auto">
            <a:xfrm>
              <a:off x="1223963" y="2909888"/>
              <a:ext cx="746125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9-0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45069" name="Group 10"/>
            <p:cNvGrpSpPr>
              <a:grpSpLocks/>
            </p:cNvGrpSpPr>
            <p:nvPr/>
          </p:nvGrpSpPr>
          <p:grpSpPr bwMode="auto">
            <a:xfrm>
              <a:off x="1292225" y="3441700"/>
              <a:ext cx="792162" cy="573087"/>
              <a:chOff x="1125" y="3920"/>
              <a:chExt cx="1035" cy="600"/>
            </a:xfrm>
          </p:grpSpPr>
          <p:grpSp>
            <p:nvGrpSpPr>
              <p:cNvPr id="45084" name="Group 11"/>
              <p:cNvGrpSpPr>
                <a:grpSpLocks/>
              </p:cNvGrpSpPr>
              <p:nvPr/>
            </p:nvGrpSpPr>
            <p:grpSpPr bwMode="auto">
              <a:xfrm>
                <a:off x="1845" y="4040"/>
                <a:ext cx="315" cy="119"/>
                <a:chOff x="1890" y="12015"/>
                <a:chExt cx="315" cy="119"/>
              </a:xfrm>
            </p:grpSpPr>
            <p:sp>
              <p:nvSpPr>
                <p:cNvPr id="45088" name="Oval 12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508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5085" name="Group 14"/>
              <p:cNvGrpSpPr>
                <a:grpSpLocks/>
              </p:cNvGrpSpPr>
              <p:nvPr/>
            </p:nvGrpSpPr>
            <p:grpSpPr bwMode="auto">
              <a:xfrm>
                <a:off x="1125" y="3920"/>
                <a:ext cx="975" cy="600"/>
                <a:chOff x="5070" y="11325"/>
                <a:chExt cx="975" cy="600"/>
              </a:xfrm>
            </p:grpSpPr>
            <p:sp>
              <p:nvSpPr>
                <p:cNvPr id="4508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CS</a:t>
                  </a:r>
                </a:p>
              </p:txBody>
            </p:sp>
            <p:sp>
              <p:nvSpPr>
                <p:cNvPr id="45087" name="Line 16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5070" name="Group 17"/>
            <p:cNvGrpSpPr>
              <a:grpSpLocks/>
            </p:cNvGrpSpPr>
            <p:nvPr/>
          </p:nvGrpSpPr>
          <p:grpSpPr bwMode="auto">
            <a:xfrm>
              <a:off x="1292225" y="3786188"/>
              <a:ext cx="792162" cy="573087"/>
              <a:chOff x="1125" y="4460"/>
              <a:chExt cx="1035" cy="600"/>
            </a:xfrm>
          </p:grpSpPr>
          <p:grpSp>
            <p:nvGrpSpPr>
              <p:cNvPr id="45078" name="Group 18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5082" name="Oval 19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508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5079" name="Group 21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508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WE</a:t>
                  </a:r>
                </a:p>
              </p:txBody>
            </p:sp>
            <p:sp>
              <p:nvSpPr>
                <p:cNvPr id="45081" name="Line 23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5071" name="Group 25"/>
            <p:cNvGrpSpPr>
              <a:grpSpLocks/>
            </p:cNvGrpSpPr>
            <p:nvPr/>
          </p:nvGrpSpPr>
          <p:grpSpPr bwMode="auto">
            <a:xfrm>
              <a:off x="1304925" y="4114800"/>
              <a:ext cx="792162" cy="574675"/>
              <a:chOff x="1125" y="4460"/>
              <a:chExt cx="1035" cy="600"/>
            </a:xfrm>
          </p:grpSpPr>
          <p:grpSp>
            <p:nvGrpSpPr>
              <p:cNvPr id="45072" name="Group 26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5076" name="Oval 27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507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5073" name="Group 29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5074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OE</a:t>
                  </a:r>
                </a:p>
              </p:txBody>
            </p:sp>
            <p:sp>
              <p:nvSpPr>
                <p:cNvPr id="45075" name="Line 31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34" name="Line 67"/>
            <p:cNvSpPr>
              <a:spLocks noChangeShapeType="1"/>
            </p:cNvSpPr>
            <p:nvPr/>
          </p:nvSpPr>
          <p:spPr bwMode="auto">
            <a:xfrm flipV="1">
              <a:off x="2819768" y="3771107"/>
              <a:ext cx="528116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2"/>
          <p:cNvSpPr>
            <a:spLocks noChangeArrowheads="1"/>
          </p:cNvSpPr>
          <p:nvPr/>
        </p:nvSpPr>
        <p:spPr bwMode="auto">
          <a:xfrm>
            <a:off x="647700" y="1304925"/>
            <a:ext cx="475297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存储器的分类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600075"/>
            <a:ext cx="8229600" cy="633413"/>
          </a:xfrm>
          <a:prstGeom prst="rect">
            <a:avLst/>
          </a:prstGeom>
          <a:noFill/>
          <a:ln/>
          <a:ex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§5.1 </a:t>
            </a:r>
            <a:r>
              <a:rPr lang="zh-CN" altLang="en-US" sz="2600" kern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存储系统的组成</a:t>
            </a:r>
            <a:endParaRPr lang="zh-CN" altLang="en-US" sz="2600" kern="0" dirty="0">
              <a:solidFill>
                <a:srgbClr val="990000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946150" y="1808163"/>
            <a:ext cx="77057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．按存储介质分类</a:t>
            </a: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(1)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半导体存储器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：双极型、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MOS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磁表面存储器：磁盘、磁带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(3)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磁芯存储器：早已被半导体存储器取代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(4)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光存储器：光盘等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静态存储器（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）的读写时序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6084" name="Rectangle 32"/>
          <p:cNvSpPr>
            <a:spLocks noChangeArrowheads="1"/>
          </p:cNvSpPr>
          <p:nvPr/>
        </p:nvSpPr>
        <p:spPr bwMode="auto">
          <a:xfrm>
            <a:off x="3240088" y="1626608"/>
            <a:ext cx="7921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读：</a:t>
            </a:r>
          </a:p>
        </p:txBody>
      </p:sp>
      <p:graphicFrame>
        <p:nvGraphicFramePr>
          <p:cNvPr id="46085" name="Object 33"/>
          <p:cNvGraphicFramePr>
            <a:graphicFrameLocks noChangeAspect="1"/>
          </p:cNvGraphicFramePr>
          <p:nvPr/>
        </p:nvGraphicFramePr>
        <p:xfrm>
          <a:off x="4140200" y="1592263"/>
          <a:ext cx="4284663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2" r:id="rId3" imgW="2788170" imgH="1470035" progId="">
                  <p:embed/>
                </p:oleObj>
              </mc:Choice>
              <mc:Fallback>
                <p:oleObj r:id="rId3" imgW="2788170" imgH="1470035" progId="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48"/>
                      <a:stretch>
                        <a:fillRect/>
                      </a:stretch>
                    </p:blipFill>
                    <p:spPr bwMode="auto">
                      <a:xfrm>
                        <a:off x="4140200" y="1592263"/>
                        <a:ext cx="4284663" cy="216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Rectangle 32"/>
          <p:cNvSpPr>
            <a:spLocks noChangeArrowheads="1"/>
          </p:cNvSpPr>
          <p:nvPr/>
        </p:nvSpPr>
        <p:spPr bwMode="auto">
          <a:xfrm>
            <a:off x="3311525" y="4074533"/>
            <a:ext cx="7921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写：</a:t>
            </a:r>
          </a:p>
        </p:txBody>
      </p:sp>
      <p:graphicFrame>
        <p:nvGraphicFramePr>
          <p:cNvPr id="46088" name="Object 3"/>
          <p:cNvGraphicFramePr>
            <a:graphicFrameLocks noChangeAspect="1"/>
          </p:cNvGraphicFramePr>
          <p:nvPr/>
        </p:nvGraphicFramePr>
        <p:xfrm>
          <a:off x="4140200" y="3968750"/>
          <a:ext cx="42481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3" r:id="rId5" imgW="2788170" imgH="1470035" progId="">
                  <p:embed/>
                </p:oleObj>
              </mc:Choice>
              <mc:Fallback>
                <p:oleObj r:id="rId5" imgW="2788170" imgH="147003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7980"/>
                      <a:stretch>
                        <a:fillRect/>
                      </a:stretch>
                    </p:blipFill>
                    <p:spPr bwMode="auto">
                      <a:xfrm>
                        <a:off x="4140200" y="3968750"/>
                        <a:ext cx="42481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Rectangle 32"/>
          <p:cNvSpPr>
            <a:spLocks noChangeArrowheads="1"/>
          </p:cNvSpPr>
          <p:nvPr/>
        </p:nvSpPr>
        <p:spPr bwMode="auto">
          <a:xfrm>
            <a:off x="5903913" y="1520825"/>
            <a:ext cx="1117600" cy="290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读周期</a:t>
            </a:r>
          </a:p>
        </p:txBody>
      </p:sp>
      <p:sp>
        <p:nvSpPr>
          <p:cNvPr id="46090" name="Rectangle 32"/>
          <p:cNvSpPr>
            <a:spLocks noChangeArrowheads="1"/>
          </p:cNvSpPr>
          <p:nvPr/>
        </p:nvSpPr>
        <p:spPr bwMode="auto">
          <a:xfrm>
            <a:off x="5867400" y="4076700"/>
            <a:ext cx="1117600" cy="290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写周期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971397" y="2680494"/>
            <a:ext cx="2376487" cy="1836737"/>
            <a:chOff x="1223963" y="2852738"/>
            <a:chExt cx="2376487" cy="1836737"/>
          </a:xfrm>
        </p:grpSpPr>
        <p:sp>
          <p:nvSpPr>
            <p:cNvPr id="40" name="Text Box 24"/>
            <p:cNvSpPr txBox="1">
              <a:spLocks noChangeArrowheads="1"/>
            </p:cNvSpPr>
            <p:nvPr/>
          </p:nvSpPr>
          <p:spPr bwMode="auto">
            <a:xfrm>
              <a:off x="2854325" y="3354388"/>
              <a:ext cx="7461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1-4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2084388" y="2852738"/>
              <a:ext cx="723900" cy="177958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Text Box 6"/>
            <p:cNvSpPr txBox="1">
              <a:spLocks noChangeArrowheads="1"/>
            </p:cNvSpPr>
            <p:nvPr/>
          </p:nvSpPr>
          <p:spPr bwMode="auto">
            <a:xfrm>
              <a:off x="1924050" y="3268663"/>
              <a:ext cx="987425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1K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latin typeface="黑体" pitchFamily="2" charset="-122"/>
                  <a:ea typeface="黑体" pitchFamily="2" charset="-122"/>
                </a:rPr>
                <a:t>4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 flipV="1">
              <a:off x="1809750" y="3140075"/>
              <a:ext cx="263525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1223963" y="2909888"/>
              <a:ext cx="746125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A</a:t>
              </a:r>
              <a:r>
                <a:rPr lang="en-US" altLang="zh-CN" sz="1800" baseline="-25000" dirty="0">
                  <a:latin typeface="黑体" pitchFamily="2" charset="-122"/>
                  <a:ea typeface="黑体" pitchFamily="2" charset="-122"/>
                </a:rPr>
                <a:t>9-0</a:t>
              </a:r>
              <a:endParaRPr lang="en-US" altLang="zh-CN" sz="1800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45" name="Group 10"/>
            <p:cNvGrpSpPr>
              <a:grpSpLocks/>
            </p:cNvGrpSpPr>
            <p:nvPr/>
          </p:nvGrpSpPr>
          <p:grpSpPr bwMode="auto">
            <a:xfrm>
              <a:off x="1292225" y="3441700"/>
              <a:ext cx="792162" cy="573087"/>
              <a:chOff x="1125" y="3920"/>
              <a:chExt cx="1035" cy="600"/>
            </a:xfrm>
          </p:grpSpPr>
          <p:grpSp>
            <p:nvGrpSpPr>
              <p:cNvPr id="61" name="Group 11"/>
              <p:cNvGrpSpPr>
                <a:grpSpLocks/>
              </p:cNvGrpSpPr>
              <p:nvPr/>
            </p:nvGrpSpPr>
            <p:grpSpPr bwMode="auto">
              <a:xfrm>
                <a:off x="1845" y="4040"/>
                <a:ext cx="315" cy="119"/>
                <a:chOff x="1890" y="12015"/>
                <a:chExt cx="315" cy="119"/>
              </a:xfrm>
            </p:grpSpPr>
            <p:sp>
              <p:nvSpPr>
                <p:cNvPr id="65" name="Oval 12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66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62" name="Group 14"/>
              <p:cNvGrpSpPr>
                <a:grpSpLocks/>
              </p:cNvGrpSpPr>
              <p:nvPr/>
            </p:nvGrpSpPr>
            <p:grpSpPr bwMode="auto">
              <a:xfrm>
                <a:off x="1125" y="3920"/>
                <a:ext cx="975" cy="600"/>
                <a:chOff x="5070" y="11325"/>
                <a:chExt cx="975" cy="600"/>
              </a:xfrm>
            </p:grpSpPr>
            <p:sp>
              <p:nvSpPr>
                <p:cNvPr id="6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CS</a:t>
                  </a:r>
                </a:p>
              </p:txBody>
            </p:sp>
            <p:sp>
              <p:nvSpPr>
                <p:cNvPr id="64" name="Line 16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6" name="Group 17"/>
            <p:cNvGrpSpPr>
              <a:grpSpLocks/>
            </p:cNvGrpSpPr>
            <p:nvPr/>
          </p:nvGrpSpPr>
          <p:grpSpPr bwMode="auto">
            <a:xfrm>
              <a:off x="1292225" y="3786188"/>
              <a:ext cx="792162" cy="573087"/>
              <a:chOff x="1125" y="4460"/>
              <a:chExt cx="1035" cy="600"/>
            </a:xfrm>
          </p:grpSpPr>
          <p:grpSp>
            <p:nvGrpSpPr>
              <p:cNvPr id="55" name="Group 18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59" name="Oval 19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6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56" name="Group 21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5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WE</a:t>
                  </a:r>
                </a:p>
              </p:txBody>
            </p:sp>
            <p:sp>
              <p:nvSpPr>
                <p:cNvPr id="58" name="Line 23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7" name="Group 25"/>
            <p:cNvGrpSpPr>
              <a:grpSpLocks/>
            </p:cNvGrpSpPr>
            <p:nvPr/>
          </p:nvGrpSpPr>
          <p:grpSpPr bwMode="auto">
            <a:xfrm>
              <a:off x="1304925" y="4114800"/>
              <a:ext cx="792162" cy="574675"/>
              <a:chOff x="1125" y="4460"/>
              <a:chExt cx="1035" cy="600"/>
            </a:xfrm>
          </p:grpSpPr>
          <p:grpSp>
            <p:nvGrpSpPr>
              <p:cNvPr id="49" name="Group 26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53" name="Oval 27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 sz="1800" dirty="0">
                    <a:solidFill>
                      <a:schemeClr val="tx2"/>
                    </a:solidFill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50" name="Group 29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51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dirty="0">
                      <a:latin typeface="黑体" pitchFamily="2" charset="-122"/>
                      <a:ea typeface="黑体" pitchFamily="2" charset="-122"/>
                    </a:rPr>
                    <a:t>OE</a:t>
                  </a:r>
                </a:p>
              </p:txBody>
            </p:sp>
            <p:sp>
              <p:nvSpPr>
                <p:cNvPr id="52" name="Line 31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48" name="Line 67"/>
            <p:cNvSpPr>
              <a:spLocks noChangeShapeType="1"/>
            </p:cNvSpPr>
            <p:nvPr/>
          </p:nvSpPr>
          <p:spPr bwMode="auto">
            <a:xfrm flipV="1">
              <a:off x="2819768" y="3771107"/>
              <a:ext cx="528116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静态存储器（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）的读写时序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8" name="Rectangle 20"/>
          <p:cNvSpPr>
            <a:spLocks noChangeArrowheads="1"/>
          </p:cNvSpPr>
          <p:nvPr/>
        </p:nvSpPr>
        <p:spPr bwMode="auto">
          <a:xfrm>
            <a:off x="742950" y="1605345"/>
            <a:ext cx="8150225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t" anchorCtr="0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课外阅读：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32K×8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芯片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IS62LV256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的数据手册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     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了解其芯片引脚、基本参数和读写时序。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查询网址：</a:t>
            </a:r>
            <a:r>
              <a:rPr lang="en-US" altLang="zh-CN" dirty="0">
                <a:latin typeface="+mn-ea"/>
                <a:ea typeface="+mn-ea"/>
                <a:hlinkClick r:id="rId2"/>
              </a:rPr>
              <a:t>https://www.alldatasheet.com</a:t>
            </a:r>
            <a:r>
              <a:rPr lang="en-US" altLang="zh-CN" dirty="0" smtClean="0">
                <a:latin typeface="+mn-ea"/>
                <a:ea typeface="+mn-ea"/>
                <a:hlinkClick r:id="rId2"/>
              </a:rPr>
              <a:t>/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       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搜索</a:t>
            </a:r>
            <a:r>
              <a:rPr lang="en-US" altLang="zh-CN" dirty="0" smtClean="0">
                <a:latin typeface="+mn-ea"/>
                <a:ea typeface="+mn-ea"/>
              </a:rPr>
              <a:t>IS62LV256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下载</a:t>
            </a:r>
            <a:r>
              <a:rPr lang="en-US" altLang="zh-CN" dirty="0" smtClean="0">
                <a:latin typeface="+mn-ea"/>
                <a:ea typeface="+mn-ea"/>
              </a:rPr>
              <a:t>Datasheet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文件。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763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静态存储器（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）的读写时序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38" name="Rectangle 20"/>
          <p:cNvSpPr>
            <a:spLocks noChangeArrowheads="1"/>
          </p:cNvSpPr>
          <p:nvPr/>
        </p:nvSpPr>
        <p:spPr bwMode="auto">
          <a:xfrm>
            <a:off x="742950" y="1605345"/>
            <a:ext cx="8150225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t" anchorCtr="0"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课外阅读：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32K×8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芯片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IS62LV256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的数据手册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     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了解其芯片引脚、基本参数和读写时序。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查询网址：</a:t>
            </a:r>
            <a:r>
              <a:rPr lang="en-US" altLang="zh-CN" dirty="0">
                <a:latin typeface="+mn-ea"/>
                <a:ea typeface="+mn-ea"/>
                <a:hlinkClick r:id="rId2"/>
              </a:rPr>
              <a:t>https://www.alldatasheet.com</a:t>
            </a:r>
            <a:r>
              <a:rPr lang="en-US" altLang="zh-CN" dirty="0" smtClean="0">
                <a:latin typeface="+mn-ea"/>
                <a:ea typeface="+mn-ea"/>
                <a:hlinkClick r:id="rId2"/>
              </a:rPr>
              <a:t>/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       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搜索</a:t>
            </a:r>
            <a:r>
              <a:rPr lang="en-US" altLang="zh-CN" dirty="0" smtClean="0">
                <a:latin typeface="+mn-ea"/>
                <a:ea typeface="+mn-ea"/>
              </a:rPr>
              <a:t>IS62LV256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下载</a:t>
            </a:r>
            <a:r>
              <a:rPr lang="en-US" altLang="zh-CN" dirty="0" smtClean="0">
                <a:latin typeface="+mn-ea"/>
                <a:ea typeface="+mn-ea"/>
              </a:rPr>
              <a:t>Datasheet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文件。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84" y="429124"/>
            <a:ext cx="6099560" cy="607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151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动态存储器（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）芯片及其读写时序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710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99996"/>
              </p:ext>
            </p:extLst>
          </p:nvPr>
        </p:nvGraphicFramePr>
        <p:xfrm>
          <a:off x="257175" y="1662113"/>
          <a:ext cx="8440738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3" name="Document" r:id="rId4" imgW="8804799" imgH="5219320" progId="Word.Document.8">
                  <p:embed/>
                </p:oleObj>
              </mc:Choice>
              <mc:Fallback>
                <p:oleObj name="Document" r:id="rId4" imgW="8804799" imgH="5219320" progId="Word.Document.8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1662113"/>
                        <a:ext cx="8440738" cy="500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09" name="Group 72"/>
          <p:cNvGrpSpPr>
            <a:grpSpLocks/>
          </p:cNvGrpSpPr>
          <p:nvPr/>
        </p:nvGrpSpPr>
        <p:grpSpPr bwMode="auto">
          <a:xfrm>
            <a:off x="1150938" y="3033713"/>
            <a:ext cx="2232025" cy="2052637"/>
            <a:chOff x="725" y="1457"/>
            <a:chExt cx="1406" cy="1293"/>
          </a:xfrm>
        </p:grpSpPr>
        <p:sp>
          <p:nvSpPr>
            <p:cNvPr id="47110" name="Text Box 47"/>
            <p:cNvSpPr txBox="1">
              <a:spLocks noChangeArrowheads="1"/>
            </p:cNvSpPr>
            <p:nvPr/>
          </p:nvSpPr>
          <p:spPr bwMode="auto">
            <a:xfrm>
              <a:off x="1731" y="1790"/>
              <a:ext cx="400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D</a:t>
              </a:r>
            </a:p>
          </p:txBody>
        </p:sp>
        <p:sp>
          <p:nvSpPr>
            <p:cNvPr id="47111" name="Text Box 40"/>
            <p:cNvSpPr txBox="1">
              <a:spLocks noChangeArrowheads="1"/>
            </p:cNvSpPr>
            <p:nvPr/>
          </p:nvSpPr>
          <p:spPr bwMode="auto">
            <a:xfrm>
              <a:off x="725" y="1495"/>
              <a:ext cx="481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7112" name="Rectangle 36"/>
            <p:cNvSpPr>
              <a:spLocks noChangeArrowheads="1"/>
            </p:cNvSpPr>
            <p:nvPr/>
          </p:nvSpPr>
          <p:spPr bwMode="auto">
            <a:xfrm>
              <a:off x="1280" y="1457"/>
              <a:ext cx="466" cy="117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7113" name="Text Box 37"/>
            <p:cNvSpPr txBox="1">
              <a:spLocks noChangeArrowheads="1"/>
            </p:cNvSpPr>
            <p:nvPr/>
          </p:nvSpPr>
          <p:spPr bwMode="auto">
            <a:xfrm>
              <a:off x="1176" y="1733"/>
              <a:ext cx="637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Times New Roman" pitchFamily="18" charset="0"/>
                  <a:ea typeface="宋体" charset="-122"/>
                </a:rPr>
                <a:t>64K</a:t>
              </a:r>
              <a:r>
                <a:rPr lang="en-US" altLang="zh-CN" sz="16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Times New Roman" pitchFamily="18" charset="0"/>
                  <a:ea typeface="宋体" charset="-122"/>
                </a:rPr>
                <a:t>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7114" name="Line 38"/>
            <p:cNvSpPr>
              <a:spLocks noChangeShapeType="1"/>
            </p:cNvSpPr>
            <p:nvPr/>
          </p:nvSpPr>
          <p:spPr bwMode="auto">
            <a:xfrm flipV="1">
              <a:off x="1102" y="1647"/>
              <a:ext cx="171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7115" name="Line 39"/>
            <p:cNvSpPr>
              <a:spLocks noChangeShapeType="1"/>
            </p:cNvSpPr>
            <p:nvPr/>
          </p:nvSpPr>
          <p:spPr bwMode="auto">
            <a:xfrm flipV="1">
              <a:off x="1754" y="2065"/>
              <a:ext cx="170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47116" name="Group 41"/>
            <p:cNvGrpSpPr>
              <a:grpSpLocks/>
            </p:cNvGrpSpPr>
            <p:nvPr/>
          </p:nvGrpSpPr>
          <p:grpSpPr bwMode="auto">
            <a:xfrm>
              <a:off x="769" y="1733"/>
              <a:ext cx="511" cy="304"/>
              <a:chOff x="1575" y="5435"/>
              <a:chExt cx="1035" cy="480"/>
            </a:xfrm>
          </p:grpSpPr>
          <p:grpSp>
            <p:nvGrpSpPr>
              <p:cNvPr id="47137" name="Group 42"/>
              <p:cNvGrpSpPr>
                <a:grpSpLocks/>
              </p:cNvGrpSpPr>
              <p:nvPr/>
            </p:nvGrpSpPr>
            <p:grpSpPr bwMode="auto">
              <a:xfrm>
                <a:off x="2295" y="5555"/>
                <a:ext cx="315" cy="119"/>
                <a:chOff x="1890" y="12015"/>
                <a:chExt cx="315" cy="119"/>
              </a:xfrm>
            </p:grpSpPr>
            <p:sp>
              <p:nvSpPr>
                <p:cNvPr id="47140" name="Oval 43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714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47138" name="Text Box 45"/>
              <p:cNvSpPr txBox="1">
                <a:spLocks noChangeArrowheads="1"/>
              </p:cNvSpPr>
              <p:nvPr/>
            </p:nvSpPr>
            <p:spPr bwMode="auto">
              <a:xfrm>
                <a:off x="1575" y="5435"/>
                <a:ext cx="9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RAS</a:t>
                </a:r>
              </a:p>
            </p:txBody>
          </p:sp>
          <p:sp>
            <p:nvSpPr>
              <p:cNvPr id="47139" name="Line 46"/>
              <p:cNvSpPr>
                <a:spLocks noChangeShapeType="1"/>
              </p:cNvSpPr>
              <p:nvPr/>
            </p:nvSpPr>
            <p:spPr bwMode="auto">
              <a:xfrm>
                <a:off x="1807" y="5510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47117" name="Group 48"/>
            <p:cNvGrpSpPr>
              <a:grpSpLocks/>
            </p:cNvGrpSpPr>
            <p:nvPr/>
          </p:nvGrpSpPr>
          <p:grpSpPr bwMode="auto">
            <a:xfrm>
              <a:off x="769" y="2161"/>
              <a:ext cx="511" cy="380"/>
              <a:chOff x="1125" y="4460"/>
              <a:chExt cx="1035" cy="600"/>
            </a:xfrm>
          </p:grpSpPr>
          <p:grpSp>
            <p:nvGrpSpPr>
              <p:cNvPr id="47131" name="Group 49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7135" name="Oval 50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7136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7132" name="Group 52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713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Times New Roman" pitchFamily="18" charset="0"/>
                      <a:ea typeface="宋体" charset="-122"/>
                    </a:rPr>
                    <a:t>RD</a:t>
                  </a:r>
                </a:p>
              </p:txBody>
            </p:sp>
            <p:sp>
              <p:nvSpPr>
                <p:cNvPr id="47134" name="Line 54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7118" name="Group 55"/>
            <p:cNvGrpSpPr>
              <a:grpSpLocks/>
            </p:cNvGrpSpPr>
            <p:nvPr/>
          </p:nvGrpSpPr>
          <p:grpSpPr bwMode="auto">
            <a:xfrm>
              <a:off x="769" y="1951"/>
              <a:ext cx="511" cy="305"/>
              <a:chOff x="1575" y="5435"/>
              <a:chExt cx="1035" cy="480"/>
            </a:xfrm>
          </p:grpSpPr>
          <p:grpSp>
            <p:nvGrpSpPr>
              <p:cNvPr id="47126" name="Group 56"/>
              <p:cNvGrpSpPr>
                <a:grpSpLocks/>
              </p:cNvGrpSpPr>
              <p:nvPr/>
            </p:nvGrpSpPr>
            <p:grpSpPr bwMode="auto">
              <a:xfrm>
                <a:off x="2295" y="5555"/>
                <a:ext cx="315" cy="119"/>
                <a:chOff x="1890" y="12015"/>
                <a:chExt cx="315" cy="119"/>
              </a:xfrm>
            </p:grpSpPr>
            <p:sp>
              <p:nvSpPr>
                <p:cNvPr id="47129" name="Oval 57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713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47127" name="Text Box 59"/>
              <p:cNvSpPr txBox="1">
                <a:spLocks noChangeArrowheads="1"/>
              </p:cNvSpPr>
              <p:nvPr/>
            </p:nvSpPr>
            <p:spPr bwMode="auto">
              <a:xfrm>
                <a:off x="1575" y="5435"/>
                <a:ext cx="9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CAS</a:t>
                </a:r>
              </a:p>
            </p:txBody>
          </p:sp>
          <p:sp>
            <p:nvSpPr>
              <p:cNvPr id="47128" name="Line 60"/>
              <p:cNvSpPr>
                <a:spLocks noChangeShapeType="1"/>
              </p:cNvSpPr>
              <p:nvPr/>
            </p:nvSpPr>
            <p:spPr bwMode="auto">
              <a:xfrm>
                <a:off x="1807" y="5510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47119" name="Group 61"/>
            <p:cNvGrpSpPr>
              <a:grpSpLocks/>
            </p:cNvGrpSpPr>
            <p:nvPr/>
          </p:nvGrpSpPr>
          <p:grpSpPr bwMode="auto">
            <a:xfrm>
              <a:off x="769" y="2370"/>
              <a:ext cx="511" cy="380"/>
              <a:chOff x="1125" y="4460"/>
              <a:chExt cx="1035" cy="600"/>
            </a:xfrm>
          </p:grpSpPr>
          <p:grpSp>
            <p:nvGrpSpPr>
              <p:cNvPr id="47120" name="Group 62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7124" name="Oval 63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712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7121" name="Group 65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712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47123" name="Line 67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ChangeArrowheads="1"/>
          </p:cNvSpPr>
          <p:nvPr/>
        </p:nvSpPr>
        <p:spPr bwMode="auto">
          <a:xfrm>
            <a:off x="611188" y="547108"/>
            <a:ext cx="44291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5.3.2 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芯片分析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684213" y="10525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动态存储器（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）芯片及其读写时序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48132" name="Group 51"/>
          <p:cNvGrpSpPr>
            <a:grpSpLocks/>
          </p:cNvGrpSpPr>
          <p:nvPr/>
        </p:nvGrpSpPr>
        <p:grpSpPr bwMode="auto">
          <a:xfrm>
            <a:off x="3419475" y="1543050"/>
            <a:ext cx="5113338" cy="2209800"/>
            <a:chOff x="589" y="958"/>
            <a:chExt cx="2450" cy="1724"/>
          </a:xfrm>
        </p:grpSpPr>
        <p:graphicFrame>
          <p:nvGraphicFramePr>
            <p:cNvPr id="48169" name="Object 3"/>
            <p:cNvGraphicFramePr>
              <a:graphicFrameLocks noChangeAspect="1"/>
            </p:cNvGraphicFramePr>
            <p:nvPr/>
          </p:nvGraphicFramePr>
          <p:xfrm>
            <a:off x="589" y="958"/>
            <a:ext cx="2450" cy="1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37" r:id="rId3" imgW="6118494" imgH="2219079" progId="">
                    <p:embed/>
                  </p:oleObj>
                </mc:Choice>
                <mc:Fallback>
                  <p:oleObj r:id="rId3" imgW="6118494" imgH="2219079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255" r="48863" b="12665"/>
                        <a:stretch>
                          <a:fillRect/>
                        </a:stretch>
                      </p:blipFill>
                      <p:spPr bwMode="auto">
                        <a:xfrm>
                          <a:off x="589" y="958"/>
                          <a:ext cx="2450" cy="17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70" name="Group 40"/>
            <p:cNvGrpSpPr>
              <a:grpSpLocks/>
            </p:cNvGrpSpPr>
            <p:nvPr/>
          </p:nvGrpSpPr>
          <p:grpSpPr bwMode="auto">
            <a:xfrm>
              <a:off x="1213" y="1187"/>
              <a:ext cx="569" cy="603"/>
              <a:chOff x="2805" y="4365"/>
              <a:chExt cx="834" cy="870"/>
            </a:xfrm>
          </p:grpSpPr>
          <p:sp>
            <p:nvSpPr>
              <p:cNvPr id="48171" name="Line 41"/>
              <p:cNvSpPr>
                <a:spLocks noChangeShapeType="1"/>
              </p:cNvSpPr>
              <p:nvPr/>
            </p:nvSpPr>
            <p:spPr bwMode="auto">
              <a:xfrm>
                <a:off x="2879" y="4440"/>
                <a:ext cx="0" cy="79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8172" name="Line 42"/>
              <p:cNvSpPr>
                <a:spLocks noChangeShapeType="1"/>
              </p:cNvSpPr>
              <p:nvPr/>
            </p:nvSpPr>
            <p:spPr bwMode="auto">
              <a:xfrm>
                <a:off x="3567" y="4869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8173" name="Line 43"/>
              <p:cNvSpPr>
                <a:spLocks noChangeShapeType="1"/>
              </p:cNvSpPr>
              <p:nvPr/>
            </p:nvSpPr>
            <p:spPr bwMode="auto">
              <a:xfrm>
                <a:off x="2805" y="4365"/>
                <a:ext cx="150" cy="3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8174" name="Line 44"/>
              <p:cNvSpPr>
                <a:spLocks noChangeShapeType="1"/>
              </p:cNvSpPr>
              <p:nvPr/>
            </p:nvSpPr>
            <p:spPr bwMode="auto">
              <a:xfrm>
                <a:off x="3489" y="4809"/>
                <a:ext cx="150" cy="3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48133" name="Group 72"/>
          <p:cNvGrpSpPr>
            <a:grpSpLocks/>
          </p:cNvGrpSpPr>
          <p:nvPr/>
        </p:nvGrpSpPr>
        <p:grpSpPr bwMode="auto">
          <a:xfrm>
            <a:off x="971550" y="2600325"/>
            <a:ext cx="2232025" cy="1979613"/>
            <a:chOff x="725" y="1457"/>
            <a:chExt cx="1406" cy="1293"/>
          </a:xfrm>
        </p:grpSpPr>
        <p:sp>
          <p:nvSpPr>
            <p:cNvPr id="48137" name="Text Box 47"/>
            <p:cNvSpPr txBox="1">
              <a:spLocks noChangeArrowheads="1"/>
            </p:cNvSpPr>
            <p:nvPr/>
          </p:nvSpPr>
          <p:spPr bwMode="auto">
            <a:xfrm>
              <a:off x="1731" y="1790"/>
              <a:ext cx="400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D</a:t>
              </a:r>
            </a:p>
          </p:txBody>
        </p:sp>
        <p:sp>
          <p:nvSpPr>
            <p:cNvPr id="48138" name="Text Box 40"/>
            <p:cNvSpPr txBox="1">
              <a:spLocks noChangeArrowheads="1"/>
            </p:cNvSpPr>
            <p:nvPr/>
          </p:nvSpPr>
          <p:spPr bwMode="auto">
            <a:xfrm>
              <a:off x="725" y="1495"/>
              <a:ext cx="481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7-0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139" name="Rectangle 36"/>
            <p:cNvSpPr>
              <a:spLocks noChangeArrowheads="1"/>
            </p:cNvSpPr>
            <p:nvPr/>
          </p:nvSpPr>
          <p:spPr bwMode="auto">
            <a:xfrm>
              <a:off x="1280" y="1457"/>
              <a:ext cx="466" cy="117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48140" name="Text Box 37"/>
            <p:cNvSpPr txBox="1">
              <a:spLocks noChangeArrowheads="1"/>
            </p:cNvSpPr>
            <p:nvPr/>
          </p:nvSpPr>
          <p:spPr bwMode="auto">
            <a:xfrm>
              <a:off x="1176" y="1733"/>
              <a:ext cx="637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Times New Roman" pitchFamily="18" charset="0"/>
                  <a:ea typeface="宋体" charset="-122"/>
                </a:rPr>
                <a:t>64K</a:t>
              </a:r>
              <a:r>
                <a:rPr lang="en-US" altLang="zh-CN" sz="1600" dirty="0" smtClean="0">
                  <a:latin typeface="Times New Roman" pitchFamily="18" charset="0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Times New Roman" pitchFamily="18" charset="0"/>
                  <a:ea typeface="宋体" charset="-122"/>
                </a:rPr>
                <a:t>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141" name="Line 38"/>
            <p:cNvSpPr>
              <a:spLocks noChangeShapeType="1"/>
            </p:cNvSpPr>
            <p:nvPr/>
          </p:nvSpPr>
          <p:spPr bwMode="auto">
            <a:xfrm flipV="1">
              <a:off x="1102" y="1647"/>
              <a:ext cx="171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142" name="Line 39"/>
            <p:cNvSpPr>
              <a:spLocks noChangeShapeType="1"/>
            </p:cNvSpPr>
            <p:nvPr/>
          </p:nvSpPr>
          <p:spPr bwMode="auto">
            <a:xfrm flipV="1">
              <a:off x="1754" y="2065"/>
              <a:ext cx="170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48143" name="Group 41"/>
            <p:cNvGrpSpPr>
              <a:grpSpLocks/>
            </p:cNvGrpSpPr>
            <p:nvPr/>
          </p:nvGrpSpPr>
          <p:grpSpPr bwMode="auto">
            <a:xfrm>
              <a:off x="769" y="1733"/>
              <a:ext cx="511" cy="304"/>
              <a:chOff x="1575" y="5435"/>
              <a:chExt cx="1035" cy="480"/>
            </a:xfrm>
          </p:grpSpPr>
          <p:grpSp>
            <p:nvGrpSpPr>
              <p:cNvPr id="48164" name="Group 42"/>
              <p:cNvGrpSpPr>
                <a:grpSpLocks/>
              </p:cNvGrpSpPr>
              <p:nvPr/>
            </p:nvGrpSpPr>
            <p:grpSpPr bwMode="auto">
              <a:xfrm>
                <a:off x="2295" y="5555"/>
                <a:ext cx="315" cy="119"/>
                <a:chOff x="1890" y="12015"/>
                <a:chExt cx="315" cy="119"/>
              </a:xfrm>
            </p:grpSpPr>
            <p:sp>
              <p:nvSpPr>
                <p:cNvPr id="48167" name="Oval 43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816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48165" name="Text Box 45"/>
              <p:cNvSpPr txBox="1">
                <a:spLocks noChangeArrowheads="1"/>
              </p:cNvSpPr>
              <p:nvPr/>
            </p:nvSpPr>
            <p:spPr bwMode="auto">
              <a:xfrm>
                <a:off x="1575" y="5435"/>
                <a:ext cx="9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RAS</a:t>
                </a:r>
              </a:p>
            </p:txBody>
          </p:sp>
          <p:sp>
            <p:nvSpPr>
              <p:cNvPr id="48166" name="Line 46"/>
              <p:cNvSpPr>
                <a:spLocks noChangeShapeType="1"/>
              </p:cNvSpPr>
              <p:nvPr/>
            </p:nvSpPr>
            <p:spPr bwMode="auto">
              <a:xfrm>
                <a:off x="1807" y="5510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48144" name="Group 48"/>
            <p:cNvGrpSpPr>
              <a:grpSpLocks/>
            </p:cNvGrpSpPr>
            <p:nvPr/>
          </p:nvGrpSpPr>
          <p:grpSpPr bwMode="auto">
            <a:xfrm>
              <a:off x="769" y="2161"/>
              <a:ext cx="511" cy="380"/>
              <a:chOff x="1125" y="4460"/>
              <a:chExt cx="1035" cy="600"/>
            </a:xfrm>
          </p:grpSpPr>
          <p:grpSp>
            <p:nvGrpSpPr>
              <p:cNvPr id="48158" name="Group 49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8162" name="Oval 50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816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8159" name="Group 52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8160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Times New Roman" pitchFamily="18" charset="0"/>
                      <a:ea typeface="宋体" charset="-122"/>
                    </a:rPr>
                    <a:t>RD</a:t>
                  </a:r>
                </a:p>
              </p:txBody>
            </p:sp>
            <p:sp>
              <p:nvSpPr>
                <p:cNvPr id="48161" name="Line 54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48145" name="Group 55"/>
            <p:cNvGrpSpPr>
              <a:grpSpLocks/>
            </p:cNvGrpSpPr>
            <p:nvPr/>
          </p:nvGrpSpPr>
          <p:grpSpPr bwMode="auto">
            <a:xfrm>
              <a:off x="769" y="1951"/>
              <a:ext cx="511" cy="305"/>
              <a:chOff x="1575" y="5435"/>
              <a:chExt cx="1035" cy="480"/>
            </a:xfrm>
          </p:grpSpPr>
          <p:grpSp>
            <p:nvGrpSpPr>
              <p:cNvPr id="48153" name="Group 56"/>
              <p:cNvGrpSpPr>
                <a:grpSpLocks/>
              </p:cNvGrpSpPr>
              <p:nvPr/>
            </p:nvGrpSpPr>
            <p:grpSpPr bwMode="auto">
              <a:xfrm>
                <a:off x="2295" y="5555"/>
                <a:ext cx="315" cy="119"/>
                <a:chOff x="1890" y="12015"/>
                <a:chExt cx="315" cy="119"/>
              </a:xfrm>
            </p:grpSpPr>
            <p:sp>
              <p:nvSpPr>
                <p:cNvPr id="48156" name="Oval 57"/>
                <p:cNvSpPr>
                  <a:spLocks noChangeArrowheads="1"/>
                </p:cNvSpPr>
                <p:nvPr/>
              </p:nvSpPr>
              <p:spPr bwMode="auto">
                <a:xfrm>
                  <a:off x="2085" y="1201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8157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890" y="1207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sp>
            <p:nvSpPr>
              <p:cNvPr id="48154" name="Text Box 59"/>
              <p:cNvSpPr txBox="1">
                <a:spLocks noChangeArrowheads="1"/>
              </p:cNvSpPr>
              <p:nvPr/>
            </p:nvSpPr>
            <p:spPr bwMode="auto">
              <a:xfrm>
                <a:off x="1575" y="5435"/>
                <a:ext cx="9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CAS</a:t>
                </a:r>
              </a:p>
            </p:txBody>
          </p:sp>
          <p:sp>
            <p:nvSpPr>
              <p:cNvPr id="48155" name="Line 60"/>
              <p:cNvSpPr>
                <a:spLocks noChangeShapeType="1"/>
              </p:cNvSpPr>
              <p:nvPr/>
            </p:nvSpPr>
            <p:spPr bwMode="auto">
              <a:xfrm>
                <a:off x="1807" y="5510"/>
                <a:ext cx="473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48146" name="Group 61"/>
            <p:cNvGrpSpPr>
              <a:grpSpLocks/>
            </p:cNvGrpSpPr>
            <p:nvPr/>
          </p:nvGrpSpPr>
          <p:grpSpPr bwMode="auto">
            <a:xfrm>
              <a:off x="769" y="2370"/>
              <a:ext cx="511" cy="380"/>
              <a:chOff x="1125" y="4460"/>
              <a:chExt cx="1035" cy="600"/>
            </a:xfrm>
          </p:grpSpPr>
          <p:grpSp>
            <p:nvGrpSpPr>
              <p:cNvPr id="48147" name="Group 62"/>
              <p:cNvGrpSpPr>
                <a:grpSpLocks/>
              </p:cNvGrpSpPr>
              <p:nvPr/>
            </p:nvGrpSpPr>
            <p:grpSpPr bwMode="auto">
              <a:xfrm>
                <a:off x="1845" y="4580"/>
                <a:ext cx="315" cy="119"/>
                <a:chOff x="1890" y="12405"/>
                <a:chExt cx="315" cy="119"/>
              </a:xfrm>
            </p:grpSpPr>
            <p:sp>
              <p:nvSpPr>
                <p:cNvPr id="48151" name="Oval 63"/>
                <p:cNvSpPr>
                  <a:spLocks noChangeArrowheads="1"/>
                </p:cNvSpPr>
                <p:nvPr/>
              </p:nvSpPr>
              <p:spPr bwMode="auto">
                <a:xfrm>
                  <a:off x="2085" y="12405"/>
                  <a:ext cx="120" cy="119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  <a:spcBef>
                      <a:spcPct val="5000"/>
                    </a:spcBef>
                  </a:pPr>
                  <a:endParaRPr lang="zh-CN" altLang="en-US">
                    <a:solidFill>
                      <a:schemeClr val="tx2"/>
                    </a:solidFill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4815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890" y="1246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  <p:grpSp>
            <p:nvGrpSpPr>
              <p:cNvPr id="48148" name="Group 65"/>
              <p:cNvGrpSpPr>
                <a:grpSpLocks/>
              </p:cNvGrpSpPr>
              <p:nvPr/>
            </p:nvGrpSpPr>
            <p:grpSpPr bwMode="auto">
              <a:xfrm>
                <a:off x="1125" y="4460"/>
                <a:ext cx="975" cy="600"/>
                <a:chOff x="5070" y="11325"/>
                <a:chExt cx="975" cy="600"/>
              </a:xfrm>
            </p:grpSpPr>
            <p:sp>
              <p:nvSpPr>
                <p:cNvPr id="48149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5070" y="11325"/>
                  <a:ext cx="975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Times New Roman" pitchFamily="18" charset="0"/>
                      <a:ea typeface="宋体" charset="-122"/>
                    </a:rPr>
                    <a:t>WR</a:t>
                  </a:r>
                </a:p>
              </p:txBody>
            </p:sp>
            <p:sp>
              <p:nvSpPr>
                <p:cNvPr id="48150" name="Line 67"/>
                <p:cNvSpPr>
                  <a:spLocks noChangeShapeType="1"/>
                </p:cNvSpPr>
                <p:nvPr/>
              </p:nvSpPr>
              <p:spPr bwMode="auto">
                <a:xfrm>
                  <a:off x="5415" y="11400"/>
                  <a:ext cx="345" cy="0"/>
                </a:xfrm>
                <a:prstGeom prst="line">
                  <a:avLst/>
                </a:prstGeom>
                <a:noFill/>
                <a:ln w="19050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aphicFrame>
        <p:nvGraphicFramePr>
          <p:cNvPr id="48134" name="Object 39"/>
          <p:cNvGraphicFramePr>
            <a:graphicFrameLocks noChangeAspect="1"/>
          </p:cNvGraphicFramePr>
          <p:nvPr/>
        </p:nvGraphicFramePr>
        <p:xfrm>
          <a:off x="3276600" y="4005263"/>
          <a:ext cx="5111750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8" r:id="rId5" imgW="6118494" imgH="2219079" progId="">
                  <p:embed/>
                </p:oleObj>
              </mc:Choice>
              <mc:Fallback>
                <p:oleObj r:id="rId5" imgW="6118494" imgH="2219079" progId="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1137" b="11739"/>
                      <a:stretch>
                        <a:fillRect/>
                      </a:stretch>
                    </p:blipFill>
                    <p:spPr bwMode="auto">
                      <a:xfrm>
                        <a:off x="3276600" y="4005263"/>
                        <a:ext cx="5111750" cy="223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Rectangle 32"/>
          <p:cNvSpPr>
            <a:spLocks noChangeArrowheads="1"/>
          </p:cNvSpPr>
          <p:nvPr/>
        </p:nvSpPr>
        <p:spPr bwMode="auto">
          <a:xfrm>
            <a:off x="5832475" y="1592263"/>
            <a:ext cx="1117600" cy="290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读周期</a:t>
            </a:r>
          </a:p>
        </p:txBody>
      </p:sp>
      <p:sp>
        <p:nvSpPr>
          <p:cNvPr id="48136" name="Rectangle 32"/>
          <p:cNvSpPr>
            <a:spLocks noChangeArrowheads="1"/>
          </p:cNvSpPr>
          <p:nvPr/>
        </p:nvSpPr>
        <p:spPr bwMode="auto">
          <a:xfrm>
            <a:off x="5867400" y="4041775"/>
            <a:ext cx="1117600" cy="290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写周期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/>
          <p:cNvSpPr>
            <a:spLocks noChangeArrowheads="1"/>
          </p:cNvSpPr>
          <p:nvPr/>
        </p:nvSpPr>
        <p:spPr bwMode="auto">
          <a:xfrm>
            <a:off x="1116013" y="2730647"/>
            <a:ext cx="7848600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刷新间隔 </a:t>
            </a:r>
          </a:p>
        </p:txBody>
      </p:sp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491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49157" name="Rectangle 15"/>
          <p:cNvSpPr>
            <a:spLocks noChangeArrowheads="1"/>
          </p:cNvSpPr>
          <p:nvPr/>
        </p:nvSpPr>
        <p:spPr bwMode="auto">
          <a:xfrm>
            <a:off x="576263" y="512763"/>
            <a:ext cx="518318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动态存储器的刷新</a:t>
            </a:r>
          </a:p>
        </p:txBody>
      </p:sp>
      <p:sp>
        <p:nvSpPr>
          <p:cNvPr id="49158" name="Rectangle 16"/>
          <p:cNvSpPr>
            <a:spLocks noChangeArrowheads="1"/>
          </p:cNvSpPr>
          <p:nvPr/>
        </p:nvSpPr>
        <p:spPr bwMode="auto">
          <a:xfrm>
            <a:off x="719138" y="1110820"/>
            <a:ext cx="7956550" cy="131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marL="893763" indent="-893763"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刷新：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是用电容存储信息，经过一定时间后电容上的电荷可能被泄放掉，因此每隔一定时间必须向存有电荷的电容补充一次电荷，称为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刷新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 </a:t>
            </a:r>
          </a:p>
        </p:txBody>
      </p:sp>
      <p:sp>
        <p:nvSpPr>
          <p:cNvPr id="698386" name="Rectangle 18"/>
          <p:cNvSpPr>
            <a:spLocks noChangeArrowheads="1"/>
          </p:cNvSpPr>
          <p:nvPr/>
        </p:nvSpPr>
        <p:spPr bwMode="auto">
          <a:xfrm>
            <a:off x="684213" y="3284538"/>
            <a:ext cx="7883525" cy="130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记忆单元中电容信息可保持的时间决定了两次刷新操作的时间间隔，在这段时间内必须将所有存储单元都刷新一遍。目前一般芯片的最大刷新间隔为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2mS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/>
      <p:bldP spid="6983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719138" y="436148"/>
            <a:ext cx="84248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集中刷新方式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0181" name="Rectangle 9"/>
          <p:cNvSpPr>
            <a:spLocks noChangeArrowheads="1"/>
          </p:cNvSpPr>
          <p:nvPr/>
        </p:nvSpPr>
        <p:spPr bwMode="auto">
          <a:xfrm>
            <a:off x="431800" y="1449388"/>
            <a:ext cx="8316913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在允许的最大刷新间隔内，按照存储芯片容量的大小集中安排若干个刷新周期，刷新时停止读写操作。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刷新时间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存储矩阵行数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×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刷新周期</a:t>
            </a:r>
          </a:p>
        </p:txBody>
      </p:sp>
      <p:sp>
        <p:nvSpPr>
          <p:cNvPr id="50182" name="Rectangle 10"/>
          <p:cNvSpPr>
            <a:spLocks noChangeArrowheads="1"/>
          </p:cNvSpPr>
          <p:nvPr/>
        </p:nvSpPr>
        <p:spPr bwMode="auto">
          <a:xfrm>
            <a:off x="431800" y="3057967"/>
            <a:ext cx="835342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注：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这里</a:t>
            </a:r>
            <a:r>
              <a:rPr lang="zh-CN" altLang="en-US" u="sng" dirty="0">
                <a:latin typeface="黑体" pitchFamily="2" charset="-122"/>
                <a:ea typeface="黑体" pitchFamily="2" charset="-122"/>
              </a:rPr>
              <a:t>刷新周期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是指刷新一行所需要的时间，由于刷新过程就是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假读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的过程，所以刷新周期等于存取周期。 </a:t>
            </a:r>
          </a:p>
        </p:txBody>
      </p:sp>
      <p:grpSp>
        <p:nvGrpSpPr>
          <p:cNvPr id="50183" name="Group 38"/>
          <p:cNvGrpSpPr>
            <a:grpSpLocks/>
          </p:cNvGrpSpPr>
          <p:nvPr/>
        </p:nvGrpSpPr>
        <p:grpSpPr bwMode="auto">
          <a:xfrm>
            <a:off x="1079500" y="4041775"/>
            <a:ext cx="7816850" cy="1800225"/>
            <a:chOff x="680" y="2251"/>
            <a:chExt cx="4924" cy="1177"/>
          </a:xfrm>
        </p:grpSpPr>
        <p:sp>
          <p:nvSpPr>
            <p:cNvPr id="50184" name="Line 13"/>
            <p:cNvSpPr>
              <a:spLocks noChangeShapeType="1"/>
            </p:cNvSpPr>
            <p:nvPr/>
          </p:nvSpPr>
          <p:spPr bwMode="auto">
            <a:xfrm>
              <a:off x="680" y="2430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85" name="Line 14"/>
            <p:cNvSpPr>
              <a:spLocks noChangeShapeType="1"/>
            </p:cNvSpPr>
            <p:nvPr/>
          </p:nvSpPr>
          <p:spPr bwMode="auto">
            <a:xfrm>
              <a:off x="680" y="2793"/>
              <a:ext cx="13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86" name="Line 15"/>
            <p:cNvSpPr>
              <a:spLocks noChangeShapeType="1"/>
            </p:cNvSpPr>
            <p:nvPr/>
          </p:nvSpPr>
          <p:spPr bwMode="auto">
            <a:xfrm>
              <a:off x="2376" y="2793"/>
              <a:ext cx="15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87" name="Line 16"/>
            <p:cNvSpPr>
              <a:spLocks noChangeShapeType="1"/>
            </p:cNvSpPr>
            <p:nvPr/>
          </p:nvSpPr>
          <p:spPr bwMode="auto">
            <a:xfrm>
              <a:off x="4298" y="2793"/>
              <a:ext cx="79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88" name="Line 17"/>
            <p:cNvSpPr>
              <a:spLocks noChangeShapeType="1"/>
            </p:cNvSpPr>
            <p:nvPr/>
          </p:nvSpPr>
          <p:spPr bwMode="auto">
            <a:xfrm>
              <a:off x="1245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89" name="Line 18"/>
            <p:cNvSpPr>
              <a:spLocks noChangeShapeType="1"/>
            </p:cNvSpPr>
            <p:nvPr/>
          </p:nvSpPr>
          <p:spPr bwMode="auto">
            <a:xfrm>
              <a:off x="1811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0" name="Line 19"/>
            <p:cNvSpPr>
              <a:spLocks noChangeShapeType="1"/>
            </p:cNvSpPr>
            <p:nvPr/>
          </p:nvSpPr>
          <p:spPr bwMode="auto">
            <a:xfrm>
              <a:off x="2602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1" name="Line 20"/>
            <p:cNvSpPr>
              <a:spLocks noChangeShapeType="1"/>
            </p:cNvSpPr>
            <p:nvPr/>
          </p:nvSpPr>
          <p:spPr bwMode="auto">
            <a:xfrm>
              <a:off x="3168" y="2430"/>
              <a:ext cx="0" cy="6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2" name="Line 21"/>
            <p:cNvSpPr>
              <a:spLocks noChangeShapeType="1"/>
            </p:cNvSpPr>
            <p:nvPr/>
          </p:nvSpPr>
          <p:spPr bwMode="auto">
            <a:xfrm>
              <a:off x="5089" y="2430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3" name="Line 22"/>
            <p:cNvSpPr>
              <a:spLocks noChangeShapeType="1"/>
            </p:cNvSpPr>
            <p:nvPr/>
          </p:nvSpPr>
          <p:spPr bwMode="auto">
            <a:xfrm>
              <a:off x="3733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4" name="Line 23"/>
            <p:cNvSpPr>
              <a:spLocks noChangeShapeType="1"/>
            </p:cNvSpPr>
            <p:nvPr/>
          </p:nvSpPr>
          <p:spPr bwMode="auto">
            <a:xfrm>
              <a:off x="4524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5" name="Line 24"/>
            <p:cNvSpPr>
              <a:spLocks noChangeShapeType="1"/>
            </p:cNvSpPr>
            <p:nvPr/>
          </p:nvSpPr>
          <p:spPr bwMode="auto">
            <a:xfrm>
              <a:off x="680" y="2561"/>
              <a:ext cx="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6" name="Line 25"/>
            <p:cNvSpPr>
              <a:spLocks noChangeShapeType="1"/>
            </p:cNvSpPr>
            <p:nvPr/>
          </p:nvSpPr>
          <p:spPr bwMode="auto">
            <a:xfrm>
              <a:off x="3168" y="2561"/>
              <a:ext cx="19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7" name="Line 26"/>
            <p:cNvSpPr>
              <a:spLocks noChangeShapeType="1"/>
            </p:cNvSpPr>
            <p:nvPr/>
          </p:nvSpPr>
          <p:spPr bwMode="auto">
            <a:xfrm>
              <a:off x="680" y="3056"/>
              <a:ext cx="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8" name="Line 27"/>
            <p:cNvSpPr>
              <a:spLocks noChangeShapeType="1"/>
            </p:cNvSpPr>
            <p:nvPr/>
          </p:nvSpPr>
          <p:spPr bwMode="auto">
            <a:xfrm>
              <a:off x="3168" y="3056"/>
              <a:ext cx="19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199" name="Text Box 28"/>
            <p:cNvSpPr txBox="1">
              <a:spLocks noChangeArrowheads="1"/>
            </p:cNvSpPr>
            <p:nvPr/>
          </p:nvSpPr>
          <p:spPr bwMode="auto">
            <a:xfrm>
              <a:off x="2226" y="3050"/>
              <a:ext cx="175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刷新间隔（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2 ms</a:t>
              </a: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0200" name="Text Box 29"/>
            <p:cNvSpPr txBox="1">
              <a:spLocks noChangeArrowheads="1"/>
            </p:cNvSpPr>
            <p:nvPr/>
          </p:nvSpPr>
          <p:spPr bwMode="auto">
            <a:xfrm>
              <a:off x="1523" y="2251"/>
              <a:ext cx="1315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读写操作</a:t>
              </a:r>
            </a:p>
          </p:txBody>
        </p:sp>
        <p:sp>
          <p:nvSpPr>
            <p:cNvPr id="50201" name="Text Box 30"/>
            <p:cNvSpPr txBox="1">
              <a:spLocks noChangeArrowheads="1"/>
            </p:cNvSpPr>
            <p:nvPr/>
          </p:nvSpPr>
          <p:spPr bwMode="auto">
            <a:xfrm>
              <a:off x="3954" y="2251"/>
              <a:ext cx="722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0202" name="Text Box 31"/>
            <p:cNvSpPr txBox="1">
              <a:spLocks noChangeArrowheads="1"/>
            </p:cNvSpPr>
            <p:nvPr/>
          </p:nvSpPr>
          <p:spPr bwMode="auto">
            <a:xfrm>
              <a:off x="878" y="2548"/>
              <a:ext cx="27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50203" name="Text Box 32"/>
            <p:cNvSpPr txBox="1">
              <a:spLocks noChangeArrowheads="1"/>
            </p:cNvSpPr>
            <p:nvPr/>
          </p:nvSpPr>
          <p:spPr bwMode="auto">
            <a:xfrm>
              <a:off x="1458" y="2548"/>
              <a:ext cx="27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9900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204" name="Text Box 33"/>
            <p:cNvSpPr txBox="1">
              <a:spLocks noChangeArrowheads="1"/>
            </p:cNvSpPr>
            <p:nvPr/>
          </p:nvSpPr>
          <p:spPr bwMode="auto">
            <a:xfrm>
              <a:off x="2704" y="2548"/>
              <a:ext cx="45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3967</a:t>
              </a:r>
            </a:p>
          </p:txBody>
        </p:sp>
        <p:sp>
          <p:nvSpPr>
            <p:cNvPr id="50205" name="Text Box 34"/>
            <p:cNvSpPr txBox="1">
              <a:spLocks noChangeArrowheads="1"/>
            </p:cNvSpPr>
            <p:nvPr/>
          </p:nvSpPr>
          <p:spPr bwMode="auto">
            <a:xfrm>
              <a:off x="3256" y="2548"/>
              <a:ext cx="39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3968</a:t>
              </a:r>
            </a:p>
          </p:txBody>
        </p:sp>
        <p:sp>
          <p:nvSpPr>
            <p:cNvPr id="50206" name="Text Box 36"/>
            <p:cNvSpPr txBox="1">
              <a:spLocks noChangeArrowheads="1"/>
            </p:cNvSpPr>
            <p:nvPr/>
          </p:nvSpPr>
          <p:spPr bwMode="auto">
            <a:xfrm>
              <a:off x="1095" y="2764"/>
              <a:ext cx="2262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3968</a:t>
              </a: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个周期（</a:t>
              </a: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1984 </a:t>
              </a:r>
              <a:r>
                <a:rPr lang="en-US" altLang="zh-CN" sz="1800" dirty="0">
                  <a:solidFill>
                    <a:srgbClr val="003300"/>
                  </a:solidFill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s</a:t>
              </a: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0207" name="Text Box 37"/>
            <p:cNvSpPr txBox="1">
              <a:spLocks noChangeArrowheads="1"/>
            </p:cNvSpPr>
            <p:nvPr/>
          </p:nvSpPr>
          <p:spPr bwMode="auto">
            <a:xfrm>
              <a:off x="3526" y="2764"/>
              <a:ext cx="2078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/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32</a:t>
              </a: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个周期（</a:t>
              </a: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16 </a:t>
              </a:r>
              <a:r>
                <a:rPr lang="en-US" altLang="zh-CN" sz="1800" dirty="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s</a:t>
              </a: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0208" name="Text Box 38"/>
            <p:cNvSpPr txBox="1">
              <a:spLocks noChangeArrowheads="1"/>
            </p:cNvSpPr>
            <p:nvPr/>
          </p:nvSpPr>
          <p:spPr bwMode="auto">
            <a:xfrm>
              <a:off x="3941" y="2499"/>
              <a:ext cx="50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209" name="Text Box 39"/>
            <p:cNvSpPr txBox="1">
              <a:spLocks noChangeArrowheads="1"/>
            </p:cNvSpPr>
            <p:nvPr/>
          </p:nvSpPr>
          <p:spPr bwMode="auto">
            <a:xfrm>
              <a:off x="2019" y="2499"/>
              <a:ext cx="345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rgbClr val="0033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210" name="Line 40"/>
            <p:cNvSpPr>
              <a:spLocks noChangeShapeType="1"/>
            </p:cNvSpPr>
            <p:nvPr/>
          </p:nvSpPr>
          <p:spPr bwMode="auto">
            <a:xfrm>
              <a:off x="680" y="3304"/>
              <a:ext cx="440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ChangeArrowheads="1"/>
          </p:cNvSpPr>
          <p:nvPr/>
        </p:nvSpPr>
        <p:spPr bwMode="auto">
          <a:xfrm>
            <a:off x="719138" y="436148"/>
            <a:ext cx="84248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集中刷新方式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1205" name="Rectangle 9"/>
          <p:cNvSpPr>
            <a:spLocks noChangeArrowheads="1"/>
          </p:cNvSpPr>
          <p:nvPr/>
        </p:nvSpPr>
        <p:spPr bwMode="auto">
          <a:xfrm>
            <a:off x="431800" y="1449388"/>
            <a:ext cx="831691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在允许的最大刷新间隔内，按照存储芯片容量的大小集中安排若干个刷新周期，刷新时停止读写操作。</a:t>
            </a:r>
          </a:p>
        </p:txBody>
      </p:sp>
      <p:sp>
        <p:nvSpPr>
          <p:cNvPr id="51206" name="Rectangle 10"/>
          <p:cNvSpPr>
            <a:spLocks noChangeArrowheads="1"/>
          </p:cNvSpPr>
          <p:nvPr/>
        </p:nvSpPr>
        <p:spPr bwMode="auto">
          <a:xfrm>
            <a:off x="395288" y="2457450"/>
            <a:ext cx="835342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设存储器芯片的存取周期为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500ns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0.5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µ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1024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个存储单元，排列成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32×32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的存储矩阵。刷新方式如下。</a:t>
            </a:r>
          </a:p>
        </p:txBody>
      </p:sp>
      <p:sp>
        <p:nvSpPr>
          <p:cNvPr id="51207" name="AutoShape 12"/>
          <p:cNvSpPr>
            <a:spLocks noChangeAspect="1" noChangeArrowheads="1"/>
          </p:cNvSpPr>
          <p:nvPr/>
        </p:nvSpPr>
        <p:spPr bwMode="auto">
          <a:xfrm>
            <a:off x="1079500" y="3573463"/>
            <a:ext cx="7924800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208" name="Text Box 35"/>
          <p:cNvSpPr txBox="1">
            <a:spLocks noChangeArrowheads="1"/>
          </p:cNvSpPr>
          <p:nvPr/>
        </p:nvSpPr>
        <p:spPr bwMode="auto">
          <a:xfrm>
            <a:off x="7343775" y="4044950"/>
            <a:ext cx="16605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 eaLnBrk="1" hangingPunct="1"/>
            <a:r>
              <a:rPr lang="en-US" altLang="zh-CN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3999</a:t>
            </a:r>
          </a:p>
        </p:txBody>
      </p:sp>
      <p:grpSp>
        <p:nvGrpSpPr>
          <p:cNvPr id="51209" name="Group 37"/>
          <p:cNvGrpSpPr>
            <a:grpSpLocks/>
          </p:cNvGrpSpPr>
          <p:nvPr/>
        </p:nvGrpSpPr>
        <p:grpSpPr bwMode="auto">
          <a:xfrm>
            <a:off x="1079500" y="3573463"/>
            <a:ext cx="7816850" cy="1800225"/>
            <a:chOff x="680" y="2251"/>
            <a:chExt cx="4924" cy="1177"/>
          </a:xfrm>
        </p:grpSpPr>
        <p:sp>
          <p:nvSpPr>
            <p:cNvPr id="51211" name="Line 13"/>
            <p:cNvSpPr>
              <a:spLocks noChangeShapeType="1"/>
            </p:cNvSpPr>
            <p:nvPr/>
          </p:nvSpPr>
          <p:spPr bwMode="auto">
            <a:xfrm>
              <a:off x="680" y="2430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2" name="Line 14"/>
            <p:cNvSpPr>
              <a:spLocks noChangeShapeType="1"/>
            </p:cNvSpPr>
            <p:nvPr/>
          </p:nvSpPr>
          <p:spPr bwMode="auto">
            <a:xfrm>
              <a:off x="680" y="2793"/>
              <a:ext cx="13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3" name="Line 15"/>
            <p:cNvSpPr>
              <a:spLocks noChangeShapeType="1"/>
            </p:cNvSpPr>
            <p:nvPr/>
          </p:nvSpPr>
          <p:spPr bwMode="auto">
            <a:xfrm>
              <a:off x="2376" y="2793"/>
              <a:ext cx="15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4" name="Line 16"/>
            <p:cNvSpPr>
              <a:spLocks noChangeShapeType="1"/>
            </p:cNvSpPr>
            <p:nvPr/>
          </p:nvSpPr>
          <p:spPr bwMode="auto">
            <a:xfrm>
              <a:off x="4298" y="2793"/>
              <a:ext cx="79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5" name="Line 17"/>
            <p:cNvSpPr>
              <a:spLocks noChangeShapeType="1"/>
            </p:cNvSpPr>
            <p:nvPr/>
          </p:nvSpPr>
          <p:spPr bwMode="auto">
            <a:xfrm>
              <a:off x="1245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6" name="Line 18"/>
            <p:cNvSpPr>
              <a:spLocks noChangeShapeType="1"/>
            </p:cNvSpPr>
            <p:nvPr/>
          </p:nvSpPr>
          <p:spPr bwMode="auto">
            <a:xfrm>
              <a:off x="1811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7" name="Line 19"/>
            <p:cNvSpPr>
              <a:spLocks noChangeShapeType="1"/>
            </p:cNvSpPr>
            <p:nvPr/>
          </p:nvSpPr>
          <p:spPr bwMode="auto">
            <a:xfrm>
              <a:off x="2602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8" name="Line 20"/>
            <p:cNvSpPr>
              <a:spLocks noChangeShapeType="1"/>
            </p:cNvSpPr>
            <p:nvPr/>
          </p:nvSpPr>
          <p:spPr bwMode="auto">
            <a:xfrm>
              <a:off x="3168" y="2430"/>
              <a:ext cx="0" cy="6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19" name="Line 21"/>
            <p:cNvSpPr>
              <a:spLocks noChangeShapeType="1"/>
            </p:cNvSpPr>
            <p:nvPr/>
          </p:nvSpPr>
          <p:spPr bwMode="auto">
            <a:xfrm>
              <a:off x="5089" y="2430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0" name="Line 22"/>
            <p:cNvSpPr>
              <a:spLocks noChangeShapeType="1"/>
            </p:cNvSpPr>
            <p:nvPr/>
          </p:nvSpPr>
          <p:spPr bwMode="auto">
            <a:xfrm>
              <a:off x="3733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1" name="Line 23"/>
            <p:cNvSpPr>
              <a:spLocks noChangeShapeType="1"/>
            </p:cNvSpPr>
            <p:nvPr/>
          </p:nvSpPr>
          <p:spPr bwMode="auto">
            <a:xfrm>
              <a:off x="4524" y="2673"/>
              <a:ext cx="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2" name="Line 24"/>
            <p:cNvSpPr>
              <a:spLocks noChangeShapeType="1"/>
            </p:cNvSpPr>
            <p:nvPr/>
          </p:nvSpPr>
          <p:spPr bwMode="auto">
            <a:xfrm>
              <a:off x="680" y="2561"/>
              <a:ext cx="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3" name="Line 25"/>
            <p:cNvSpPr>
              <a:spLocks noChangeShapeType="1"/>
            </p:cNvSpPr>
            <p:nvPr/>
          </p:nvSpPr>
          <p:spPr bwMode="auto">
            <a:xfrm>
              <a:off x="3168" y="2561"/>
              <a:ext cx="19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4" name="Line 26"/>
            <p:cNvSpPr>
              <a:spLocks noChangeShapeType="1"/>
            </p:cNvSpPr>
            <p:nvPr/>
          </p:nvSpPr>
          <p:spPr bwMode="auto">
            <a:xfrm>
              <a:off x="680" y="3056"/>
              <a:ext cx="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5" name="Line 27"/>
            <p:cNvSpPr>
              <a:spLocks noChangeShapeType="1"/>
            </p:cNvSpPr>
            <p:nvPr/>
          </p:nvSpPr>
          <p:spPr bwMode="auto">
            <a:xfrm>
              <a:off x="3168" y="3056"/>
              <a:ext cx="19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26" name="Text Box 28"/>
            <p:cNvSpPr txBox="1">
              <a:spLocks noChangeArrowheads="1"/>
            </p:cNvSpPr>
            <p:nvPr/>
          </p:nvSpPr>
          <p:spPr bwMode="auto">
            <a:xfrm>
              <a:off x="2226" y="3050"/>
              <a:ext cx="175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刷新间隔（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2 ms</a:t>
              </a: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1227" name="Text Box 29"/>
            <p:cNvSpPr txBox="1">
              <a:spLocks noChangeArrowheads="1"/>
            </p:cNvSpPr>
            <p:nvPr/>
          </p:nvSpPr>
          <p:spPr bwMode="auto">
            <a:xfrm>
              <a:off x="1523" y="2251"/>
              <a:ext cx="1315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读写操作</a:t>
              </a:r>
            </a:p>
          </p:txBody>
        </p:sp>
        <p:sp>
          <p:nvSpPr>
            <p:cNvPr id="51228" name="Text Box 30"/>
            <p:cNvSpPr txBox="1">
              <a:spLocks noChangeArrowheads="1"/>
            </p:cNvSpPr>
            <p:nvPr/>
          </p:nvSpPr>
          <p:spPr bwMode="auto">
            <a:xfrm>
              <a:off x="3954" y="2251"/>
              <a:ext cx="722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1229" name="Text Box 31"/>
            <p:cNvSpPr txBox="1">
              <a:spLocks noChangeArrowheads="1"/>
            </p:cNvSpPr>
            <p:nvPr/>
          </p:nvSpPr>
          <p:spPr bwMode="auto">
            <a:xfrm>
              <a:off x="878" y="2548"/>
              <a:ext cx="27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51230" name="Text Box 32"/>
            <p:cNvSpPr txBox="1">
              <a:spLocks noChangeArrowheads="1"/>
            </p:cNvSpPr>
            <p:nvPr/>
          </p:nvSpPr>
          <p:spPr bwMode="auto">
            <a:xfrm>
              <a:off x="1458" y="2548"/>
              <a:ext cx="27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9900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31" name="Text Box 33"/>
            <p:cNvSpPr txBox="1">
              <a:spLocks noChangeArrowheads="1"/>
            </p:cNvSpPr>
            <p:nvPr/>
          </p:nvSpPr>
          <p:spPr bwMode="auto">
            <a:xfrm>
              <a:off x="2704" y="2548"/>
              <a:ext cx="45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3967</a:t>
              </a:r>
            </a:p>
          </p:txBody>
        </p:sp>
        <p:sp>
          <p:nvSpPr>
            <p:cNvPr id="51232" name="Text Box 34"/>
            <p:cNvSpPr txBox="1">
              <a:spLocks noChangeArrowheads="1"/>
            </p:cNvSpPr>
            <p:nvPr/>
          </p:nvSpPr>
          <p:spPr bwMode="auto">
            <a:xfrm>
              <a:off x="3256" y="2548"/>
              <a:ext cx="39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3968</a:t>
              </a:r>
            </a:p>
          </p:txBody>
        </p:sp>
        <p:sp>
          <p:nvSpPr>
            <p:cNvPr id="51233" name="Text Box 36"/>
            <p:cNvSpPr txBox="1">
              <a:spLocks noChangeArrowheads="1"/>
            </p:cNvSpPr>
            <p:nvPr/>
          </p:nvSpPr>
          <p:spPr bwMode="auto">
            <a:xfrm>
              <a:off x="1095" y="2764"/>
              <a:ext cx="2262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3968</a:t>
              </a: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个周期（</a:t>
              </a: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1984 </a:t>
              </a:r>
              <a:r>
                <a:rPr lang="en-US" altLang="zh-CN" sz="1800" dirty="0">
                  <a:solidFill>
                    <a:srgbClr val="003300"/>
                  </a:solidFill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s</a:t>
              </a: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1234" name="Text Box 37"/>
            <p:cNvSpPr txBox="1">
              <a:spLocks noChangeArrowheads="1"/>
            </p:cNvSpPr>
            <p:nvPr/>
          </p:nvSpPr>
          <p:spPr bwMode="auto">
            <a:xfrm>
              <a:off x="3526" y="2764"/>
              <a:ext cx="2078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/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32</a:t>
              </a: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个周期（</a:t>
              </a: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16 </a:t>
              </a:r>
              <a:r>
                <a:rPr lang="en-US" altLang="zh-CN" sz="1800" dirty="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s</a:t>
              </a: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1235" name="Text Box 38"/>
            <p:cNvSpPr txBox="1">
              <a:spLocks noChangeArrowheads="1"/>
            </p:cNvSpPr>
            <p:nvPr/>
          </p:nvSpPr>
          <p:spPr bwMode="auto">
            <a:xfrm>
              <a:off x="3941" y="2499"/>
              <a:ext cx="50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36" name="Text Box 39"/>
            <p:cNvSpPr txBox="1">
              <a:spLocks noChangeArrowheads="1"/>
            </p:cNvSpPr>
            <p:nvPr/>
          </p:nvSpPr>
          <p:spPr bwMode="auto">
            <a:xfrm>
              <a:off x="2019" y="2499"/>
              <a:ext cx="345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2121" tIns="26060" rIns="52121" bIns="2606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3300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rgbClr val="0033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37" name="Line 40"/>
            <p:cNvSpPr>
              <a:spLocks noChangeShapeType="1"/>
            </p:cNvSpPr>
            <p:nvPr/>
          </p:nvSpPr>
          <p:spPr bwMode="auto">
            <a:xfrm>
              <a:off x="680" y="3304"/>
              <a:ext cx="440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51210" name="Rectangle 38"/>
          <p:cNvSpPr>
            <a:spLocks noChangeArrowheads="1"/>
          </p:cNvSpPr>
          <p:nvPr/>
        </p:nvSpPr>
        <p:spPr bwMode="auto">
          <a:xfrm>
            <a:off x="792163" y="5481638"/>
            <a:ext cx="78486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读写速度快；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在读写时间存在死区，且容量越大死区越长。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222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2228" name="Rectangle 38"/>
          <p:cNvSpPr>
            <a:spLocks noChangeArrowheads="1"/>
          </p:cNvSpPr>
          <p:nvPr/>
        </p:nvSpPr>
        <p:spPr bwMode="auto">
          <a:xfrm>
            <a:off x="719138" y="1412875"/>
            <a:ext cx="7931150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把刷新操作分散到每个存取周期内进行，在一个系统存取周期内刷新存储矩阵中的一行。</a:t>
            </a:r>
          </a:p>
        </p:txBody>
      </p:sp>
      <p:grpSp>
        <p:nvGrpSpPr>
          <p:cNvPr id="52229" name="Group 39"/>
          <p:cNvGrpSpPr>
            <a:grpSpLocks noChangeAspect="1"/>
          </p:cNvGrpSpPr>
          <p:nvPr/>
        </p:nvGrpSpPr>
        <p:grpSpPr bwMode="auto">
          <a:xfrm>
            <a:off x="1042988" y="2457450"/>
            <a:ext cx="7643812" cy="1728788"/>
            <a:chOff x="2197" y="2117"/>
            <a:chExt cx="6768" cy="1334"/>
          </a:xfrm>
        </p:grpSpPr>
        <p:sp>
          <p:nvSpPr>
            <p:cNvPr id="52232" name="AutoShape 40"/>
            <p:cNvSpPr>
              <a:spLocks noChangeAspect="1" noChangeArrowheads="1"/>
            </p:cNvSpPr>
            <p:nvPr/>
          </p:nvSpPr>
          <p:spPr bwMode="auto">
            <a:xfrm>
              <a:off x="2197" y="2117"/>
              <a:ext cx="6768" cy="1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/>
            <a:lstStyle/>
            <a:p>
              <a:pPr>
                <a:lnSpc>
                  <a:spcPct val="17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3" name="Line 41"/>
            <p:cNvSpPr>
              <a:spLocks noChangeShapeType="1"/>
            </p:cNvSpPr>
            <p:nvPr/>
          </p:nvSpPr>
          <p:spPr bwMode="auto">
            <a:xfrm>
              <a:off x="2249" y="2458"/>
              <a:ext cx="0" cy="9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4" name="Line 42"/>
            <p:cNvSpPr>
              <a:spLocks noChangeShapeType="1"/>
            </p:cNvSpPr>
            <p:nvPr/>
          </p:nvSpPr>
          <p:spPr bwMode="auto">
            <a:xfrm>
              <a:off x="3033" y="2790"/>
              <a:ext cx="0" cy="1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5" name="Line 43"/>
            <p:cNvSpPr>
              <a:spLocks noChangeShapeType="1"/>
            </p:cNvSpPr>
            <p:nvPr/>
          </p:nvSpPr>
          <p:spPr bwMode="auto">
            <a:xfrm>
              <a:off x="3817" y="2458"/>
              <a:ext cx="0" cy="4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6" name="Line 44"/>
            <p:cNvSpPr>
              <a:spLocks noChangeShapeType="1"/>
            </p:cNvSpPr>
            <p:nvPr/>
          </p:nvSpPr>
          <p:spPr bwMode="auto">
            <a:xfrm>
              <a:off x="4601" y="2790"/>
              <a:ext cx="0" cy="1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7" name="Line 45"/>
            <p:cNvSpPr>
              <a:spLocks noChangeShapeType="1"/>
            </p:cNvSpPr>
            <p:nvPr/>
          </p:nvSpPr>
          <p:spPr bwMode="auto">
            <a:xfrm>
              <a:off x="8525" y="2458"/>
              <a:ext cx="0" cy="9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8" name="Line 46"/>
            <p:cNvSpPr>
              <a:spLocks noChangeShapeType="1"/>
            </p:cNvSpPr>
            <p:nvPr/>
          </p:nvSpPr>
          <p:spPr bwMode="auto">
            <a:xfrm>
              <a:off x="5387" y="2458"/>
              <a:ext cx="0" cy="4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39" name="Line 47"/>
            <p:cNvSpPr>
              <a:spLocks noChangeShapeType="1"/>
            </p:cNvSpPr>
            <p:nvPr/>
          </p:nvSpPr>
          <p:spPr bwMode="auto">
            <a:xfrm>
              <a:off x="7741" y="2790"/>
              <a:ext cx="0" cy="1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40" name="Line 48"/>
            <p:cNvSpPr>
              <a:spLocks noChangeShapeType="1"/>
            </p:cNvSpPr>
            <p:nvPr/>
          </p:nvSpPr>
          <p:spPr bwMode="auto">
            <a:xfrm>
              <a:off x="6955" y="2458"/>
              <a:ext cx="0" cy="4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41" name="Text Box 49"/>
            <p:cNvSpPr txBox="1">
              <a:spLocks noChangeArrowheads="1"/>
            </p:cNvSpPr>
            <p:nvPr/>
          </p:nvSpPr>
          <p:spPr bwMode="auto">
            <a:xfrm>
              <a:off x="4013" y="2923"/>
              <a:ext cx="331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刷新间隔（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32 </a:t>
              </a:r>
              <a:r>
                <a:rPr lang="en-US" altLang="zh-CN" sz="1800" dirty="0"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s</a:t>
              </a: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2242" name="Text Box 50"/>
            <p:cNvSpPr txBox="1">
              <a:spLocks noChangeArrowheads="1"/>
            </p:cNvSpPr>
            <p:nvPr/>
          </p:nvSpPr>
          <p:spPr bwMode="auto">
            <a:xfrm>
              <a:off x="2419" y="2117"/>
              <a:ext cx="132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周期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0</a:t>
              </a:r>
            </a:p>
          </p:txBody>
        </p:sp>
        <p:sp>
          <p:nvSpPr>
            <p:cNvPr id="52243" name="Text Box 51"/>
            <p:cNvSpPr txBox="1">
              <a:spLocks noChangeArrowheads="1"/>
            </p:cNvSpPr>
            <p:nvPr/>
          </p:nvSpPr>
          <p:spPr bwMode="auto">
            <a:xfrm>
              <a:off x="4037" y="2117"/>
              <a:ext cx="132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周期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1</a:t>
              </a:r>
            </a:p>
          </p:txBody>
        </p:sp>
        <p:sp>
          <p:nvSpPr>
            <p:cNvPr id="52244" name="Text Box 52"/>
            <p:cNvSpPr txBox="1">
              <a:spLocks noChangeArrowheads="1"/>
            </p:cNvSpPr>
            <p:nvPr/>
          </p:nvSpPr>
          <p:spPr bwMode="auto">
            <a:xfrm>
              <a:off x="7079" y="2117"/>
              <a:ext cx="1568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周期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31</a:t>
              </a:r>
            </a:p>
          </p:txBody>
        </p:sp>
        <p:sp>
          <p:nvSpPr>
            <p:cNvPr id="52245" name="Text Box 53"/>
            <p:cNvSpPr txBox="1">
              <a:spLocks noChangeArrowheads="1"/>
            </p:cNvSpPr>
            <p:nvPr/>
          </p:nvSpPr>
          <p:spPr bwMode="auto">
            <a:xfrm>
              <a:off x="2197" y="2542"/>
              <a:ext cx="181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2246" name="Text Box 54"/>
            <p:cNvSpPr txBox="1">
              <a:spLocks noChangeArrowheads="1"/>
            </p:cNvSpPr>
            <p:nvPr/>
          </p:nvSpPr>
          <p:spPr bwMode="auto">
            <a:xfrm>
              <a:off x="3741" y="2542"/>
              <a:ext cx="181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2247" name="Text Box 55"/>
            <p:cNvSpPr txBox="1">
              <a:spLocks noChangeArrowheads="1"/>
            </p:cNvSpPr>
            <p:nvPr/>
          </p:nvSpPr>
          <p:spPr bwMode="auto">
            <a:xfrm>
              <a:off x="6879" y="2542"/>
              <a:ext cx="1816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2248" name="Text Box 56"/>
            <p:cNvSpPr txBox="1">
              <a:spLocks noChangeArrowheads="1"/>
            </p:cNvSpPr>
            <p:nvPr/>
          </p:nvSpPr>
          <p:spPr bwMode="auto">
            <a:xfrm>
              <a:off x="2983" y="2520"/>
              <a:ext cx="125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2249" name="Text Box 57"/>
            <p:cNvSpPr txBox="1">
              <a:spLocks noChangeArrowheads="1"/>
            </p:cNvSpPr>
            <p:nvPr/>
          </p:nvSpPr>
          <p:spPr bwMode="auto">
            <a:xfrm>
              <a:off x="4575" y="2520"/>
              <a:ext cx="125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2250" name="Text Box 58"/>
            <p:cNvSpPr txBox="1">
              <a:spLocks noChangeArrowheads="1"/>
            </p:cNvSpPr>
            <p:nvPr/>
          </p:nvSpPr>
          <p:spPr bwMode="auto">
            <a:xfrm>
              <a:off x="7715" y="2520"/>
              <a:ext cx="125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2251" name="Text Box 59"/>
            <p:cNvSpPr txBox="1">
              <a:spLocks noChangeArrowheads="1"/>
            </p:cNvSpPr>
            <p:nvPr/>
          </p:nvSpPr>
          <p:spPr bwMode="auto">
            <a:xfrm>
              <a:off x="5753" y="2498"/>
              <a:ext cx="1187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36000" rIns="63368" bIns="31684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7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2" name="Line 60"/>
            <p:cNvSpPr>
              <a:spLocks noChangeShapeType="1"/>
            </p:cNvSpPr>
            <p:nvPr/>
          </p:nvSpPr>
          <p:spPr bwMode="auto">
            <a:xfrm>
              <a:off x="2245" y="3332"/>
              <a:ext cx="62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3" name="Line 61"/>
            <p:cNvSpPr>
              <a:spLocks noChangeShapeType="1"/>
            </p:cNvSpPr>
            <p:nvPr/>
          </p:nvSpPr>
          <p:spPr bwMode="auto">
            <a:xfrm>
              <a:off x="3817" y="2552"/>
              <a:ext cx="157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4" name="Line 62"/>
            <p:cNvSpPr>
              <a:spLocks noChangeShapeType="1"/>
            </p:cNvSpPr>
            <p:nvPr/>
          </p:nvSpPr>
          <p:spPr bwMode="auto">
            <a:xfrm>
              <a:off x="6955" y="2552"/>
              <a:ext cx="157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5" name="Line 63"/>
            <p:cNvSpPr>
              <a:spLocks noChangeShapeType="1"/>
            </p:cNvSpPr>
            <p:nvPr/>
          </p:nvSpPr>
          <p:spPr bwMode="auto">
            <a:xfrm>
              <a:off x="2249" y="2552"/>
              <a:ext cx="15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6" name="Line 64"/>
            <p:cNvSpPr>
              <a:spLocks noChangeShapeType="1"/>
            </p:cNvSpPr>
            <p:nvPr/>
          </p:nvSpPr>
          <p:spPr bwMode="auto">
            <a:xfrm>
              <a:off x="6515" y="2951"/>
              <a:ext cx="20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2257" name="Line 65"/>
            <p:cNvSpPr>
              <a:spLocks noChangeShapeType="1"/>
            </p:cNvSpPr>
            <p:nvPr/>
          </p:nvSpPr>
          <p:spPr bwMode="auto">
            <a:xfrm>
              <a:off x="2249" y="2951"/>
              <a:ext cx="35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80000" tIns="36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00482" name="Rectangle 66"/>
          <p:cNvSpPr>
            <a:spLocks noChangeArrowheads="1"/>
          </p:cNvSpPr>
          <p:nvPr/>
        </p:nvSpPr>
        <p:spPr bwMode="auto">
          <a:xfrm>
            <a:off x="755650" y="4184650"/>
            <a:ext cx="8388350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没有死区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;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加长了系统存取周期，降低了整机速度；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刷新很频繁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，没有充分利用所允许的最大刷新间隔</a:t>
            </a:r>
            <a:r>
              <a:rPr lang="zh-CN" altLang="en-US" b="0" dirty="0">
                <a:latin typeface="黑体" pitchFamily="2" charset="-122"/>
                <a:ea typeface="黑体" pitchFamily="2" charset="-122"/>
                <a:sym typeface="Symbol" pitchFamily="18" charset="2"/>
              </a:rPr>
              <a:t>。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</a:p>
        </p:txBody>
      </p:sp>
      <p:sp>
        <p:nvSpPr>
          <p:cNvPr id="52231" name="Rectangle 3"/>
          <p:cNvSpPr>
            <a:spLocks noChangeArrowheads="1"/>
          </p:cNvSpPr>
          <p:nvPr/>
        </p:nvSpPr>
        <p:spPr bwMode="auto">
          <a:xfrm>
            <a:off x="719138" y="436148"/>
            <a:ext cx="84248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分散刷新方式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8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325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3252" name="Rectangle 6"/>
          <p:cNvSpPr>
            <a:spLocks noChangeArrowheads="1"/>
          </p:cNvSpPr>
          <p:nvPr/>
        </p:nvSpPr>
        <p:spPr bwMode="auto">
          <a:xfrm>
            <a:off x="792163" y="1449388"/>
            <a:ext cx="81010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是前两种方式的结合，充分利用了最大刷新间隔时间，把刷新操作平均分配到整个最大刷新间隔时间内进行。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相邻两行的刷新间隔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最大刷新间隔时间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÷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行数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53253" name="Group 35"/>
          <p:cNvGrpSpPr>
            <a:grpSpLocks noChangeAspect="1"/>
          </p:cNvGrpSpPr>
          <p:nvPr/>
        </p:nvGrpSpPr>
        <p:grpSpPr bwMode="auto">
          <a:xfrm>
            <a:off x="1150938" y="3032125"/>
            <a:ext cx="7570787" cy="1692275"/>
            <a:chOff x="2197" y="8627"/>
            <a:chExt cx="7980" cy="1394"/>
          </a:xfrm>
        </p:grpSpPr>
        <p:sp>
          <p:nvSpPr>
            <p:cNvPr id="53256" name="AutoShape 36"/>
            <p:cNvSpPr>
              <a:spLocks noChangeAspect="1" noChangeArrowheads="1"/>
            </p:cNvSpPr>
            <p:nvPr/>
          </p:nvSpPr>
          <p:spPr bwMode="auto">
            <a:xfrm>
              <a:off x="2197" y="8627"/>
              <a:ext cx="7980" cy="1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57" name="Line 37"/>
            <p:cNvSpPr>
              <a:spLocks noChangeShapeType="1"/>
            </p:cNvSpPr>
            <p:nvPr/>
          </p:nvSpPr>
          <p:spPr bwMode="auto">
            <a:xfrm>
              <a:off x="7867" y="8953"/>
              <a:ext cx="0" cy="5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58" name="Line 38"/>
            <p:cNvSpPr>
              <a:spLocks noChangeShapeType="1"/>
            </p:cNvSpPr>
            <p:nvPr/>
          </p:nvSpPr>
          <p:spPr bwMode="auto">
            <a:xfrm>
              <a:off x="2197" y="8953"/>
              <a:ext cx="0" cy="10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59" name="Line 39"/>
            <p:cNvSpPr>
              <a:spLocks noChangeShapeType="1"/>
            </p:cNvSpPr>
            <p:nvPr/>
          </p:nvSpPr>
          <p:spPr bwMode="auto">
            <a:xfrm>
              <a:off x="2197" y="9086"/>
              <a:ext cx="46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0" name="Line 40"/>
            <p:cNvSpPr>
              <a:spLocks noChangeShapeType="1"/>
            </p:cNvSpPr>
            <p:nvPr/>
          </p:nvSpPr>
          <p:spPr bwMode="auto">
            <a:xfrm>
              <a:off x="7513" y="9086"/>
              <a:ext cx="23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1" name="Line 41"/>
            <p:cNvSpPr>
              <a:spLocks noChangeShapeType="1"/>
            </p:cNvSpPr>
            <p:nvPr/>
          </p:nvSpPr>
          <p:spPr bwMode="auto">
            <a:xfrm>
              <a:off x="4325" y="8953"/>
              <a:ext cx="0" cy="6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2" name="Line 42"/>
            <p:cNvSpPr>
              <a:spLocks noChangeShapeType="1"/>
            </p:cNvSpPr>
            <p:nvPr/>
          </p:nvSpPr>
          <p:spPr bwMode="auto">
            <a:xfrm>
              <a:off x="3615" y="8953"/>
              <a:ext cx="0" cy="6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3" name="Line 43"/>
            <p:cNvSpPr>
              <a:spLocks noChangeShapeType="1"/>
            </p:cNvSpPr>
            <p:nvPr/>
          </p:nvSpPr>
          <p:spPr bwMode="auto">
            <a:xfrm>
              <a:off x="5741" y="8907"/>
              <a:ext cx="0" cy="1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4" name="Line 44"/>
            <p:cNvSpPr>
              <a:spLocks noChangeShapeType="1"/>
            </p:cNvSpPr>
            <p:nvPr/>
          </p:nvSpPr>
          <p:spPr bwMode="auto">
            <a:xfrm>
              <a:off x="9817" y="8953"/>
              <a:ext cx="0" cy="10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5" name="Line 45"/>
            <p:cNvSpPr>
              <a:spLocks noChangeShapeType="1"/>
            </p:cNvSpPr>
            <p:nvPr/>
          </p:nvSpPr>
          <p:spPr bwMode="auto">
            <a:xfrm>
              <a:off x="6449" y="8953"/>
              <a:ext cx="0" cy="5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6" name="Line 46"/>
            <p:cNvSpPr>
              <a:spLocks noChangeShapeType="1"/>
            </p:cNvSpPr>
            <p:nvPr/>
          </p:nvSpPr>
          <p:spPr bwMode="auto">
            <a:xfrm>
              <a:off x="9107" y="8907"/>
              <a:ext cx="0" cy="1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7" name="Line 47"/>
            <p:cNvSpPr>
              <a:spLocks noChangeShapeType="1"/>
            </p:cNvSpPr>
            <p:nvPr/>
          </p:nvSpPr>
          <p:spPr bwMode="auto">
            <a:xfrm>
              <a:off x="2197" y="9440"/>
              <a:ext cx="14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8" name="Line 48"/>
            <p:cNvSpPr>
              <a:spLocks noChangeShapeType="1"/>
            </p:cNvSpPr>
            <p:nvPr/>
          </p:nvSpPr>
          <p:spPr bwMode="auto">
            <a:xfrm>
              <a:off x="3615" y="9440"/>
              <a:ext cx="71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69" name="Line 49"/>
            <p:cNvSpPr>
              <a:spLocks noChangeShapeType="1"/>
            </p:cNvSpPr>
            <p:nvPr/>
          </p:nvSpPr>
          <p:spPr bwMode="auto">
            <a:xfrm>
              <a:off x="4325" y="9440"/>
              <a:ext cx="21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70" name="Line 50"/>
            <p:cNvSpPr>
              <a:spLocks noChangeShapeType="1"/>
            </p:cNvSpPr>
            <p:nvPr/>
          </p:nvSpPr>
          <p:spPr bwMode="auto">
            <a:xfrm>
              <a:off x="7867" y="9440"/>
              <a:ext cx="19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71" name="Line 51"/>
            <p:cNvSpPr>
              <a:spLocks noChangeShapeType="1"/>
            </p:cNvSpPr>
            <p:nvPr/>
          </p:nvSpPr>
          <p:spPr bwMode="auto">
            <a:xfrm>
              <a:off x="2197" y="9817"/>
              <a:ext cx="76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stealth" w="sm" len="lg"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8000" tIns="180000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72" name="Text Box 52"/>
            <p:cNvSpPr txBox="1">
              <a:spLocks noChangeArrowheads="1"/>
            </p:cNvSpPr>
            <p:nvPr/>
          </p:nvSpPr>
          <p:spPr bwMode="auto">
            <a:xfrm>
              <a:off x="4523" y="9441"/>
              <a:ext cx="334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刷新间隔（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2 ms</a:t>
              </a:r>
              <a:r>
                <a:rPr lang="zh-CN" altLang="en-US" sz="1800" dirty="0">
                  <a:latin typeface="黑体" pitchFamily="2" charset="-122"/>
                  <a:ea typeface="黑体" pitchFamily="2" charset="-122"/>
                </a:rPr>
                <a:t>）</a:t>
              </a:r>
            </a:p>
          </p:txBody>
        </p:sp>
        <p:sp>
          <p:nvSpPr>
            <p:cNvPr id="53273" name="Text Box 53"/>
            <p:cNvSpPr txBox="1">
              <a:spLocks noChangeArrowheads="1"/>
            </p:cNvSpPr>
            <p:nvPr/>
          </p:nvSpPr>
          <p:spPr bwMode="auto">
            <a:xfrm>
              <a:off x="7876" y="8627"/>
              <a:ext cx="1638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3274" name="Text Box 54"/>
            <p:cNvSpPr txBox="1">
              <a:spLocks noChangeArrowheads="1"/>
            </p:cNvSpPr>
            <p:nvPr/>
          </p:nvSpPr>
          <p:spPr bwMode="auto">
            <a:xfrm>
              <a:off x="4595" y="8653"/>
              <a:ext cx="163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3275" name="Text Box 55"/>
            <p:cNvSpPr txBox="1">
              <a:spLocks noChangeArrowheads="1"/>
            </p:cNvSpPr>
            <p:nvPr/>
          </p:nvSpPr>
          <p:spPr bwMode="auto">
            <a:xfrm>
              <a:off x="2401" y="8653"/>
              <a:ext cx="164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rgbClr val="003300"/>
                  </a:solidFill>
                  <a:latin typeface="黑体" pitchFamily="2" charset="-122"/>
                  <a:ea typeface="黑体" pitchFamily="2" charset="-122"/>
                </a:rPr>
                <a:t>读写</a:t>
              </a:r>
            </a:p>
          </p:txBody>
        </p:sp>
        <p:sp>
          <p:nvSpPr>
            <p:cNvPr id="53276" name="Text Box 56"/>
            <p:cNvSpPr txBox="1">
              <a:spLocks noChangeArrowheads="1"/>
            </p:cNvSpPr>
            <p:nvPr/>
          </p:nvSpPr>
          <p:spPr bwMode="auto">
            <a:xfrm>
              <a:off x="9047" y="8631"/>
              <a:ext cx="113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3277" name="Text Box 57"/>
            <p:cNvSpPr txBox="1">
              <a:spLocks noChangeArrowheads="1"/>
            </p:cNvSpPr>
            <p:nvPr/>
          </p:nvSpPr>
          <p:spPr bwMode="auto">
            <a:xfrm>
              <a:off x="5691" y="8631"/>
              <a:ext cx="113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3278" name="Text Box 58"/>
            <p:cNvSpPr txBox="1">
              <a:spLocks noChangeArrowheads="1"/>
            </p:cNvSpPr>
            <p:nvPr/>
          </p:nvSpPr>
          <p:spPr bwMode="auto">
            <a:xfrm>
              <a:off x="3565" y="8631"/>
              <a:ext cx="113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18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刷新</a:t>
              </a:r>
            </a:p>
          </p:txBody>
        </p:sp>
        <p:sp>
          <p:nvSpPr>
            <p:cNvPr id="53279" name="Text Box 59"/>
            <p:cNvSpPr txBox="1">
              <a:spLocks noChangeArrowheads="1"/>
            </p:cNvSpPr>
            <p:nvPr/>
          </p:nvSpPr>
          <p:spPr bwMode="auto">
            <a:xfrm>
              <a:off x="6816" y="8627"/>
              <a:ext cx="842" cy="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itchFamily="18" charset="0"/>
                  <a:ea typeface="黑体" pitchFamily="2" charset="-122"/>
                </a:rPr>
                <a:t>…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280" name="Text Box 60"/>
            <p:cNvSpPr txBox="1">
              <a:spLocks noChangeArrowheads="1"/>
            </p:cNvSpPr>
            <p:nvPr/>
          </p:nvSpPr>
          <p:spPr bwMode="auto">
            <a:xfrm>
              <a:off x="2579" y="9019"/>
              <a:ext cx="1216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62</a:t>
              </a:r>
              <a:r>
                <a:rPr lang="en-US" altLang="zh-CN" sz="1800" dirty="0"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s</a:t>
              </a:r>
            </a:p>
          </p:txBody>
        </p:sp>
        <p:sp>
          <p:nvSpPr>
            <p:cNvPr id="53281" name="Text Box 61"/>
            <p:cNvSpPr txBox="1">
              <a:spLocks noChangeArrowheads="1"/>
            </p:cNvSpPr>
            <p:nvPr/>
          </p:nvSpPr>
          <p:spPr bwMode="auto">
            <a:xfrm>
              <a:off x="3509" y="9019"/>
              <a:ext cx="1218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CN" sz="16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0.5</a:t>
              </a:r>
              <a:r>
                <a:rPr lang="en-US" altLang="zh-CN" sz="1600" dirty="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600" dirty="0">
                  <a:solidFill>
                    <a:schemeClr val="hlink"/>
                  </a:solidFill>
                  <a:latin typeface="黑体" pitchFamily="2" charset="-122"/>
                  <a:ea typeface="黑体" pitchFamily="2" charset="-122"/>
                </a:rPr>
                <a:t>s</a:t>
              </a:r>
            </a:p>
          </p:txBody>
        </p:sp>
        <p:sp>
          <p:nvSpPr>
            <p:cNvPr id="53282" name="Text Box 62"/>
            <p:cNvSpPr txBox="1">
              <a:spLocks noChangeArrowheads="1"/>
            </p:cNvSpPr>
            <p:nvPr/>
          </p:nvSpPr>
          <p:spPr bwMode="auto">
            <a:xfrm>
              <a:off x="8313" y="9040"/>
              <a:ext cx="157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62.5</a:t>
              </a:r>
              <a:r>
                <a:rPr lang="en-US" altLang="zh-CN" sz="1800" dirty="0"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s</a:t>
              </a:r>
            </a:p>
          </p:txBody>
        </p:sp>
        <p:sp>
          <p:nvSpPr>
            <p:cNvPr id="53283" name="Text Box 63"/>
            <p:cNvSpPr txBox="1">
              <a:spLocks noChangeArrowheads="1"/>
            </p:cNvSpPr>
            <p:nvPr/>
          </p:nvSpPr>
          <p:spPr bwMode="auto">
            <a:xfrm>
              <a:off x="4881" y="9040"/>
              <a:ext cx="1574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180000" rIns="60743" bIns="30372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62.5</a:t>
              </a:r>
              <a:r>
                <a:rPr lang="en-US" altLang="zh-CN" sz="1800" dirty="0">
                  <a:latin typeface="Times New Roman" pitchFamily="18" charset="0"/>
                  <a:ea typeface="黑体" pitchFamily="2" charset="-122"/>
                </a:rPr>
                <a:t>µ</a:t>
              </a: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s</a:t>
              </a:r>
            </a:p>
          </p:txBody>
        </p:sp>
      </p:grpSp>
      <p:sp>
        <p:nvSpPr>
          <p:cNvPr id="53254" name="Rectangle 68"/>
          <p:cNvSpPr>
            <a:spLocks noChangeArrowheads="1"/>
          </p:cNvSpPr>
          <p:nvPr/>
        </p:nvSpPr>
        <p:spPr bwMode="auto">
          <a:xfrm>
            <a:off x="647700" y="4853996"/>
            <a:ext cx="8201025" cy="85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  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虽然也有死区，但比集中刷新方式的死区小得多，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且减少了刷新次数。</a:t>
            </a:r>
          </a:p>
        </p:txBody>
      </p:sp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719138" y="436148"/>
            <a:ext cx="84248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(3)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异步刷新方式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2"/>
          <p:cNvSpPr>
            <a:spLocks noChangeArrowheads="1"/>
          </p:cNvSpPr>
          <p:nvPr/>
        </p:nvSpPr>
        <p:spPr bwMode="auto">
          <a:xfrm>
            <a:off x="647700" y="1304925"/>
            <a:ext cx="7345363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存储器的分类</a:t>
            </a:r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958850" y="1808163"/>
            <a:ext cx="80645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．按存储方式分类</a:t>
            </a: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(1)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存取时间与物理地址无关（随机访问）</a:t>
            </a: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随机存储器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：在程序的执行过程中可读可写</a:t>
            </a: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只读存储器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：在程序的执行过程中只读</a:t>
            </a: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958850" y="4076700"/>
            <a:ext cx="80645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存取时间与物理地址有关（串行访问）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顺序存取存储器：磁带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直接存取存储器：磁盘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600075"/>
            <a:ext cx="8229600" cy="633413"/>
          </a:xfrm>
          <a:prstGeom prst="rect">
            <a:avLst/>
          </a:prstGeom>
          <a:noFill/>
          <a:ln/>
          <a:ex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§5.1 </a:t>
            </a:r>
            <a:r>
              <a:rPr lang="zh-CN" altLang="en-US" sz="2600" kern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存储系统的组成</a:t>
            </a:r>
            <a:endParaRPr lang="zh-CN" altLang="en-US" sz="2600" kern="0" dirty="0">
              <a:solidFill>
                <a:srgbClr val="990000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4276" name="Rectangle 36"/>
          <p:cNvSpPr>
            <a:spLocks noChangeArrowheads="1"/>
          </p:cNvSpPr>
          <p:nvPr/>
        </p:nvSpPr>
        <p:spPr bwMode="auto">
          <a:xfrm>
            <a:off x="684213" y="1484313"/>
            <a:ext cx="7847012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 algn="just">
              <a:lnSpc>
                <a:spcPct val="110000"/>
              </a:lnSpc>
              <a:spcBef>
                <a:spcPct val="500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如不定期刷新，把刷新安排在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不访存的空闲时间里，不会出现死区，也不会降低存储器存取速度，但控制复杂。</a:t>
            </a:r>
          </a:p>
        </p:txBody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719138" y="436148"/>
            <a:ext cx="84248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刷新方式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(4)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其它刷新方式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719138" y="498622"/>
            <a:ext cx="8424862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刷新控制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endParaRPr lang="zh-CN" altLang="en-US" dirty="0">
              <a:solidFill>
                <a:srgbClr val="CC33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2503" name="Rectangle 39"/>
          <p:cNvSpPr>
            <a:spLocks noChangeArrowheads="1"/>
          </p:cNvSpPr>
          <p:nvPr/>
        </p:nvSpPr>
        <p:spPr bwMode="auto">
          <a:xfrm>
            <a:off x="827088" y="1059544"/>
            <a:ext cx="7680325" cy="4967514"/>
          </a:xfrm>
          <a:prstGeom prst="rect">
            <a:avLst/>
          </a:prstGeom>
          <a:solidFill>
            <a:srgbClr val="CCEC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="ctr">
            <a:spAutoFit/>
          </a:bodyPr>
          <a:lstStyle/>
          <a:p>
            <a:pPr marL="450850" indent="-450850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刷新控制电路的主要任务是解决刷新和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访问存储器之间的矛盾。当刷新请求和访存请求同时发生时，应优先进行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刷新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操作。</a:t>
            </a:r>
          </a:p>
          <a:p>
            <a:pPr marL="450850" indent="-450850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刷新对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是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透明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  <a:p>
            <a:pPr marL="450850" indent="-450850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刷新以行为单位进行，每一行中各记忆单元同时被刷新，故刷新操作时仅需要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行地址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不需要列地址。</a:t>
            </a:r>
          </a:p>
          <a:p>
            <a:pPr marL="450850" indent="-450850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刷新操作类似于读出操作，但不需要信息输出。刷新时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不需要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加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片选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信号。</a:t>
            </a:r>
          </a:p>
          <a:p>
            <a:pPr marL="450850" indent="-450850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考虑刷新问题时，只需从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单个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芯片的存储容量着手，而不是从整个存储器的容量着手。</a:t>
            </a: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2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2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02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2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50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539750" y="657225"/>
            <a:ext cx="8218488" cy="94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1】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64K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的芯片，共有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位行地址，在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2ms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内至少应有多少个刷新周期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?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703495" name="Rectangle 7"/>
          <p:cNvSpPr>
            <a:spLocks noChangeArrowheads="1"/>
          </p:cNvSpPr>
          <p:nvPr/>
        </p:nvSpPr>
        <p:spPr bwMode="auto">
          <a:xfrm>
            <a:off x="539750" y="2924175"/>
            <a:ext cx="81010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2】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某机主存容量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1MB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，用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16K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片的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DRAM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芯片构成，芯片最大刷新周期为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2ms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。问：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(2) 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刷新一遍需要多少次刷新？主存不能提供读写服务的百分比占到多少？ </a:t>
            </a:r>
          </a:p>
        </p:txBody>
      </p:sp>
      <p:sp>
        <p:nvSpPr>
          <p:cNvPr id="703496" name="Rectangle 8"/>
          <p:cNvSpPr>
            <a:spLocks noChangeArrowheads="1"/>
          </p:cNvSpPr>
          <p:nvPr/>
        </p:nvSpPr>
        <p:spPr bwMode="auto">
          <a:xfrm>
            <a:off x="611188" y="4365625"/>
            <a:ext cx="8316912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16K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DRAM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芯片有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14/2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＝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7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位行地址，即共有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128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个刷新行地址。所以，需要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128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次的刷新才能刷遍所有的单元。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    若每次刷新所需的时间为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Ts,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则主存不能提供读写服务的百分比为：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((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Ts×128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)/2ms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sym typeface="Symbol" pitchFamily="18" charset="2"/>
              </a:rPr>
              <a:t>)×100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%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539750" y="1700213"/>
            <a:ext cx="8208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芯片共有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位行地址，译码后产生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256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个行，所以，在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2ms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内至少应有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256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个刷新周期。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0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5" grpId="0"/>
      <p:bldP spid="703496" grpId="0"/>
      <p:bldP spid="6656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ChangeArrowheads="1"/>
          </p:cNvSpPr>
          <p:nvPr/>
        </p:nvSpPr>
        <p:spPr bwMode="auto">
          <a:xfrm>
            <a:off x="436916" y="745067"/>
            <a:ext cx="7597775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2667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思考题：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P166  5-1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至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5-10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（需搞清楚）   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indent="266700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习题：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P167  5-17(2)  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8372" name="Rectangle 11"/>
          <p:cNvSpPr>
            <a:spLocks noChangeArrowheads="1"/>
          </p:cNvSpPr>
          <p:nvPr/>
        </p:nvSpPr>
        <p:spPr bwMode="auto">
          <a:xfrm>
            <a:off x="935038" y="919189"/>
            <a:ext cx="7561262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0850" indent="-45085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非易失性存储器，造价比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低，集成度高，</a:t>
            </a:r>
          </a:p>
          <a:p>
            <a:pPr marL="450850" indent="-45085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组成结构比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简单。</a:t>
            </a:r>
          </a:p>
          <a:p>
            <a:pPr marL="450850" indent="-450850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用途：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存放软件；存放微程序；存放特殊编码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715788" name="Rectangle 12"/>
          <p:cNvSpPr>
            <a:spLocks noChangeArrowheads="1"/>
          </p:cNvSpPr>
          <p:nvPr/>
        </p:nvSpPr>
        <p:spPr bwMode="auto">
          <a:xfrm>
            <a:off x="647700" y="2600325"/>
            <a:ext cx="820896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类型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(1)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掩模式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ROM(MROM)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厂家制造芯片时把数据用光刻掩摸写入芯片，不能改。</a:t>
            </a:r>
          </a:p>
          <a:p>
            <a:pPr>
              <a:lnSpc>
                <a:spcPct val="30000"/>
              </a:lnSpc>
              <a:spcBef>
                <a:spcPct val="20000"/>
              </a:spcBef>
              <a:buClrTx/>
              <a:buFontTx/>
              <a:buNone/>
            </a:pPr>
            <a:endParaRPr kumimoji="0"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可靠性高，集成度高，批量生产价格便宜，但用户对厂家依赖性大，灵活性差。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endParaRPr kumimoji="0" lang="zh-CN" altLang="en-US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8374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类型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(2)</a:t>
            </a:r>
            <a:r>
              <a:rPr kumimoji="0" lang="zh-CN" altLang="zh-CN" dirty="0">
                <a:latin typeface="黑体" pitchFamily="2" charset="-122"/>
                <a:ea typeface="黑体" pitchFamily="2" charset="-122"/>
              </a:rPr>
              <a:t>一次可编程ROM（PROM） </a:t>
            </a:r>
            <a:endParaRPr kumimoji="0" lang="zh-CN" altLang="en-US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9397" name="Picture 10" descr="tu 2-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19"/>
          <a:stretch>
            <a:fillRect/>
          </a:stretch>
        </p:blipFill>
        <p:spPr bwMode="auto">
          <a:xfrm>
            <a:off x="4321175" y="2060575"/>
            <a:ext cx="46799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Rectangle 8"/>
          <p:cNvSpPr>
            <a:spLocks noChangeArrowheads="1"/>
          </p:cNvSpPr>
          <p:nvPr/>
        </p:nvSpPr>
        <p:spPr bwMode="auto">
          <a:xfrm>
            <a:off x="611188" y="2038350"/>
            <a:ext cx="3565525" cy="284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用户可用专门的编程器或写入器，加过载电压来写入信息，但只能写入一次。</a:t>
            </a:r>
          </a:p>
          <a:p>
            <a:pPr algn="just"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存储单元可分为熔丝型、二极管型等。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59399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0420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类型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(3)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可擦除可编程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ROM(EPROM) 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0421" name="Rectangle 9"/>
          <p:cNvSpPr>
            <a:spLocks noChangeArrowheads="1"/>
          </p:cNvSpPr>
          <p:nvPr/>
        </p:nvSpPr>
        <p:spPr bwMode="auto">
          <a:xfrm>
            <a:off x="900113" y="2024063"/>
            <a:ext cx="414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>
                <a:srgbClr val="CC3300"/>
              </a:buClr>
              <a:buFont typeface="Wingdings" pitchFamily="2" charset="2"/>
              <a:buChar char="n"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UVEPROM (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简称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EPROM )</a:t>
            </a:r>
          </a:p>
        </p:txBody>
      </p:sp>
      <p:sp>
        <p:nvSpPr>
          <p:cNvPr id="60422" name="Rectangle 10"/>
          <p:cNvSpPr>
            <a:spLocks noChangeArrowheads="1"/>
          </p:cNvSpPr>
          <p:nvPr/>
        </p:nvSpPr>
        <p:spPr bwMode="auto">
          <a:xfrm>
            <a:off x="1044575" y="2420938"/>
            <a:ext cx="7775575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需用紫外线灯制作的擦抹器照射存储器芯片上的透明窗口，擦除芯片中信息，只能对整个芯片擦除，不能对芯片中个别存储单元单独擦除。 </a:t>
            </a:r>
          </a:p>
        </p:txBody>
      </p:sp>
      <p:pic>
        <p:nvPicPr>
          <p:cNvPr id="60423" name="Picture 8" descr="E2PROM照片"/>
          <p:cNvPicPr>
            <a:picLocks noChangeAspect="1" noChangeArrowheads="1"/>
          </p:cNvPicPr>
          <p:nvPr/>
        </p:nvPicPr>
        <p:blipFill>
          <a:blip r:embed="rId2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3789363"/>
            <a:ext cx="5508625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528888"/>
            <a:ext cx="7416800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5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14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1444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类型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(3)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可擦除可编程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ROM(EPROM) 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445" name="Rectangle 9"/>
          <p:cNvSpPr>
            <a:spLocks noChangeArrowheads="1"/>
          </p:cNvSpPr>
          <p:nvPr/>
        </p:nvSpPr>
        <p:spPr bwMode="auto">
          <a:xfrm>
            <a:off x="900113" y="2024063"/>
            <a:ext cx="414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>
                <a:srgbClr val="CC3300"/>
              </a:buClr>
              <a:buFont typeface="Wingdings" pitchFamily="2" charset="2"/>
              <a:buChar char="n"/>
            </a:pP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UVEPROM (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简称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EPROM )</a:t>
            </a:r>
          </a:p>
        </p:txBody>
      </p:sp>
      <p:sp>
        <p:nvSpPr>
          <p:cNvPr id="61446" name="Rectangle 10"/>
          <p:cNvSpPr>
            <a:spLocks noChangeArrowheads="1"/>
          </p:cNvSpPr>
          <p:nvPr/>
        </p:nvSpPr>
        <p:spPr bwMode="auto">
          <a:xfrm>
            <a:off x="1044575" y="2420938"/>
            <a:ext cx="7775575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需用紫外线灯制作的擦抹器照射存储器芯片上的透明窗口，擦除芯片中信息，只能对整个芯片擦除，不能对芯片中个别存储单元单独擦除。 </a:t>
            </a:r>
          </a:p>
        </p:txBody>
      </p:sp>
      <p:sp>
        <p:nvSpPr>
          <p:cNvPr id="61447" name="Rectangle 8"/>
          <p:cNvSpPr>
            <a:spLocks noChangeArrowheads="1"/>
          </p:cNvSpPr>
          <p:nvPr/>
        </p:nvSpPr>
        <p:spPr bwMode="auto">
          <a:xfrm>
            <a:off x="1042988" y="4513263"/>
            <a:ext cx="7742237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采用电气方法进行擦除。在联机条件下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既可以用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字擦除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方式擦除，也可以用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数据块擦除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方式擦除。</a:t>
            </a:r>
          </a:p>
        </p:txBody>
      </p:sp>
      <p:sp>
        <p:nvSpPr>
          <p:cNvPr id="61448" name="Rectangle 9"/>
          <p:cNvSpPr>
            <a:spLocks noChangeArrowheads="1"/>
          </p:cNvSpPr>
          <p:nvPr/>
        </p:nvSpPr>
        <p:spPr bwMode="auto">
          <a:xfrm>
            <a:off x="935038" y="4113213"/>
            <a:ext cx="1643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>
                <a:srgbClr val="CC3300"/>
              </a:buClr>
              <a:buFont typeface="Wingdings" pitchFamily="2" charset="2"/>
              <a:buChar char="n"/>
            </a:pPr>
            <a:r>
              <a:rPr lang="en-US" altLang="zh-CN" dirty="0">
                <a:solidFill>
                  <a:schemeClr val="tx2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  <a:ea typeface="宋体" charset="-122"/>
              </a:rPr>
              <a:t>EEPROM </a:t>
            </a:r>
          </a:p>
        </p:txBody>
      </p:sp>
      <p:sp>
        <p:nvSpPr>
          <p:cNvPr id="61449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2468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类型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(4)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闪速存储器（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Flash Memory) 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2469" name="Rectangle 10"/>
          <p:cNvSpPr>
            <a:spLocks noChangeArrowheads="1"/>
          </p:cNvSpPr>
          <p:nvPr/>
        </p:nvSpPr>
        <p:spPr bwMode="auto">
          <a:xfrm>
            <a:off x="900113" y="2024063"/>
            <a:ext cx="7885112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存储结构与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EEPROM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类似，具备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的所有功能，但擦除、重写速度比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EEPROM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快很多。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可联机工作，在计算机内进行擦除和重写。擦写次数在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万次以上，读取速度小于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90ns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。具有密度高、可靠性高、体积小、功耗低等特点。 </a:t>
            </a:r>
          </a:p>
        </p:txBody>
      </p:sp>
      <p:sp>
        <p:nvSpPr>
          <p:cNvPr id="62470" name="Rectangle 10"/>
          <p:cNvSpPr>
            <a:spLocks noChangeArrowheads="1"/>
          </p:cNvSpPr>
          <p:nvPr/>
        </p:nvSpPr>
        <p:spPr bwMode="auto">
          <a:xfrm>
            <a:off x="935038" y="4518025"/>
            <a:ext cx="8208962" cy="18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闪存可分为：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1)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NOR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型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  读速度较快，擦除和写很慢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     接口简单 （常用于存程序）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2)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NAND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型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 擦除和写速度快，集成度高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           接口复杂 （常用于存数据）</a:t>
            </a:r>
          </a:p>
        </p:txBody>
      </p:sp>
      <p:sp>
        <p:nvSpPr>
          <p:cNvPr id="62471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3492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3493" name="Rectangle 8"/>
          <p:cNvSpPr>
            <a:spLocks noChangeArrowheads="1"/>
          </p:cNvSpPr>
          <p:nvPr/>
        </p:nvSpPr>
        <p:spPr bwMode="auto">
          <a:xfrm>
            <a:off x="1079500" y="1773238"/>
            <a:ext cx="2646363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地址线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数据线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片选线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读出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编程输入线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电源线等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349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304925"/>
            <a:ext cx="3494087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45" y="3356769"/>
            <a:ext cx="5278271" cy="294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635000"/>
            <a:ext cx="8229600" cy="633413"/>
          </a:xfrm>
          <a:prstGeom prst="rect">
            <a:avLst/>
          </a:prstGeom>
          <a:noFill/>
          <a:ln/>
          <a:ex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§5.1 </a:t>
            </a:r>
            <a:r>
              <a:rPr lang="zh-CN" altLang="en-US" sz="2600" kern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存储系统的组成</a:t>
            </a:r>
            <a:endParaRPr lang="zh-CN" altLang="en-US" sz="2600" kern="0" dirty="0">
              <a:solidFill>
                <a:srgbClr val="990000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9219" name="矩形 12"/>
          <p:cNvSpPr>
            <a:spLocks noChangeArrowheads="1"/>
          </p:cNvSpPr>
          <p:nvPr/>
        </p:nvSpPr>
        <p:spPr bwMode="auto">
          <a:xfrm>
            <a:off x="647700" y="1304925"/>
            <a:ext cx="6804025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存储器的分类</a:t>
            </a:r>
          </a:p>
        </p:txBody>
      </p:sp>
      <p:sp>
        <p:nvSpPr>
          <p:cNvPr id="9220" name="Rectangle 30"/>
          <p:cNvSpPr>
            <a:spLocks noChangeArrowheads="1"/>
          </p:cNvSpPr>
          <p:nvPr/>
        </p:nvSpPr>
        <p:spPr bwMode="auto">
          <a:xfrm>
            <a:off x="971550" y="1736725"/>
            <a:ext cx="80645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．按在计算机中的作用分类</a:t>
            </a:r>
          </a:p>
        </p:txBody>
      </p:sp>
      <p:sp>
        <p:nvSpPr>
          <p:cNvPr id="9221" name="Text Box 2"/>
          <p:cNvSpPr txBox="1">
            <a:spLocks noChangeArrowheads="1"/>
          </p:cNvSpPr>
          <p:nvPr/>
        </p:nvSpPr>
        <p:spPr bwMode="auto">
          <a:xfrm>
            <a:off x="4044950" y="5667375"/>
            <a:ext cx="4641850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磁盘、磁带、光盘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、固态硬盘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spcBef>
                <a:spcPct val="0"/>
              </a:spcBef>
              <a:buClr>
                <a:srgbClr val="FFFFFF"/>
              </a:buClr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NAND Flash 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22" name="Text Box 3"/>
          <p:cNvSpPr txBox="1">
            <a:spLocks noChangeArrowheads="1"/>
          </p:cNvSpPr>
          <p:nvPr/>
        </p:nvSpPr>
        <p:spPr bwMode="auto">
          <a:xfrm>
            <a:off x="1476375" y="2312988"/>
            <a:ext cx="47101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高速缓冲存储器（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Cache）</a:t>
            </a:r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935038" y="3824288"/>
            <a:ext cx="469900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存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储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器</a:t>
            </a:r>
          </a:p>
        </p:txBody>
      </p:sp>
      <p:grpSp>
        <p:nvGrpSpPr>
          <p:cNvPr id="9224" name="Group 6"/>
          <p:cNvGrpSpPr>
            <a:grpSpLocks/>
          </p:cNvGrpSpPr>
          <p:nvPr/>
        </p:nvGrpSpPr>
        <p:grpSpPr bwMode="auto">
          <a:xfrm>
            <a:off x="1797050" y="3681413"/>
            <a:ext cx="1957279" cy="2541546"/>
            <a:chOff x="993" y="1462"/>
            <a:chExt cx="1250" cy="2692"/>
          </a:xfrm>
        </p:grpSpPr>
        <p:sp>
          <p:nvSpPr>
            <p:cNvPr id="9243" name="Text Box 7"/>
            <p:cNvSpPr txBox="1">
              <a:spLocks noChangeArrowheads="1"/>
            </p:cNvSpPr>
            <p:nvPr/>
          </p:nvSpPr>
          <p:spPr bwMode="auto">
            <a:xfrm>
              <a:off x="993" y="1462"/>
              <a:ext cx="115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主存储器</a:t>
              </a:r>
            </a:p>
          </p:txBody>
        </p:sp>
        <p:sp>
          <p:nvSpPr>
            <p:cNvPr id="9244" name="Text Box 8"/>
            <p:cNvSpPr txBox="1">
              <a:spLocks noChangeArrowheads="1"/>
            </p:cNvSpPr>
            <p:nvPr/>
          </p:nvSpPr>
          <p:spPr bwMode="auto">
            <a:xfrm>
              <a:off x="1137" y="3704"/>
              <a:ext cx="1106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辅助存储器</a:t>
              </a:r>
            </a:p>
          </p:txBody>
        </p:sp>
      </p:grpSp>
      <p:sp>
        <p:nvSpPr>
          <p:cNvPr id="9225" name="AutoShape 9"/>
          <p:cNvSpPr>
            <a:spLocks/>
          </p:cNvSpPr>
          <p:nvPr/>
        </p:nvSpPr>
        <p:spPr bwMode="auto">
          <a:xfrm>
            <a:off x="1555750" y="2565400"/>
            <a:ext cx="425450" cy="3605213"/>
          </a:xfrm>
          <a:prstGeom prst="leftBrace">
            <a:avLst>
              <a:gd name="adj1" fmla="val 87132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</a:pPr>
            <a:endParaRPr lang="zh-CN" altLang="en-US" dirty="0">
              <a:solidFill>
                <a:srgbClr val="33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26" name="Text Box 11"/>
          <p:cNvSpPr txBox="1">
            <a:spLocks noChangeArrowheads="1"/>
          </p:cNvSpPr>
          <p:nvPr/>
        </p:nvSpPr>
        <p:spPr bwMode="auto">
          <a:xfrm>
            <a:off x="5435600" y="3933825"/>
            <a:ext cx="1476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MROM</a:t>
            </a:r>
          </a:p>
        </p:txBody>
      </p:sp>
      <p:sp>
        <p:nvSpPr>
          <p:cNvPr id="9227" name="Text Box 12"/>
          <p:cNvSpPr txBox="1">
            <a:spLocks noChangeArrowheads="1"/>
          </p:cNvSpPr>
          <p:nvPr/>
        </p:nvSpPr>
        <p:spPr bwMode="auto">
          <a:xfrm>
            <a:off x="5435600" y="4373563"/>
            <a:ext cx="14763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PROM</a:t>
            </a:r>
          </a:p>
        </p:txBody>
      </p:sp>
      <p:sp>
        <p:nvSpPr>
          <p:cNvPr id="9228" name="Text Box 13"/>
          <p:cNvSpPr txBox="1">
            <a:spLocks noChangeArrowheads="1"/>
          </p:cNvSpPr>
          <p:nvPr/>
        </p:nvSpPr>
        <p:spPr bwMode="auto">
          <a:xfrm>
            <a:off x="5435600" y="4800600"/>
            <a:ext cx="1476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EPROM</a:t>
            </a:r>
          </a:p>
        </p:txBody>
      </p:sp>
      <p:sp>
        <p:nvSpPr>
          <p:cNvPr id="9229" name="Text Box 14"/>
          <p:cNvSpPr txBox="1">
            <a:spLocks noChangeArrowheads="1"/>
          </p:cNvSpPr>
          <p:nvPr/>
        </p:nvSpPr>
        <p:spPr bwMode="auto">
          <a:xfrm>
            <a:off x="5435600" y="5256213"/>
            <a:ext cx="3251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EEPROM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NOR Flash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30" name="AutoShape 15"/>
          <p:cNvSpPr>
            <a:spLocks/>
          </p:cNvSpPr>
          <p:nvPr/>
        </p:nvSpPr>
        <p:spPr bwMode="auto">
          <a:xfrm>
            <a:off x="5064125" y="4117975"/>
            <a:ext cx="287338" cy="1343025"/>
          </a:xfrm>
          <a:prstGeom prst="leftBrace">
            <a:avLst>
              <a:gd name="adj1" fmla="val 39967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</a:pPr>
            <a:endParaRPr lang="zh-CN" altLang="en-US" dirty="0">
              <a:solidFill>
                <a:srgbClr val="33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231" name="Group 16"/>
          <p:cNvGrpSpPr>
            <a:grpSpLocks/>
          </p:cNvGrpSpPr>
          <p:nvPr/>
        </p:nvGrpSpPr>
        <p:grpSpPr bwMode="auto">
          <a:xfrm>
            <a:off x="3943350" y="2925763"/>
            <a:ext cx="655638" cy="2098675"/>
            <a:chOff x="2498" y="817"/>
            <a:chExt cx="419" cy="1412"/>
          </a:xfrm>
        </p:grpSpPr>
        <p:sp>
          <p:nvSpPr>
            <p:cNvPr id="9241" name="Text Box 17"/>
            <p:cNvSpPr txBox="1">
              <a:spLocks noChangeArrowheads="1"/>
            </p:cNvSpPr>
            <p:nvPr/>
          </p:nvSpPr>
          <p:spPr bwMode="auto">
            <a:xfrm>
              <a:off x="2498" y="817"/>
              <a:ext cx="41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RAM</a:t>
              </a:r>
            </a:p>
          </p:txBody>
        </p:sp>
        <p:sp>
          <p:nvSpPr>
            <p:cNvPr id="9242" name="Text Box 18"/>
            <p:cNvSpPr txBox="1">
              <a:spLocks noChangeArrowheads="1"/>
            </p:cNvSpPr>
            <p:nvPr/>
          </p:nvSpPr>
          <p:spPr bwMode="auto">
            <a:xfrm>
              <a:off x="2504" y="1946"/>
              <a:ext cx="41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ROM</a:t>
              </a:r>
            </a:p>
          </p:txBody>
        </p:sp>
      </p:grpSp>
      <p:sp>
        <p:nvSpPr>
          <p:cNvPr id="9232" name="AutoShape 19"/>
          <p:cNvSpPr>
            <a:spLocks/>
          </p:cNvSpPr>
          <p:nvPr/>
        </p:nvSpPr>
        <p:spPr bwMode="auto">
          <a:xfrm>
            <a:off x="3355975" y="3089275"/>
            <a:ext cx="306388" cy="1609725"/>
          </a:xfrm>
          <a:prstGeom prst="leftBrace">
            <a:avLst>
              <a:gd name="adj1" fmla="val 54801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</a:pPr>
            <a:endParaRPr lang="zh-CN" altLang="en-US" dirty="0">
              <a:solidFill>
                <a:srgbClr val="33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233" name="Group 20"/>
          <p:cNvGrpSpPr>
            <a:grpSpLocks/>
          </p:cNvGrpSpPr>
          <p:nvPr/>
        </p:nvGrpSpPr>
        <p:grpSpPr bwMode="auto">
          <a:xfrm>
            <a:off x="4868863" y="2744788"/>
            <a:ext cx="1811337" cy="857250"/>
            <a:chOff x="3310" y="815"/>
            <a:chExt cx="1158" cy="648"/>
          </a:xfrm>
        </p:grpSpPr>
        <p:sp>
          <p:nvSpPr>
            <p:cNvPr id="9239" name="Text Box 21"/>
            <p:cNvSpPr txBox="1">
              <a:spLocks noChangeArrowheads="1"/>
            </p:cNvSpPr>
            <p:nvPr/>
          </p:nvSpPr>
          <p:spPr bwMode="auto">
            <a:xfrm>
              <a:off x="3310" y="815"/>
              <a:ext cx="115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静态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RAM</a:t>
              </a:r>
            </a:p>
          </p:txBody>
        </p:sp>
        <p:sp>
          <p:nvSpPr>
            <p:cNvPr id="9240" name="Text Box 22"/>
            <p:cNvSpPr txBox="1">
              <a:spLocks noChangeArrowheads="1"/>
            </p:cNvSpPr>
            <p:nvPr/>
          </p:nvSpPr>
          <p:spPr bwMode="auto">
            <a:xfrm>
              <a:off x="3310" y="1145"/>
              <a:ext cx="115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rgbClr val="FFFFFF"/>
                </a:buClr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动态 </a:t>
              </a:r>
              <a:r>
                <a:rPr lang="en-US" altLang="zh-CN" dirty="0">
                  <a:latin typeface="黑体" pitchFamily="2" charset="-122"/>
                  <a:ea typeface="黑体" pitchFamily="2" charset="-122"/>
                </a:rPr>
                <a:t>RAM</a:t>
              </a:r>
            </a:p>
          </p:txBody>
        </p:sp>
      </p:grpSp>
      <p:sp>
        <p:nvSpPr>
          <p:cNvPr id="9234" name="AutoShape 23"/>
          <p:cNvSpPr>
            <a:spLocks/>
          </p:cNvSpPr>
          <p:nvPr/>
        </p:nvSpPr>
        <p:spPr bwMode="auto">
          <a:xfrm>
            <a:off x="4795838" y="2786063"/>
            <a:ext cx="204787" cy="709612"/>
          </a:xfrm>
          <a:prstGeom prst="leftBrace">
            <a:avLst>
              <a:gd name="adj1" fmla="val 29630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</a:pPr>
            <a:endParaRPr lang="zh-CN" altLang="en-US" dirty="0">
              <a:solidFill>
                <a:srgbClr val="33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35" name="Text Box 9"/>
          <p:cNvSpPr txBox="1">
            <a:spLocks noChangeArrowheads="1"/>
          </p:cNvSpPr>
          <p:nvPr/>
        </p:nvSpPr>
        <p:spPr bwMode="auto">
          <a:xfrm>
            <a:off x="7064814" y="3999571"/>
            <a:ext cx="515938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非</a:t>
            </a:r>
            <a:endParaRPr lang="en-US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易</a:t>
            </a:r>
            <a:endParaRPr lang="en-US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失</a:t>
            </a:r>
            <a:endParaRPr lang="en-US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性</a:t>
            </a:r>
          </a:p>
        </p:txBody>
      </p:sp>
      <p:sp>
        <p:nvSpPr>
          <p:cNvPr id="9236" name="Text Box 9"/>
          <p:cNvSpPr txBox="1">
            <a:spLocks noChangeArrowheads="1"/>
          </p:cNvSpPr>
          <p:nvPr/>
        </p:nvSpPr>
        <p:spPr bwMode="auto">
          <a:xfrm>
            <a:off x="7056438" y="2457450"/>
            <a:ext cx="515937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易失性</a:t>
            </a:r>
          </a:p>
        </p:txBody>
      </p:sp>
      <p:cxnSp>
        <p:nvCxnSpPr>
          <p:cNvPr id="9237" name="直接连接符 19"/>
          <p:cNvCxnSpPr>
            <a:cxnSpLocks noChangeShapeType="1"/>
          </p:cNvCxnSpPr>
          <p:nvPr/>
        </p:nvCxnSpPr>
        <p:spPr bwMode="auto">
          <a:xfrm flipV="1">
            <a:off x="4032250" y="3789363"/>
            <a:ext cx="3919538" cy="61912"/>
          </a:xfrm>
          <a:prstGeom prst="line">
            <a:avLst/>
          </a:prstGeom>
          <a:noFill/>
          <a:ln w="571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8" name="AutoShape 23"/>
          <p:cNvSpPr>
            <a:spLocks/>
          </p:cNvSpPr>
          <p:nvPr/>
        </p:nvSpPr>
        <p:spPr bwMode="auto">
          <a:xfrm>
            <a:off x="3787775" y="5667375"/>
            <a:ext cx="204788" cy="709613"/>
          </a:xfrm>
          <a:prstGeom prst="leftBrace">
            <a:avLst>
              <a:gd name="adj1" fmla="val 29630"/>
              <a:gd name="adj2" fmla="val 50000"/>
            </a:avLst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</a:pPr>
            <a:endParaRPr lang="zh-CN" altLang="en-US" dirty="0">
              <a:solidFill>
                <a:srgbClr val="333399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4516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1079500" y="1773238"/>
            <a:ext cx="2646363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地址线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数据线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片选线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读出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编程输入线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电源线等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4518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4519" name="Rectangle 8"/>
          <p:cNvSpPr>
            <a:spLocks noChangeArrowheads="1"/>
          </p:cNvSpPr>
          <p:nvPr/>
        </p:nvSpPr>
        <p:spPr bwMode="auto">
          <a:xfrm>
            <a:off x="3708400" y="1773238"/>
            <a:ext cx="525621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例如，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rgbClr val="006600"/>
                </a:solidFill>
                <a:latin typeface="黑体" pitchFamily="2" charset="-122"/>
                <a:ea typeface="黑体" pitchFamily="2" charset="-122"/>
              </a:rPr>
              <a:t>（有的芯片还有</a:t>
            </a:r>
            <a:r>
              <a:rPr lang="en-US" altLang="zh-CN" dirty="0">
                <a:solidFill>
                  <a:srgbClr val="006600"/>
                </a:solidFill>
                <a:latin typeface="黑体" pitchFamily="2" charset="-122"/>
                <a:ea typeface="黑体" pitchFamily="2" charset="-122"/>
              </a:rPr>
              <a:t>OE: </a:t>
            </a:r>
            <a:r>
              <a:rPr lang="zh-CN" altLang="en-US" dirty="0">
                <a:solidFill>
                  <a:srgbClr val="006600"/>
                </a:solidFill>
                <a:latin typeface="黑体" pitchFamily="2" charset="-122"/>
                <a:ea typeface="黑体" pitchFamily="2" charset="-122"/>
              </a:rPr>
              <a:t>输出允许线）</a:t>
            </a:r>
          </a:p>
          <a:p>
            <a:pPr>
              <a:lnSpc>
                <a:spcPct val="80000"/>
              </a:lnSpc>
              <a:spcBef>
                <a:spcPct val="25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4520" name="Text Box 12"/>
          <p:cNvSpPr txBox="1">
            <a:spLocks noChangeArrowheads="1"/>
          </p:cNvSpPr>
          <p:nvPr/>
        </p:nvSpPr>
        <p:spPr bwMode="auto">
          <a:xfrm>
            <a:off x="4770438" y="2241550"/>
            <a:ext cx="930275" cy="2052638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endParaRPr lang="zh-CN" altLang="en-US" sz="20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4521" name="AutoShape 13"/>
          <p:cNvSpPr>
            <a:spLocks noChangeArrowheads="1"/>
          </p:cNvSpPr>
          <p:nvPr/>
        </p:nvSpPr>
        <p:spPr bwMode="auto">
          <a:xfrm>
            <a:off x="5700713" y="2979738"/>
            <a:ext cx="204787" cy="2492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4522" name="Group 14"/>
          <p:cNvGrpSpPr>
            <a:grpSpLocks/>
          </p:cNvGrpSpPr>
          <p:nvPr/>
        </p:nvGrpSpPr>
        <p:grpSpPr bwMode="auto">
          <a:xfrm>
            <a:off x="4500563" y="3321050"/>
            <a:ext cx="744537" cy="541338"/>
            <a:chOff x="2117" y="2030"/>
            <a:chExt cx="810" cy="513"/>
          </a:xfrm>
        </p:grpSpPr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2117" y="2223"/>
              <a:ext cx="264" cy="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4529" name="Group 16"/>
            <p:cNvGrpSpPr>
              <a:grpSpLocks/>
            </p:cNvGrpSpPr>
            <p:nvPr/>
          </p:nvGrpSpPr>
          <p:grpSpPr bwMode="auto">
            <a:xfrm>
              <a:off x="2218" y="2030"/>
              <a:ext cx="709" cy="513"/>
              <a:chOff x="2218" y="2030"/>
              <a:chExt cx="709" cy="513"/>
            </a:xfrm>
          </p:grpSpPr>
          <p:sp>
            <p:nvSpPr>
              <p:cNvPr id="64530" name="Text Box 17"/>
              <p:cNvSpPr txBox="1">
                <a:spLocks noChangeArrowheads="1"/>
              </p:cNvSpPr>
              <p:nvPr/>
            </p:nvSpPr>
            <p:spPr bwMode="auto">
              <a:xfrm>
                <a:off x="2218" y="2030"/>
                <a:ext cx="709" cy="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Times New Roman" pitchFamily="18" charset="0"/>
                    <a:ea typeface="宋体" charset="-122"/>
                  </a:rPr>
                  <a:t>CS</a:t>
                </a: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>
                <a:off x="2454" y="2094"/>
                <a:ext cx="243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64523" name="Group 19"/>
          <p:cNvGrpSpPr>
            <a:grpSpLocks/>
          </p:cNvGrpSpPr>
          <p:nvPr/>
        </p:nvGrpSpPr>
        <p:grpSpPr bwMode="auto">
          <a:xfrm>
            <a:off x="4551363" y="2479675"/>
            <a:ext cx="966787" cy="539750"/>
            <a:chOff x="2142" y="2191"/>
            <a:chExt cx="1054" cy="512"/>
          </a:xfrm>
        </p:grpSpPr>
        <p:sp>
          <p:nvSpPr>
            <p:cNvPr id="64526" name="AutoShape 20"/>
            <p:cNvSpPr>
              <a:spLocks noChangeArrowheads="1"/>
            </p:cNvSpPr>
            <p:nvPr/>
          </p:nvSpPr>
          <p:spPr bwMode="auto">
            <a:xfrm>
              <a:off x="2142" y="2291"/>
              <a:ext cx="224" cy="23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4527" name="Text Box 21"/>
            <p:cNvSpPr txBox="1">
              <a:spLocks noChangeArrowheads="1"/>
            </p:cNvSpPr>
            <p:nvPr/>
          </p:nvSpPr>
          <p:spPr bwMode="auto">
            <a:xfrm>
              <a:off x="2201" y="2191"/>
              <a:ext cx="995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8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800" baseline="-25000" dirty="0">
                  <a:latin typeface="Times New Roman" pitchFamily="18" charset="0"/>
                  <a:ea typeface="宋体" charset="-122"/>
                </a:rPr>
                <a:t>10-0</a:t>
              </a:r>
            </a:p>
          </p:txBody>
        </p:sp>
      </p:grpSp>
      <p:sp>
        <p:nvSpPr>
          <p:cNvPr id="64524" name="Text Box 22"/>
          <p:cNvSpPr txBox="1">
            <a:spLocks noChangeArrowheads="1"/>
          </p:cNvSpPr>
          <p:nvPr/>
        </p:nvSpPr>
        <p:spPr bwMode="auto">
          <a:xfrm>
            <a:off x="5151438" y="2889250"/>
            <a:ext cx="70802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2000" baseline="-25000" dirty="0">
                <a:latin typeface="Times New Roman" pitchFamily="18" charset="0"/>
                <a:ea typeface="宋体" charset="-122"/>
              </a:rPr>
              <a:t>7-0</a:t>
            </a:r>
          </a:p>
        </p:txBody>
      </p:sp>
      <p:sp>
        <p:nvSpPr>
          <p:cNvPr id="64525" name="Line 23"/>
          <p:cNvSpPr>
            <a:spLocks noChangeShapeType="1"/>
          </p:cNvSpPr>
          <p:nvPr/>
        </p:nvSpPr>
        <p:spPr bwMode="auto">
          <a:xfrm>
            <a:off x="5976938" y="4473575"/>
            <a:ext cx="250825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Ins="0">
            <a:spAutoFit/>
          </a:bodyPr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553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5540" name="Rectangle 12"/>
          <p:cNvSpPr>
            <a:spLocks noChangeArrowheads="1"/>
          </p:cNvSpPr>
          <p:nvPr/>
        </p:nvSpPr>
        <p:spPr bwMode="auto">
          <a:xfrm>
            <a:off x="611188" y="944563"/>
            <a:ext cx="8208962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2.ROM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</a:t>
            </a:r>
            <a:endParaRPr kumimoji="0"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5541" name="Rectangle 14"/>
          <p:cNvSpPr>
            <a:spLocks noChangeArrowheads="1"/>
          </p:cNvSpPr>
          <p:nvPr/>
        </p:nvSpPr>
        <p:spPr bwMode="auto">
          <a:xfrm>
            <a:off x="576263" y="496192"/>
            <a:ext cx="6156325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5.3.4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半导体只读存储器（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1008063" y="1589529"/>
            <a:ext cx="621740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rIns="0" bIns="0" anchor="ctr">
            <a:spAutoFit/>
          </a:bodyPr>
          <a:lstStyle/>
          <a:p>
            <a:pPr eaLnBrk="0" hangingPunct="0">
              <a:lnSpc>
                <a:spcPct val="130000"/>
              </a:lnSpc>
              <a:spcBef>
                <a:spcPct val="5000"/>
              </a:spcBef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闪速存储器（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Flash Memory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）：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AT29C040A</a:t>
            </a:r>
            <a:endParaRPr lang="en-US" altLang="zh-CN" dirty="0">
              <a:solidFill>
                <a:schemeClr val="hlink"/>
              </a:solidFill>
              <a:latin typeface="宋体" charset="-122"/>
              <a:ea typeface="宋体" charset="-122"/>
            </a:endParaRPr>
          </a:p>
        </p:txBody>
      </p:sp>
      <p:pic>
        <p:nvPicPr>
          <p:cNvPr id="6554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276475"/>
            <a:ext cx="7883525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Text Box 11"/>
          <p:cNvSpPr txBox="1">
            <a:spLocks noChangeArrowheads="1"/>
          </p:cNvSpPr>
          <p:nvPr/>
        </p:nvSpPr>
        <p:spPr bwMode="auto">
          <a:xfrm>
            <a:off x="792163" y="2565400"/>
            <a:ext cx="2232025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读写时间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120ns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656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6564" name="Rectangle 14"/>
          <p:cNvSpPr>
            <a:spLocks noChangeArrowheads="1"/>
          </p:cNvSpPr>
          <p:nvPr/>
        </p:nvSpPr>
        <p:spPr bwMode="auto">
          <a:xfrm>
            <a:off x="576263" y="496192"/>
            <a:ext cx="586740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5.3.5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半导体存储器的封装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6565" name="Rectangle 9"/>
          <p:cNvSpPr>
            <a:spLocks noChangeArrowheads="1"/>
          </p:cNvSpPr>
          <p:nvPr/>
        </p:nvSpPr>
        <p:spPr bwMode="auto">
          <a:xfrm>
            <a:off x="755650" y="1089025"/>
            <a:ext cx="8137525" cy="160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DIP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芯片（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Dual In-line Package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）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双列直插封装的存储芯片。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容量一般不可能很大，如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64K×1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或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256K×1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的芯片。 </a:t>
            </a:r>
          </a:p>
        </p:txBody>
      </p:sp>
      <p:sp>
        <p:nvSpPr>
          <p:cNvPr id="66566" name="Rectangle 10"/>
          <p:cNvSpPr>
            <a:spLocks noChangeArrowheads="1"/>
          </p:cNvSpPr>
          <p:nvPr/>
        </p:nvSpPr>
        <p:spPr bwMode="auto">
          <a:xfrm>
            <a:off x="790575" y="2960688"/>
            <a:ext cx="806608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内存条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是一条焊有多片存储芯片的印刷电路板，插在主板内存插槽中。内存条主要有单列直插存储模块（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）、双列直插存储模块（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Rambus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直插存储模块（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）。 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Tx/>
              <a:buFontTx/>
              <a:buNone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7588" name="Rectangle 14"/>
          <p:cNvSpPr>
            <a:spLocks noChangeArrowheads="1"/>
          </p:cNvSpPr>
          <p:nvPr/>
        </p:nvSpPr>
        <p:spPr bwMode="auto">
          <a:xfrm>
            <a:off x="576263" y="496192"/>
            <a:ext cx="586740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5.3.5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半导体存储器的封装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792163" y="1191776"/>
            <a:ext cx="8351837" cy="41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"/>
              </a:spcBef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SIMM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single in-line memory module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单内置内存模型 </a:t>
            </a:r>
          </a:p>
        </p:txBody>
      </p:sp>
      <p:sp>
        <p:nvSpPr>
          <p:cNvPr id="67590" name="Text Box 10"/>
          <p:cNvSpPr txBox="1">
            <a:spLocks noChangeArrowheads="1"/>
          </p:cNvSpPr>
          <p:nvPr/>
        </p:nvSpPr>
        <p:spPr bwMode="auto">
          <a:xfrm>
            <a:off x="2663825" y="5624513"/>
            <a:ext cx="396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黑体" pitchFamily="2" charset="-122"/>
                <a:ea typeface="黑体" pitchFamily="2" charset="-122"/>
              </a:rPr>
              <a:t>168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插槽</a:t>
            </a:r>
          </a:p>
        </p:txBody>
      </p:sp>
      <p:pic>
        <p:nvPicPr>
          <p:cNvPr id="6759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989138"/>
            <a:ext cx="58674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4221163"/>
            <a:ext cx="707231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8612" name="Rectangle 14"/>
          <p:cNvSpPr>
            <a:spLocks noChangeArrowheads="1"/>
          </p:cNvSpPr>
          <p:nvPr/>
        </p:nvSpPr>
        <p:spPr bwMode="auto">
          <a:xfrm>
            <a:off x="576263" y="496192"/>
            <a:ext cx="5867400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5.3.5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半导体存储器的封装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792163" y="1191776"/>
            <a:ext cx="8172450" cy="41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"/>
              </a:spcBef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DIMM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dual in-line memory module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双内置内存模型 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663825" y="5624513"/>
            <a:ext cx="396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黑体" pitchFamily="2" charset="-122"/>
                <a:ea typeface="黑体" pitchFamily="2" charset="-122"/>
              </a:rPr>
              <a:t>184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DIMM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插槽</a:t>
            </a:r>
          </a:p>
        </p:txBody>
      </p:sp>
      <p:pic>
        <p:nvPicPr>
          <p:cNvPr id="6861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08163"/>
            <a:ext cx="6732587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4205288"/>
            <a:ext cx="7285037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>
              <a:solidFill>
                <a:schemeClr val="tx2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69636" name="Text Box 6"/>
          <p:cNvSpPr txBox="1">
            <a:spLocks noChangeArrowheads="1"/>
          </p:cNvSpPr>
          <p:nvPr/>
        </p:nvSpPr>
        <p:spPr bwMode="auto">
          <a:xfrm>
            <a:off x="2663825" y="5913438"/>
            <a:ext cx="396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计算机主板</a:t>
            </a:r>
          </a:p>
        </p:txBody>
      </p:sp>
      <p:pic>
        <p:nvPicPr>
          <p:cNvPr id="696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49275"/>
            <a:ext cx="80772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468313" y="512763"/>
            <a:ext cx="82296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§5.4 </a:t>
            </a:r>
            <a:r>
              <a:rPr lang="zh-CN" altLang="en-US" sz="260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主存储器的连接与控制</a:t>
            </a:r>
          </a:p>
        </p:txBody>
      </p:sp>
      <p:sp>
        <p:nvSpPr>
          <p:cNvPr id="70659" name="Rectangle 5"/>
          <p:cNvSpPr>
            <a:spLocks noChangeArrowheads="1"/>
          </p:cNvSpPr>
          <p:nvPr/>
        </p:nvSpPr>
        <p:spPr bwMode="auto">
          <a:xfrm>
            <a:off x="611188" y="1143892"/>
            <a:ext cx="3421062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5.4.1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主存容量的扩展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0660" name="Rectangle 7"/>
          <p:cNvSpPr>
            <a:spLocks noChangeArrowheads="1"/>
          </p:cNvSpPr>
          <p:nvPr/>
        </p:nvSpPr>
        <p:spPr bwMode="auto">
          <a:xfrm>
            <a:off x="611188" y="1542653"/>
            <a:ext cx="7775575" cy="152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当一个存储器芯片的容量规格不能满足主存系统容量规格的要求时，需要用多个芯片来构成主存系统，即对存储体进行扩展。 </a:t>
            </a:r>
          </a:p>
        </p:txBody>
      </p:sp>
      <p:sp>
        <p:nvSpPr>
          <p:cNvPr id="878612" name="Rectangle 20"/>
          <p:cNvSpPr>
            <a:spLocks noChangeArrowheads="1"/>
          </p:cNvSpPr>
          <p:nvPr/>
        </p:nvSpPr>
        <p:spPr bwMode="auto">
          <a:xfrm>
            <a:off x="1150938" y="3237769"/>
            <a:ext cx="6842125" cy="2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容量扩展方式：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① 位扩展（位并连法） 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② 字扩展（地址串联法） 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③ 字位同时扩展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6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827088" y="604258"/>
            <a:ext cx="16208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．位扩展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80646" name="Rectangle 6"/>
          <p:cNvSpPr>
            <a:spLocks noChangeArrowheads="1"/>
          </p:cNvSpPr>
          <p:nvPr/>
        </p:nvSpPr>
        <p:spPr bwMode="auto">
          <a:xfrm>
            <a:off x="719138" y="1226723"/>
            <a:ext cx="806608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只在位数方向扩展（加大字长），而芯片的字数和存储器的字数是一致的。</a:t>
            </a:r>
          </a:p>
        </p:txBody>
      </p:sp>
      <p:sp>
        <p:nvSpPr>
          <p:cNvPr id="880647" name="Rectangle 7"/>
          <p:cNvSpPr>
            <a:spLocks noChangeArrowheads="1"/>
          </p:cNvSpPr>
          <p:nvPr/>
        </p:nvSpPr>
        <p:spPr bwMode="auto">
          <a:xfrm>
            <a:off x="827088" y="4208859"/>
            <a:ext cx="8027987" cy="108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连接方式：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各存储芯片的地址线、片选线和读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写线并联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各芯片的数据线单独列出。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087563" y="2205038"/>
            <a:ext cx="2197100" cy="1657350"/>
            <a:chOff x="2154" y="1684"/>
            <a:chExt cx="997" cy="794"/>
          </a:xfrm>
        </p:grpSpPr>
        <p:sp>
          <p:nvSpPr>
            <p:cNvPr id="71686" name="Rectangle 9"/>
            <p:cNvSpPr>
              <a:spLocks noChangeArrowheads="1"/>
            </p:cNvSpPr>
            <p:nvPr/>
          </p:nvSpPr>
          <p:spPr bwMode="auto">
            <a:xfrm>
              <a:off x="2239" y="1917"/>
              <a:ext cx="853" cy="56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687" name="Rectangle 10"/>
            <p:cNvSpPr>
              <a:spLocks noChangeArrowheads="1"/>
            </p:cNvSpPr>
            <p:nvPr/>
          </p:nvSpPr>
          <p:spPr bwMode="auto">
            <a:xfrm>
              <a:off x="2250" y="1930"/>
              <a:ext cx="148" cy="5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688" name="Rectangle 11"/>
            <p:cNvSpPr>
              <a:spLocks noChangeArrowheads="1"/>
            </p:cNvSpPr>
            <p:nvPr/>
          </p:nvSpPr>
          <p:spPr bwMode="auto">
            <a:xfrm>
              <a:off x="2932" y="1930"/>
              <a:ext cx="150" cy="5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689" name="Text Box 12"/>
            <p:cNvSpPr txBox="1">
              <a:spLocks noChangeArrowheads="1"/>
            </p:cNvSpPr>
            <p:nvPr/>
          </p:nvSpPr>
          <p:spPr bwMode="auto">
            <a:xfrm>
              <a:off x="2154" y="1684"/>
              <a:ext cx="997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           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b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690" name="Text Box 13"/>
            <p:cNvSpPr txBox="1">
              <a:spLocks noChangeArrowheads="1"/>
            </p:cNvSpPr>
            <p:nvPr/>
          </p:nvSpPr>
          <p:spPr bwMode="auto">
            <a:xfrm>
              <a:off x="2309" y="1966"/>
              <a:ext cx="69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000" b="0" dirty="0">
                  <a:latin typeface="黑体" pitchFamily="2" charset="-122"/>
                  <a:ea typeface="黑体" pitchFamily="2" charset="-122"/>
                </a:rPr>
                <a:t>......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6" grpId="0"/>
      <p:bldP spid="88064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684213" y="609172"/>
            <a:ext cx="8101012" cy="46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64K×1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芯片组成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64K×8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的存储器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879620" name="Rectangle 4"/>
          <p:cNvSpPr>
            <a:spLocks noChangeArrowheads="1"/>
          </p:cNvSpPr>
          <p:nvPr/>
        </p:nvSpPr>
        <p:spPr bwMode="auto">
          <a:xfrm>
            <a:off x="611188" y="5013325"/>
            <a:ext cx="8372475" cy="895350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扩展条件：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设目标容量为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字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×N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位，存储器芯片容量为 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字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×n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位，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           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m 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en-US" altLang="zh-CN" sz="2200" dirty="0">
                <a:latin typeface="黑体" pitchFamily="2" charset="-122"/>
                <a:ea typeface="黑体" pitchFamily="2" charset="-122"/>
              </a:rPr>
              <a:t>N&gt;n</a:t>
            </a:r>
            <a:r>
              <a:rPr kumimoji="0" lang="zh-CN" altLang="en-US" sz="2200" dirty="0">
                <a:latin typeface="黑体" pitchFamily="2" charset="-122"/>
                <a:ea typeface="黑体" pitchFamily="2" charset="-122"/>
              </a:rPr>
              <a:t>，则需要的存储器芯片数＝</a:t>
            </a:r>
            <a:r>
              <a:rPr kumimoji="0" lang="en-US" altLang="zh-CN" sz="2200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N/n</a:t>
            </a:r>
            <a:r>
              <a:rPr kumimoji="0" lang="zh-CN" altLang="en-US" sz="22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  <a:r>
              <a:rPr kumimoji="0" lang="zh-CN" altLang="en-US" sz="22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72708" name="Rectangle 7"/>
          <p:cNvSpPr>
            <a:spLocks noChangeArrowheads="1"/>
          </p:cNvSpPr>
          <p:nvPr/>
        </p:nvSpPr>
        <p:spPr bwMode="auto">
          <a:xfrm>
            <a:off x="0" y="2665789"/>
            <a:ext cx="184731" cy="52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72709" name="Object 6"/>
          <p:cNvGraphicFramePr>
            <a:graphicFrameLocks noChangeAspect="1"/>
          </p:cNvGraphicFramePr>
          <p:nvPr/>
        </p:nvGraphicFramePr>
        <p:xfrm>
          <a:off x="935038" y="1341438"/>
          <a:ext cx="7488237" cy="321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1" r:id="rId3" imgW="6337300" imgH="2019300" progId="Visio.Drawing.6">
                  <p:embed/>
                </p:oleObj>
              </mc:Choice>
              <mc:Fallback>
                <p:oleObj r:id="rId3" imgW="6337300" imgH="20193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341438"/>
                        <a:ext cx="7488237" cy="3211512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62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7"/>
          <p:cNvSpPr>
            <a:spLocks noChangeArrowheads="1"/>
          </p:cNvSpPr>
          <p:nvPr/>
        </p:nvSpPr>
        <p:spPr bwMode="auto">
          <a:xfrm>
            <a:off x="900113" y="620713"/>
            <a:ext cx="7642225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用</a:t>
            </a:r>
            <a:r>
              <a:rPr kumimoji="0" lang="en-US" altLang="zh-CN" dirty="0" smtClean="0">
                <a:latin typeface="黑体" pitchFamily="2" charset="-122"/>
                <a:ea typeface="黑体" pitchFamily="2" charset="-122"/>
              </a:rPr>
              <a:t>8M×8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en-US" altLang="zh-CN" dirty="0" smtClean="0">
                <a:latin typeface="黑体" pitchFamily="2" charset="-122"/>
                <a:ea typeface="黑体" pitchFamily="2" charset="-122"/>
              </a:rPr>
              <a:t>DRAM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芯片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组成</a:t>
            </a:r>
            <a:r>
              <a:rPr kumimoji="0" lang="en-US" altLang="zh-CN" dirty="0" smtClean="0">
                <a:latin typeface="黑体" pitchFamily="2" charset="-122"/>
                <a:ea typeface="黑体" pitchFamily="2" charset="-122"/>
              </a:rPr>
              <a:t>64MB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存储器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05049"/>
            <a:ext cx="7339013" cy="548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2035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635000"/>
            <a:ext cx="8229600" cy="633413"/>
          </a:xfrm>
          <a:prstGeom prst="rect">
            <a:avLst/>
          </a:prstGeom>
          <a:noFill/>
          <a:ln/>
          <a:ex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§5.1 </a:t>
            </a:r>
            <a:r>
              <a:rPr lang="zh-CN" altLang="en-US" sz="2600" kern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存储系统的组成</a:t>
            </a:r>
            <a:endParaRPr lang="zh-CN" altLang="en-US" sz="2600" kern="0" dirty="0">
              <a:solidFill>
                <a:srgbClr val="990000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0243" name="矩形 12"/>
          <p:cNvSpPr>
            <a:spLocks noChangeArrowheads="1"/>
          </p:cNvSpPr>
          <p:nvPr/>
        </p:nvSpPr>
        <p:spPr bwMode="auto">
          <a:xfrm>
            <a:off x="647700" y="1304925"/>
            <a:ext cx="6337300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存储器的层次结构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1008063" y="1881188"/>
            <a:ext cx="7843837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目的：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解决存储容量、存取速度和价格之间的矛盾。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方法：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采用多级存储层次，以提高存储系统的整体性能。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863600" y="2924403"/>
            <a:ext cx="5270500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ct val="5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多级存储层次  </a:t>
            </a:r>
          </a:p>
        </p:txBody>
      </p:sp>
      <p:graphicFrame>
        <p:nvGraphicFramePr>
          <p:cNvPr id="10246" name="Object 2"/>
          <p:cNvGraphicFramePr>
            <a:graphicFrameLocks noChangeAspect="1"/>
          </p:cNvGraphicFramePr>
          <p:nvPr/>
        </p:nvGraphicFramePr>
        <p:xfrm>
          <a:off x="1295400" y="3500438"/>
          <a:ext cx="7077075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" name="Visio" r:id="rId3" imgW="3190840" imgH="1010001" progId="">
                  <p:embed/>
                </p:oleObj>
              </mc:Choice>
              <mc:Fallback>
                <p:oleObj name="Visio" r:id="rId3" imgW="3190840" imgH="10100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500438"/>
                        <a:ext cx="7077075" cy="1452562"/>
                      </a:xfrm>
                      <a:prstGeom prst="rect">
                        <a:avLst/>
                      </a:prstGeom>
                      <a:solidFill>
                        <a:srgbClr val="FFCC00">
                          <a:alpha val="67058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7" name="Group 10"/>
          <p:cNvGrpSpPr>
            <a:grpSpLocks/>
          </p:cNvGrpSpPr>
          <p:nvPr/>
        </p:nvGrpSpPr>
        <p:grpSpPr bwMode="auto">
          <a:xfrm>
            <a:off x="1697038" y="4908550"/>
            <a:ext cx="7097712" cy="460375"/>
            <a:chOff x="2138" y="14643"/>
            <a:chExt cx="5400" cy="503"/>
          </a:xfrm>
        </p:grpSpPr>
        <p:sp>
          <p:nvSpPr>
            <p:cNvPr id="10258" name="Line 11"/>
            <p:cNvSpPr>
              <a:spLocks noChangeShapeType="1"/>
            </p:cNvSpPr>
            <p:nvPr/>
          </p:nvSpPr>
          <p:spPr bwMode="auto">
            <a:xfrm>
              <a:off x="2498" y="14990"/>
              <a:ext cx="450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9" name="Text Box 12"/>
            <p:cNvSpPr txBox="1">
              <a:spLocks noChangeArrowheads="1"/>
            </p:cNvSpPr>
            <p:nvPr/>
          </p:nvSpPr>
          <p:spPr bwMode="auto">
            <a:xfrm>
              <a:off x="4478" y="14643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速度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60" name="Text Box 13"/>
            <p:cNvSpPr txBox="1">
              <a:spLocks noChangeArrowheads="1"/>
            </p:cNvSpPr>
            <p:nvPr/>
          </p:nvSpPr>
          <p:spPr bwMode="auto">
            <a:xfrm>
              <a:off x="213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高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61" name="Text Box 14"/>
            <p:cNvSpPr txBox="1">
              <a:spLocks noChangeArrowheads="1"/>
            </p:cNvSpPr>
            <p:nvPr/>
          </p:nvSpPr>
          <p:spPr bwMode="auto">
            <a:xfrm>
              <a:off x="717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低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248" name="Group 15"/>
          <p:cNvGrpSpPr>
            <a:grpSpLocks/>
          </p:cNvGrpSpPr>
          <p:nvPr/>
        </p:nvGrpSpPr>
        <p:grpSpPr bwMode="auto">
          <a:xfrm>
            <a:off x="1697038" y="5302250"/>
            <a:ext cx="7097712" cy="508000"/>
            <a:chOff x="2138" y="14590"/>
            <a:chExt cx="5400" cy="556"/>
          </a:xfrm>
        </p:grpSpPr>
        <p:sp>
          <p:nvSpPr>
            <p:cNvPr id="10254" name="Line 16"/>
            <p:cNvSpPr>
              <a:spLocks noChangeShapeType="1"/>
            </p:cNvSpPr>
            <p:nvPr/>
          </p:nvSpPr>
          <p:spPr bwMode="auto">
            <a:xfrm>
              <a:off x="2498" y="14990"/>
              <a:ext cx="450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5" name="Text Box 17"/>
            <p:cNvSpPr txBox="1">
              <a:spLocks noChangeArrowheads="1"/>
            </p:cNvSpPr>
            <p:nvPr/>
          </p:nvSpPr>
          <p:spPr bwMode="auto">
            <a:xfrm>
              <a:off x="4478" y="14590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容量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6" name="Text Box 18"/>
            <p:cNvSpPr txBox="1">
              <a:spLocks noChangeArrowheads="1"/>
            </p:cNvSpPr>
            <p:nvPr/>
          </p:nvSpPr>
          <p:spPr bwMode="auto">
            <a:xfrm>
              <a:off x="213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低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7" name="Text Box 19"/>
            <p:cNvSpPr txBox="1">
              <a:spLocks noChangeArrowheads="1"/>
            </p:cNvSpPr>
            <p:nvPr/>
          </p:nvSpPr>
          <p:spPr bwMode="auto">
            <a:xfrm>
              <a:off x="717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高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249" name="Group 20"/>
          <p:cNvGrpSpPr>
            <a:grpSpLocks/>
          </p:cNvGrpSpPr>
          <p:nvPr/>
        </p:nvGrpSpPr>
        <p:grpSpPr bwMode="auto">
          <a:xfrm>
            <a:off x="1697038" y="5732463"/>
            <a:ext cx="7097712" cy="504825"/>
            <a:chOff x="2138" y="14594"/>
            <a:chExt cx="5400" cy="552"/>
          </a:xfrm>
        </p:grpSpPr>
        <p:sp>
          <p:nvSpPr>
            <p:cNvPr id="10250" name="Line 21"/>
            <p:cNvSpPr>
              <a:spLocks noChangeShapeType="1"/>
            </p:cNvSpPr>
            <p:nvPr/>
          </p:nvSpPr>
          <p:spPr bwMode="auto">
            <a:xfrm>
              <a:off x="2498" y="14990"/>
              <a:ext cx="450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1" name="Text Box 22"/>
            <p:cNvSpPr txBox="1">
              <a:spLocks noChangeArrowheads="1"/>
            </p:cNvSpPr>
            <p:nvPr/>
          </p:nvSpPr>
          <p:spPr bwMode="auto">
            <a:xfrm>
              <a:off x="4478" y="14594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位价格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2" name="Text Box 23"/>
            <p:cNvSpPr txBox="1">
              <a:spLocks noChangeArrowheads="1"/>
            </p:cNvSpPr>
            <p:nvPr/>
          </p:nvSpPr>
          <p:spPr bwMode="auto">
            <a:xfrm>
              <a:off x="213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高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253" name="Text Box 24"/>
            <p:cNvSpPr txBox="1">
              <a:spLocks noChangeArrowheads="1"/>
            </p:cNvSpPr>
            <p:nvPr/>
          </p:nvSpPr>
          <p:spPr bwMode="auto">
            <a:xfrm>
              <a:off x="7178" y="14834"/>
              <a:ext cx="36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609600" indent="-609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低</a:t>
              </a:r>
              <a:endParaRPr lang="zh-CN" altLang="en-US" sz="20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ChangeArrowheads="1"/>
          </p:cNvSpPr>
          <p:nvPr/>
        </p:nvSpPr>
        <p:spPr bwMode="auto">
          <a:xfrm>
            <a:off x="323850" y="620713"/>
            <a:ext cx="7596188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  2.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字扩展</a:t>
            </a:r>
            <a:endParaRPr kumimoji="0" lang="zh-CN" altLang="en-US" dirty="0">
              <a:solidFill>
                <a:srgbClr val="4C4C4C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4C4C4C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仅在字数方向扩展，位数不变。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73731" name="Group 21"/>
          <p:cNvGrpSpPr>
            <a:grpSpLocks/>
          </p:cNvGrpSpPr>
          <p:nvPr/>
        </p:nvGrpSpPr>
        <p:grpSpPr bwMode="auto">
          <a:xfrm>
            <a:off x="2124075" y="1557338"/>
            <a:ext cx="2303463" cy="3059112"/>
            <a:chOff x="1338" y="981"/>
            <a:chExt cx="1451" cy="1927"/>
          </a:xfrm>
        </p:grpSpPr>
        <p:sp>
          <p:nvSpPr>
            <p:cNvPr id="73733" name="Rectangle 10"/>
            <p:cNvSpPr>
              <a:spLocks noChangeArrowheads="1"/>
            </p:cNvSpPr>
            <p:nvPr/>
          </p:nvSpPr>
          <p:spPr bwMode="auto">
            <a:xfrm>
              <a:off x="1895" y="1295"/>
              <a:ext cx="841" cy="15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34" name="Text Box 12"/>
            <p:cNvSpPr txBox="1">
              <a:spLocks noChangeArrowheads="1"/>
            </p:cNvSpPr>
            <p:nvPr/>
          </p:nvSpPr>
          <p:spPr bwMode="auto">
            <a:xfrm>
              <a:off x="1916" y="1316"/>
              <a:ext cx="799" cy="37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16K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8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35" name="Text Box 13"/>
            <p:cNvSpPr txBox="1">
              <a:spLocks noChangeArrowheads="1"/>
            </p:cNvSpPr>
            <p:nvPr/>
          </p:nvSpPr>
          <p:spPr bwMode="auto">
            <a:xfrm>
              <a:off x="1338" y="1219"/>
              <a:ext cx="589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0000H</a:t>
              </a:r>
            </a:p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3FFFH</a:t>
              </a:r>
            </a:p>
          </p:txBody>
        </p:sp>
        <p:sp>
          <p:nvSpPr>
            <p:cNvPr id="73736" name="Freeform 14"/>
            <p:cNvSpPr>
              <a:spLocks/>
            </p:cNvSpPr>
            <p:nvPr/>
          </p:nvSpPr>
          <p:spPr bwMode="auto">
            <a:xfrm>
              <a:off x="1573" y="1412"/>
              <a:ext cx="82" cy="108"/>
            </a:xfrm>
            <a:custGeom>
              <a:avLst/>
              <a:gdLst>
                <a:gd name="T0" fmla="*/ 1 w 132"/>
                <a:gd name="T1" fmla="*/ 0 h 345"/>
                <a:gd name="T2" fmla="*/ 1 w 132"/>
                <a:gd name="T3" fmla="*/ 0 h 345"/>
                <a:gd name="T4" fmla="*/ 1 w 132"/>
                <a:gd name="T5" fmla="*/ 0 h 345"/>
                <a:gd name="T6" fmla="*/ 1 w 132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345"/>
                <a:gd name="T14" fmla="*/ 132 w 132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345">
                  <a:moveTo>
                    <a:pt x="70" y="0"/>
                  </a:moveTo>
                  <a:cubicBezTo>
                    <a:pt x="35" y="44"/>
                    <a:pt x="0" y="88"/>
                    <a:pt x="10" y="120"/>
                  </a:cubicBezTo>
                  <a:cubicBezTo>
                    <a:pt x="20" y="152"/>
                    <a:pt x="128" y="158"/>
                    <a:pt x="130" y="195"/>
                  </a:cubicBezTo>
                  <a:cubicBezTo>
                    <a:pt x="132" y="232"/>
                    <a:pt x="78" y="288"/>
                    <a:pt x="25" y="34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37" name="Text Box 16"/>
            <p:cNvSpPr txBox="1">
              <a:spLocks noChangeArrowheads="1"/>
            </p:cNvSpPr>
            <p:nvPr/>
          </p:nvSpPr>
          <p:spPr bwMode="auto">
            <a:xfrm>
              <a:off x="1916" y="1716"/>
              <a:ext cx="799" cy="37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16K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8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38" name="Text Box 17"/>
            <p:cNvSpPr txBox="1">
              <a:spLocks noChangeArrowheads="1"/>
            </p:cNvSpPr>
            <p:nvPr/>
          </p:nvSpPr>
          <p:spPr bwMode="auto">
            <a:xfrm>
              <a:off x="1338" y="1641"/>
              <a:ext cx="589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4000H</a:t>
              </a:r>
            </a:p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7FFFH</a:t>
              </a:r>
            </a:p>
          </p:txBody>
        </p:sp>
        <p:sp>
          <p:nvSpPr>
            <p:cNvPr id="73739" name="Freeform 18"/>
            <p:cNvSpPr>
              <a:spLocks/>
            </p:cNvSpPr>
            <p:nvPr/>
          </p:nvSpPr>
          <p:spPr bwMode="auto">
            <a:xfrm>
              <a:off x="1573" y="1842"/>
              <a:ext cx="82" cy="108"/>
            </a:xfrm>
            <a:custGeom>
              <a:avLst/>
              <a:gdLst>
                <a:gd name="T0" fmla="*/ 1 w 132"/>
                <a:gd name="T1" fmla="*/ 0 h 345"/>
                <a:gd name="T2" fmla="*/ 1 w 132"/>
                <a:gd name="T3" fmla="*/ 0 h 345"/>
                <a:gd name="T4" fmla="*/ 1 w 132"/>
                <a:gd name="T5" fmla="*/ 0 h 345"/>
                <a:gd name="T6" fmla="*/ 1 w 132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345"/>
                <a:gd name="T14" fmla="*/ 132 w 132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345">
                  <a:moveTo>
                    <a:pt x="70" y="0"/>
                  </a:moveTo>
                  <a:cubicBezTo>
                    <a:pt x="35" y="44"/>
                    <a:pt x="0" y="88"/>
                    <a:pt x="10" y="120"/>
                  </a:cubicBezTo>
                  <a:cubicBezTo>
                    <a:pt x="20" y="152"/>
                    <a:pt x="128" y="158"/>
                    <a:pt x="130" y="195"/>
                  </a:cubicBezTo>
                  <a:cubicBezTo>
                    <a:pt x="132" y="232"/>
                    <a:pt x="78" y="288"/>
                    <a:pt x="25" y="34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40" name="Text Box 20"/>
            <p:cNvSpPr txBox="1">
              <a:spLocks noChangeArrowheads="1"/>
            </p:cNvSpPr>
            <p:nvPr/>
          </p:nvSpPr>
          <p:spPr bwMode="auto">
            <a:xfrm>
              <a:off x="1916" y="2441"/>
              <a:ext cx="799" cy="37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16K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  <a:sym typeface="Symbol" pitchFamily="18" charset="2"/>
                </a:rPr>
                <a:t>×</a:t>
              </a:r>
              <a:r>
                <a:rPr lang="en-US" altLang="zh-CN" sz="1800" dirty="0" smtClean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8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41" name="Text Box 21"/>
            <p:cNvSpPr txBox="1">
              <a:spLocks noChangeArrowheads="1"/>
            </p:cNvSpPr>
            <p:nvPr/>
          </p:nvSpPr>
          <p:spPr bwMode="auto">
            <a:xfrm>
              <a:off x="1338" y="2389"/>
              <a:ext cx="589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C000H</a:t>
              </a:r>
            </a:p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latin typeface="黑体" pitchFamily="2" charset="-122"/>
                  <a:ea typeface="黑体" pitchFamily="2" charset="-122"/>
                </a:rPr>
                <a:t>FFFFH</a:t>
              </a:r>
            </a:p>
          </p:txBody>
        </p:sp>
        <p:sp>
          <p:nvSpPr>
            <p:cNvPr id="73742" name="Freeform 22"/>
            <p:cNvSpPr>
              <a:spLocks/>
            </p:cNvSpPr>
            <p:nvPr/>
          </p:nvSpPr>
          <p:spPr bwMode="auto">
            <a:xfrm>
              <a:off x="1573" y="2591"/>
              <a:ext cx="82" cy="108"/>
            </a:xfrm>
            <a:custGeom>
              <a:avLst/>
              <a:gdLst>
                <a:gd name="T0" fmla="*/ 1 w 132"/>
                <a:gd name="T1" fmla="*/ 0 h 345"/>
                <a:gd name="T2" fmla="*/ 1 w 132"/>
                <a:gd name="T3" fmla="*/ 0 h 345"/>
                <a:gd name="T4" fmla="*/ 1 w 132"/>
                <a:gd name="T5" fmla="*/ 0 h 345"/>
                <a:gd name="T6" fmla="*/ 1 w 132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345"/>
                <a:gd name="T14" fmla="*/ 132 w 132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345">
                  <a:moveTo>
                    <a:pt x="70" y="0"/>
                  </a:moveTo>
                  <a:cubicBezTo>
                    <a:pt x="35" y="44"/>
                    <a:pt x="0" y="88"/>
                    <a:pt x="10" y="120"/>
                  </a:cubicBezTo>
                  <a:cubicBezTo>
                    <a:pt x="20" y="152"/>
                    <a:pt x="128" y="158"/>
                    <a:pt x="130" y="195"/>
                  </a:cubicBezTo>
                  <a:cubicBezTo>
                    <a:pt x="132" y="232"/>
                    <a:pt x="78" y="288"/>
                    <a:pt x="25" y="34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743" name="Text Box 23"/>
            <p:cNvSpPr txBox="1">
              <a:spLocks noChangeArrowheads="1"/>
            </p:cNvSpPr>
            <p:nvPr/>
          </p:nvSpPr>
          <p:spPr bwMode="auto">
            <a:xfrm>
              <a:off x="1979" y="2073"/>
              <a:ext cx="65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......</a:t>
              </a:r>
            </a:p>
          </p:txBody>
        </p:sp>
        <p:sp>
          <p:nvSpPr>
            <p:cNvPr id="73744" name="Text Box 24"/>
            <p:cNvSpPr txBox="1">
              <a:spLocks noChangeArrowheads="1"/>
            </p:cNvSpPr>
            <p:nvPr/>
          </p:nvSpPr>
          <p:spPr bwMode="auto">
            <a:xfrm>
              <a:off x="1864" y="981"/>
              <a:ext cx="92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dist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7</a:t>
              </a:r>
              <a:r>
                <a:rPr lang="en-US" altLang="zh-CN" sz="18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     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黑体" pitchFamily="2" charset="-122"/>
                  <a:ea typeface="黑体" pitchFamily="2" charset="-122"/>
                </a:rPr>
                <a:t>0</a:t>
              </a:r>
              <a:endParaRPr lang="en-US" altLang="zh-CN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23993" name="Rectangle 25"/>
          <p:cNvSpPr>
            <a:spLocks noChangeArrowheads="1"/>
          </p:cNvSpPr>
          <p:nvPr/>
        </p:nvSpPr>
        <p:spPr bwMode="auto">
          <a:xfrm>
            <a:off x="647700" y="4976813"/>
            <a:ext cx="84963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连接方式：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各芯片的地址线、数据线、读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写线并联</a:t>
            </a:r>
          </a:p>
          <a:p>
            <a:pPr>
              <a:lnSpc>
                <a:spcPct val="110000"/>
              </a:lnSpc>
              <a:spcBef>
                <a:spcPct val="2500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    由片选信号来区分各个芯片。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9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295400" y="1341438"/>
          <a:ext cx="7561263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8" name="Visio" r:id="rId3" imgW="4252579" imgH="1671339" progId="Visio.Drawing.6">
                  <p:embed/>
                </p:oleObj>
              </mc:Choice>
              <mc:Fallback>
                <p:oleObj name="Visio" r:id="rId3" imgW="4252579" imgH="1671339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341438"/>
                        <a:ext cx="7561263" cy="3644900"/>
                      </a:xfrm>
                      <a:prstGeom prst="rect">
                        <a:avLst/>
                      </a:prstGeom>
                      <a:solidFill>
                        <a:srgbClr val="CCECFF">
                          <a:alpha val="52940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5" name="Rectangle 2"/>
          <p:cNvSpPr>
            <a:spLocks noChangeArrowheads="1"/>
          </p:cNvSpPr>
          <p:nvPr/>
        </p:nvSpPr>
        <p:spPr bwMode="auto">
          <a:xfrm>
            <a:off x="395288" y="692150"/>
            <a:ext cx="7416800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16K×8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芯片组成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64K×8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存储器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74756" name="Rectangle 8"/>
          <p:cNvSpPr>
            <a:spLocks noChangeArrowheads="1"/>
          </p:cNvSpPr>
          <p:nvPr/>
        </p:nvSpPr>
        <p:spPr bwMode="auto">
          <a:xfrm>
            <a:off x="971550" y="5428670"/>
            <a:ext cx="730199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在同一时间内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个芯片中最多只有一个芯片被选中。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85" name="Group 37"/>
          <p:cNvGraphicFramePr>
            <a:graphicFrameLocks noGrp="1"/>
          </p:cNvGraphicFramePr>
          <p:nvPr>
            <p:ph idx="4294967295"/>
          </p:nvPr>
        </p:nvGraphicFramePr>
        <p:xfrm>
          <a:off x="935038" y="1557338"/>
          <a:ext cx="7129462" cy="4456309"/>
        </p:xfrm>
        <a:graphic>
          <a:graphicData uri="http://schemas.openxmlformats.org/drawingml/2006/table">
            <a:tbl>
              <a:tblPr/>
              <a:tblGrid>
                <a:gridCol w="1800225"/>
                <a:gridCol w="1765300"/>
                <a:gridCol w="1687512"/>
                <a:gridCol w="1876425"/>
              </a:tblGrid>
              <a:tr h="43314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芯片编号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A</a:t>
                      </a:r>
                      <a:r>
                        <a:rPr kumimoji="1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13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12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A</a:t>
                      </a:r>
                      <a:r>
                        <a:rPr kumimoji="1" lang="en-US" altLang="zh-CN" sz="20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10057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SRAM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芯片＃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0  0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0 0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Arial Unicode MS" pitchFamily="34" charset="-122"/>
                          <a:cs typeface="Arial Unicode MS" pitchFamily="34" charset="-122"/>
                        </a:rPr>
                        <a:t>⌇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1 1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0000H-3FFFH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7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SRAM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芯片＃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0  1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0 0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Arial Unicode MS" pitchFamily="34" charset="-122"/>
                          <a:cs typeface="Arial Unicode MS" pitchFamily="34" charset="-122"/>
                        </a:rPr>
                        <a:t>⌇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1 1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4000H-7FFFH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7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SRAM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芯片＃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1  0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0 0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Arial Unicode MS" pitchFamily="34" charset="-122"/>
                          <a:cs typeface="Arial Unicode MS" pitchFamily="34" charset="-122"/>
                        </a:rPr>
                        <a:t>⌇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1 1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8000H-BFFFH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7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SRAM</a:t>
                      </a: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芯片＃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0 0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Arial Unicode MS" pitchFamily="34" charset="-122"/>
                          <a:cs typeface="Arial Unicode MS" pitchFamily="34" charset="-122"/>
                        </a:rPr>
                        <a:t>⌇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1 1  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…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1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C000H-FFFFH</a:t>
                      </a: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10" name="Rectangle 3"/>
          <p:cNvSpPr>
            <a:spLocks noChangeArrowheads="1"/>
          </p:cNvSpPr>
          <p:nvPr/>
        </p:nvSpPr>
        <p:spPr bwMode="auto">
          <a:xfrm>
            <a:off x="431800" y="692150"/>
            <a:ext cx="7416800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这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片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芯片的地址分配为：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7"/>
          <p:cNvSpPr>
            <a:spLocks noChangeArrowheads="1"/>
          </p:cNvSpPr>
          <p:nvPr/>
        </p:nvSpPr>
        <p:spPr bwMode="auto">
          <a:xfrm>
            <a:off x="900113" y="620713"/>
            <a:ext cx="7642225" cy="3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字位同时扩展   </a:t>
            </a:r>
          </a:p>
        </p:txBody>
      </p:sp>
      <p:sp>
        <p:nvSpPr>
          <p:cNvPr id="728102" name="Rectangle 38"/>
          <p:cNvSpPr>
            <a:spLocks noChangeArrowheads="1"/>
          </p:cNvSpPr>
          <p:nvPr/>
        </p:nvSpPr>
        <p:spPr bwMode="auto">
          <a:xfrm>
            <a:off x="1258888" y="4113213"/>
            <a:ext cx="7129462" cy="2143125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 anchor="ctr">
            <a:spAutoFit/>
          </a:bodyPr>
          <a:lstStyle/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扩展条件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目标容量为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字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×N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位，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   存储器芯片容量为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m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字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×n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位，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M&gt;m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N&gt;n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</a:t>
            </a:r>
          </a:p>
          <a:p>
            <a:pPr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 则需要的存储器芯片数＝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M/m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×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N/n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）</a:t>
            </a:r>
          </a:p>
        </p:txBody>
      </p:sp>
      <p:sp>
        <p:nvSpPr>
          <p:cNvPr id="76804" name="Rectangle 40"/>
          <p:cNvSpPr>
            <a:spLocks noChangeArrowheads="1"/>
          </p:cNvSpPr>
          <p:nvPr/>
        </p:nvSpPr>
        <p:spPr bwMode="auto">
          <a:xfrm>
            <a:off x="1042988" y="1231320"/>
            <a:ext cx="4985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例：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8K×4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芯片组成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16K×8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存储器</a:t>
            </a:r>
          </a:p>
        </p:txBody>
      </p:sp>
      <p:sp>
        <p:nvSpPr>
          <p:cNvPr id="76805" name="Rectangle 42"/>
          <p:cNvSpPr>
            <a:spLocks noChangeArrowheads="1"/>
          </p:cNvSpPr>
          <p:nvPr/>
        </p:nvSpPr>
        <p:spPr bwMode="auto">
          <a:xfrm>
            <a:off x="2751138" y="2259013"/>
            <a:ext cx="2341562" cy="14097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tIns="0" bIns="0"/>
          <a:lstStyle/>
          <a:p>
            <a:pPr>
              <a:lnSpc>
                <a:spcPct val="130000"/>
              </a:lnSpc>
              <a:spcBef>
                <a:spcPct val="5000"/>
              </a:spcBef>
            </a:pPr>
            <a:endParaRPr lang="zh-CN" altLang="en-US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6806" name="Text Box 43"/>
          <p:cNvSpPr txBox="1">
            <a:spLocks noChangeArrowheads="1"/>
          </p:cNvSpPr>
          <p:nvPr/>
        </p:nvSpPr>
        <p:spPr bwMode="auto">
          <a:xfrm>
            <a:off x="2733675" y="1736725"/>
            <a:ext cx="24145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dist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D</a:t>
            </a:r>
            <a:r>
              <a:rPr lang="en-US" altLang="zh-CN" sz="1800" baseline="-250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7  </a:t>
            </a:r>
            <a:r>
              <a:rPr lang="en-US" altLang="zh-CN" sz="1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 D</a:t>
            </a:r>
            <a:r>
              <a:rPr lang="en-US" altLang="zh-CN" sz="1800" baseline="-250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4 </a:t>
            </a:r>
            <a:r>
              <a:rPr lang="en-US" altLang="zh-CN" sz="1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D</a:t>
            </a:r>
            <a:r>
              <a:rPr lang="en-US" altLang="zh-CN" sz="1800" baseline="-250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  </a:t>
            </a:r>
            <a:r>
              <a:rPr lang="en-US" altLang="zh-CN" sz="18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 D</a:t>
            </a:r>
            <a:r>
              <a:rPr lang="en-US" altLang="zh-CN" sz="1800" baseline="-250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0</a:t>
            </a:r>
            <a:endParaRPr lang="en-US" altLang="zh-CN" sz="180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6807" name="Text Box 45"/>
          <p:cNvSpPr txBox="1">
            <a:spLocks noChangeArrowheads="1"/>
          </p:cNvSpPr>
          <p:nvPr/>
        </p:nvSpPr>
        <p:spPr bwMode="auto">
          <a:xfrm>
            <a:off x="2789238" y="2311400"/>
            <a:ext cx="1085850" cy="6175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8K×4</a:t>
            </a:r>
            <a:endParaRPr lang="en-US" altLang="zh-CN" sz="180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76808" name="Group 20"/>
          <p:cNvGrpSpPr>
            <a:grpSpLocks/>
          </p:cNvGrpSpPr>
          <p:nvPr/>
        </p:nvGrpSpPr>
        <p:grpSpPr bwMode="auto">
          <a:xfrm>
            <a:off x="1871663" y="2135188"/>
            <a:ext cx="1047750" cy="846137"/>
            <a:chOff x="1179" y="1345"/>
            <a:chExt cx="660" cy="533"/>
          </a:xfrm>
        </p:grpSpPr>
        <p:sp>
          <p:nvSpPr>
            <p:cNvPr id="76815" name="Text Box 46"/>
            <p:cNvSpPr txBox="1">
              <a:spLocks noChangeArrowheads="1"/>
            </p:cNvSpPr>
            <p:nvPr/>
          </p:nvSpPr>
          <p:spPr bwMode="auto">
            <a:xfrm>
              <a:off x="1179" y="1345"/>
              <a:ext cx="660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0000H</a:t>
              </a:r>
            </a:p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1FFFH</a:t>
              </a:r>
            </a:p>
          </p:txBody>
        </p:sp>
        <p:sp>
          <p:nvSpPr>
            <p:cNvPr id="76816" name="Freeform 47"/>
            <p:cNvSpPr>
              <a:spLocks/>
            </p:cNvSpPr>
            <p:nvPr/>
          </p:nvSpPr>
          <p:spPr bwMode="auto">
            <a:xfrm>
              <a:off x="1442" y="1548"/>
              <a:ext cx="92" cy="111"/>
            </a:xfrm>
            <a:custGeom>
              <a:avLst/>
              <a:gdLst>
                <a:gd name="T0" fmla="*/ 1 w 132"/>
                <a:gd name="T1" fmla="*/ 0 h 345"/>
                <a:gd name="T2" fmla="*/ 1 w 132"/>
                <a:gd name="T3" fmla="*/ 0 h 345"/>
                <a:gd name="T4" fmla="*/ 1 w 132"/>
                <a:gd name="T5" fmla="*/ 0 h 345"/>
                <a:gd name="T6" fmla="*/ 1 w 132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345"/>
                <a:gd name="T14" fmla="*/ 132 w 132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345">
                  <a:moveTo>
                    <a:pt x="70" y="0"/>
                  </a:moveTo>
                  <a:cubicBezTo>
                    <a:pt x="35" y="44"/>
                    <a:pt x="0" y="88"/>
                    <a:pt x="10" y="120"/>
                  </a:cubicBezTo>
                  <a:cubicBezTo>
                    <a:pt x="20" y="152"/>
                    <a:pt x="128" y="158"/>
                    <a:pt x="130" y="195"/>
                  </a:cubicBezTo>
                  <a:cubicBezTo>
                    <a:pt x="132" y="232"/>
                    <a:pt x="78" y="288"/>
                    <a:pt x="25" y="34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6809" name="Text Box 48"/>
          <p:cNvSpPr txBox="1">
            <a:spLocks noChangeArrowheads="1"/>
          </p:cNvSpPr>
          <p:nvPr/>
        </p:nvSpPr>
        <p:spPr bwMode="auto">
          <a:xfrm>
            <a:off x="3930650" y="2311400"/>
            <a:ext cx="1085850" cy="6175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8K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4</a:t>
            </a:r>
            <a:endParaRPr lang="en-US" altLang="zh-CN" sz="180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6810" name="Text Box 50"/>
          <p:cNvSpPr txBox="1">
            <a:spLocks noChangeArrowheads="1"/>
          </p:cNvSpPr>
          <p:nvPr/>
        </p:nvSpPr>
        <p:spPr bwMode="auto">
          <a:xfrm>
            <a:off x="2789238" y="3011488"/>
            <a:ext cx="1085850" cy="61595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8K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4</a:t>
            </a:r>
            <a:endParaRPr lang="en-US" altLang="zh-CN" sz="180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76811" name="Group 19"/>
          <p:cNvGrpSpPr>
            <a:grpSpLocks/>
          </p:cNvGrpSpPr>
          <p:nvPr/>
        </p:nvGrpSpPr>
        <p:grpSpPr bwMode="auto">
          <a:xfrm>
            <a:off x="1871663" y="2908300"/>
            <a:ext cx="1047750" cy="844550"/>
            <a:chOff x="1179" y="1832"/>
            <a:chExt cx="660" cy="532"/>
          </a:xfrm>
        </p:grpSpPr>
        <p:sp>
          <p:nvSpPr>
            <p:cNvPr id="76813" name="Text Box 51"/>
            <p:cNvSpPr txBox="1">
              <a:spLocks noChangeArrowheads="1"/>
            </p:cNvSpPr>
            <p:nvPr/>
          </p:nvSpPr>
          <p:spPr bwMode="auto">
            <a:xfrm>
              <a:off x="1179" y="1832"/>
              <a:ext cx="660" cy="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2000H</a:t>
              </a:r>
            </a:p>
            <a:p>
              <a:pPr algn="just" eaLnBrk="1" hangingPunct="1">
                <a:lnSpc>
                  <a:spcPct val="128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rPr>
                <a:t>3FFFH</a:t>
              </a:r>
            </a:p>
          </p:txBody>
        </p:sp>
        <p:sp>
          <p:nvSpPr>
            <p:cNvPr id="76814" name="Freeform 52"/>
            <p:cNvSpPr>
              <a:spLocks/>
            </p:cNvSpPr>
            <p:nvPr/>
          </p:nvSpPr>
          <p:spPr bwMode="auto">
            <a:xfrm>
              <a:off x="1442" y="2025"/>
              <a:ext cx="92" cy="111"/>
            </a:xfrm>
            <a:custGeom>
              <a:avLst/>
              <a:gdLst>
                <a:gd name="T0" fmla="*/ 1 w 132"/>
                <a:gd name="T1" fmla="*/ 0 h 345"/>
                <a:gd name="T2" fmla="*/ 1 w 132"/>
                <a:gd name="T3" fmla="*/ 0 h 345"/>
                <a:gd name="T4" fmla="*/ 1 w 132"/>
                <a:gd name="T5" fmla="*/ 0 h 345"/>
                <a:gd name="T6" fmla="*/ 1 w 132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345"/>
                <a:gd name="T14" fmla="*/ 132 w 132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345">
                  <a:moveTo>
                    <a:pt x="70" y="0"/>
                  </a:moveTo>
                  <a:cubicBezTo>
                    <a:pt x="35" y="44"/>
                    <a:pt x="0" y="88"/>
                    <a:pt x="10" y="120"/>
                  </a:cubicBezTo>
                  <a:cubicBezTo>
                    <a:pt x="20" y="152"/>
                    <a:pt x="128" y="158"/>
                    <a:pt x="130" y="195"/>
                  </a:cubicBezTo>
                  <a:cubicBezTo>
                    <a:pt x="132" y="232"/>
                    <a:pt x="78" y="288"/>
                    <a:pt x="25" y="34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6812" name="Text Box 53"/>
          <p:cNvSpPr txBox="1">
            <a:spLocks noChangeArrowheads="1"/>
          </p:cNvSpPr>
          <p:nvPr/>
        </p:nvSpPr>
        <p:spPr bwMode="auto">
          <a:xfrm>
            <a:off x="3930650" y="3011488"/>
            <a:ext cx="1085850" cy="61595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0" bIns="0"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8K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sz="1800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4</a:t>
            </a:r>
            <a:endParaRPr lang="en-US" altLang="zh-CN" sz="1800" dirty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0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647700" y="532705"/>
            <a:ext cx="5868988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5.4.2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存储芯片的地址分配和片选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83718" name="Rectangle 6"/>
          <p:cNvSpPr>
            <a:spLocks noChangeArrowheads="1"/>
          </p:cNvSpPr>
          <p:nvPr/>
        </p:nvSpPr>
        <p:spPr bwMode="auto">
          <a:xfrm>
            <a:off x="792163" y="2781300"/>
            <a:ext cx="8099425" cy="2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片选信号的产生方法常见的有：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① 全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地址译码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② 部分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地址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译码</a:t>
            </a:r>
            <a:endParaRPr lang="en-US" altLang="zh-CN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③ 线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选法</a:t>
            </a:r>
          </a:p>
        </p:txBody>
      </p:sp>
      <p:sp>
        <p:nvSpPr>
          <p:cNvPr id="77828" name="Rectangle 7"/>
          <p:cNvSpPr>
            <a:spLocks noChangeArrowheads="1"/>
          </p:cNvSpPr>
          <p:nvPr/>
        </p:nvSpPr>
        <p:spPr bwMode="auto">
          <a:xfrm>
            <a:off x="1116013" y="1165105"/>
            <a:ext cx="7848600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anchor="ctr">
            <a:spAutoFit/>
          </a:bodyPr>
          <a:lstStyle/>
          <a:p>
            <a:pPr marL="1252538" indent="-1252538"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片选</a:t>
            </a:r>
            <a:r>
              <a:rPr kumimoji="0" lang="en-US" altLang="zh-CN" dirty="0">
                <a:solidFill>
                  <a:schemeClr val="tx2"/>
                </a:solidFill>
                <a:latin typeface="宋体" charset="-122"/>
                <a:ea typeface="黑体" pitchFamily="2" charset="-122"/>
              </a:rPr>
              <a:t>——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选择存储器芯片，由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送出的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高位地址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决定。</a:t>
            </a:r>
          </a:p>
          <a:p>
            <a:pPr marL="1252538" indent="-1252538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字选</a:t>
            </a:r>
            <a:r>
              <a:rPr kumimoji="0" lang="en-US" altLang="zh-CN" dirty="0">
                <a:solidFill>
                  <a:schemeClr val="tx2"/>
                </a:solidFill>
                <a:latin typeface="宋体" charset="-122"/>
                <a:ea typeface="黑体" pitchFamily="2" charset="-122"/>
              </a:rPr>
              <a:t>——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从存储器芯片中选择相应的存储单元，由</a:t>
            </a:r>
            <a:r>
              <a:rPr kumimoji="0"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送出的</a:t>
            </a:r>
            <a:r>
              <a:rPr kumimoji="0"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条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低位地址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线完成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＝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log</a:t>
            </a:r>
            <a:r>
              <a:rPr kumimoji="0" lang="en-US" altLang="zh-CN" baseline="-25000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M</a:t>
            </a:r>
            <a:endParaRPr kumimoji="0" lang="zh-CN" altLang="en-US" dirty="0">
              <a:solidFill>
                <a:srgbClr val="CC33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719138" y="369768"/>
            <a:ext cx="7920037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全译码法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外部地址的除片内寻址外的所有高位地址都作为译码器的输入，产生各芯片的片选信号。</a:t>
            </a:r>
          </a:p>
        </p:txBody>
      </p:sp>
      <p:sp>
        <p:nvSpPr>
          <p:cNvPr id="887813" name="Rectangle 5"/>
          <p:cNvSpPr>
            <a:spLocks noChangeArrowheads="1"/>
          </p:cNvSpPr>
          <p:nvPr/>
        </p:nvSpPr>
        <p:spPr bwMode="auto">
          <a:xfrm>
            <a:off x="250825" y="1835967"/>
            <a:ext cx="7740650" cy="1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的存储器芯片构成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的存储器系统，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假设地址总线为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19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0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87952" name="Group 144"/>
          <p:cNvGraphicFramePr>
            <a:graphicFrameLocks noGrp="1"/>
          </p:cNvGraphicFramePr>
          <p:nvPr/>
        </p:nvGraphicFramePr>
        <p:xfrm>
          <a:off x="1584325" y="3176588"/>
          <a:ext cx="6443663" cy="2752726"/>
        </p:xfrm>
        <a:graphic>
          <a:graphicData uri="http://schemas.openxmlformats.org/drawingml/2006/table">
            <a:tbl>
              <a:tblPr/>
              <a:tblGrid>
                <a:gridCol w="831850"/>
                <a:gridCol w="1801813"/>
                <a:gridCol w="1747837"/>
                <a:gridCol w="2062163"/>
              </a:tblGrid>
              <a:tr h="594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952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952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片选用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片内地址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空间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5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5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(2K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5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000000010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428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42875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(4K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6K-1)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5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(6K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8K-1)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6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8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8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ChangeArrowheads="1"/>
          </p:cNvSpPr>
          <p:nvPr/>
        </p:nvSpPr>
        <p:spPr bwMode="auto">
          <a:xfrm>
            <a:off x="900113" y="4904748"/>
            <a:ext cx="7813675" cy="10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全译码法特点：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每片芯片的地址范围是</a:t>
            </a:r>
            <a:r>
              <a:rPr kumimoji="0"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唯一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确定且</a:t>
            </a:r>
            <a:r>
              <a:rPr kumimoji="0" lang="zh-CN" altLang="en-US" u="sng" dirty="0">
                <a:latin typeface="黑体" pitchFamily="2" charset="-122"/>
                <a:ea typeface="黑体" pitchFamily="2" charset="-122"/>
              </a:rPr>
              <a:t>连续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不会产生地址重叠的存储器，对译码电路要求较高。 </a:t>
            </a: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5288" y="431030"/>
            <a:ext cx="8389937" cy="1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的存储器芯片构成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8K×8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的存储器系统，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  假设地址总线为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19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0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6054" name="Group 38"/>
          <p:cNvGraphicFramePr>
            <a:graphicFrameLocks noGrp="1"/>
          </p:cNvGraphicFramePr>
          <p:nvPr/>
        </p:nvGraphicFramePr>
        <p:xfrm>
          <a:off x="3384550" y="1773238"/>
          <a:ext cx="4932363" cy="2589212"/>
        </p:xfrm>
        <a:graphic>
          <a:graphicData uri="http://schemas.openxmlformats.org/drawingml/2006/table">
            <a:tbl>
              <a:tblPr/>
              <a:tblGrid>
                <a:gridCol w="636588"/>
                <a:gridCol w="1377950"/>
                <a:gridCol w="1341437"/>
                <a:gridCol w="1576388"/>
              </a:tblGrid>
              <a:tr h="472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952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952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片选用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4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片内地址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空间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1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0#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007FFH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2K-1)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1#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00800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00FFFH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(2K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4K-1)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2#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000000010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428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01000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017FFH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42875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(4K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6K-1)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7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3#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33350" algn="l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3335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0955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01800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01FFFH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20955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(6K</a:t>
                      </a: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8K-1)</a:t>
                      </a:r>
                      <a:endParaRPr kumimoji="1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31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4004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49" b="20438"/>
          <a:stretch>
            <a:fillRect/>
          </a:stretch>
        </p:blipFill>
        <p:spPr bwMode="auto">
          <a:xfrm>
            <a:off x="755650" y="1773238"/>
            <a:ext cx="25209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8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266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284538"/>
            <a:ext cx="2879725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Rectangle 6"/>
          <p:cNvSpPr>
            <a:spLocks noChangeArrowheads="1"/>
          </p:cNvSpPr>
          <p:nvPr/>
        </p:nvSpPr>
        <p:spPr bwMode="auto">
          <a:xfrm>
            <a:off x="719138" y="505143"/>
            <a:ext cx="81359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  <a:buClrTx/>
              <a:buFontTx/>
              <a:buNone/>
            </a:pPr>
            <a:r>
              <a:rPr kumimoji="0" lang="en-US" altLang="zh-CN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kumimoji="0"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部分译码法</a:t>
            </a:r>
          </a:p>
          <a:p>
            <a:pPr>
              <a:lnSpc>
                <a:spcPct val="120000"/>
              </a:lnSpc>
              <a:spcBef>
                <a:spcPct val="15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将除片内寻址外的全部高位地址线的</a:t>
            </a:r>
            <a:r>
              <a:rPr kumimoji="0" lang="zh-CN" altLang="en-US" u="sng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一部分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作为译码器的输入来产生片选信号。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736263" name="Rectangle 7"/>
          <p:cNvSpPr>
            <a:spLocks noChangeArrowheads="1"/>
          </p:cNvSpPr>
          <p:nvPr/>
        </p:nvSpPr>
        <p:spPr bwMode="auto">
          <a:xfrm>
            <a:off x="611188" y="2128423"/>
            <a:ext cx="82089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用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片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2K×8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的存储器芯片构成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8K×8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的存储器系统，地址总线为：</a:t>
            </a:r>
            <a:r>
              <a:rPr kumimoji="0" lang="en-US" altLang="zh-CN" dirty="0" smtClean="0"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 smtClean="0">
                <a:latin typeface="黑体" pitchFamily="2" charset="-122"/>
                <a:ea typeface="黑体" pitchFamily="2" charset="-122"/>
              </a:rPr>
              <a:t>19</a:t>
            </a:r>
            <a:r>
              <a:rPr kumimoji="0" lang="zh-CN" altLang="en-US" dirty="0" smtClean="0">
                <a:latin typeface="黑体" pitchFamily="2" charset="-122"/>
                <a:ea typeface="黑体" pitchFamily="2" charset="-122"/>
              </a:rPr>
              <a:t>～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>
                <a:latin typeface="黑体" pitchFamily="2" charset="-122"/>
                <a:ea typeface="黑体" pitchFamily="2" charset="-122"/>
              </a:rPr>
              <a:t>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，采用部分译码法。</a:t>
            </a:r>
          </a:p>
        </p:txBody>
      </p:sp>
      <p:sp>
        <p:nvSpPr>
          <p:cNvPr id="736268" name="Rectangle 12"/>
          <p:cNvSpPr>
            <a:spLocks noChangeArrowheads="1"/>
          </p:cNvSpPr>
          <p:nvPr/>
        </p:nvSpPr>
        <p:spPr bwMode="auto">
          <a:xfrm>
            <a:off x="3887788" y="3141663"/>
            <a:ext cx="4787900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5000"/>
              </a:lnSpc>
              <a:spcBef>
                <a:spcPct val="1500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地址线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>
                <a:latin typeface="黑体" pitchFamily="2" charset="-122"/>
                <a:ea typeface="黑体" pitchFamily="2" charset="-122"/>
              </a:rPr>
              <a:t>10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>
                <a:latin typeface="黑体" pitchFamily="2" charset="-122"/>
                <a:ea typeface="黑体" pitchFamily="2" charset="-122"/>
              </a:rPr>
              <a:t>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作为片内寻址线，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个片选信号只需要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位地址线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kumimoji="0"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11</a:t>
            </a:r>
            <a:r>
              <a:rPr kumimoji="0"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、</a:t>
            </a:r>
            <a:r>
              <a:rPr kumimoji="0"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A</a:t>
            </a:r>
            <a:r>
              <a:rPr kumimoji="0" lang="en-US" altLang="zh-CN" baseline="-25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12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参与译码，即仅在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8K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范围内译码。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63" grpId="0"/>
      <p:bldP spid="73626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02" name="Group 38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28388183"/>
              </p:ext>
            </p:extLst>
          </p:nvPr>
        </p:nvGraphicFramePr>
        <p:xfrm>
          <a:off x="1403350" y="765175"/>
          <a:ext cx="7092950" cy="3082926"/>
        </p:xfrm>
        <a:graphic>
          <a:graphicData uri="http://schemas.openxmlformats.org/drawingml/2006/table">
            <a:tbl>
              <a:tblPr/>
              <a:tblGrid>
                <a:gridCol w="877888"/>
                <a:gridCol w="2190750"/>
                <a:gridCol w="1846262"/>
                <a:gridCol w="2178050"/>
              </a:tblGrid>
              <a:tr h="59435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13 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12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不用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参与译码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片内地址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地址范围（空间）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222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 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33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333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2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 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33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333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(2K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78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 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00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00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(4K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6K-1)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2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  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333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01FFFH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333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(6K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8K-1)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17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291" name="Rectangle 11"/>
          <p:cNvSpPr>
            <a:spLocks noChangeArrowheads="1"/>
          </p:cNvSpPr>
          <p:nvPr/>
        </p:nvSpPr>
        <p:spPr bwMode="auto">
          <a:xfrm>
            <a:off x="719138" y="4172392"/>
            <a:ext cx="7669212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令未用到的高位地址全为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，这样确定的存储器地址称为</a:t>
            </a: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基本地址</a:t>
            </a:r>
            <a:r>
              <a:rPr kumimoji="0"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。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本例中的基本地址为：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0000H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～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01FFH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737292" name="Rectangle 12"/>
          <p:cNvSpPr>
            <a:spLocks noChangeArrowheads="1"/>
          </p:cNvSpPr>
          <p:nvPr/>
        </p:nvSpPr>
        <p:spPr bwMode="auto">
          <a:xfrm>
            <a:off x="1295400" y="5589588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较全译码法简单，但存在地址重叠区。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91" grpId="0"/>
      <p:bldP spid="73729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5" name="Rectangle 9"/>
          <p:cNvSpPr>
            <a:spLocks noChangeArrowheads="1"/>
          </p:cNvSpPr>
          <p:nvPr/>
        </p:nvSpPr>
        <p:spPr bwMode="auto">
          <a:xfrm>
            <a:off x="647700" y="3096067"/>
            <a:ext cx="802957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rgbClr val="CC3300"/>
              </a:buClr>
              <a:buFont typeface="Wingdings" pitchFamily="2" charset="2"/>
              <a:buChar char="$"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0" lang="zh-CN" altLang="en-US" u="sng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特点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选择芯片不需外加逻辑电路，线路简单</a:t>
            </a:r>
            <a:r>
              <a:rPr kumimoji="0" lang="en-US" altLang="zh-CN" dirty="0">
                <a:latin typeface="黑体" pitchFamily="2" charset="-122"/>
                <a:ea typeface="黑体" pitchFamily="2" charset="-122"/>
              </a:rPr>
              <a:t>,</a:t>
            </a:r>
            <a:r>
              <a:rPr kumimoji="0" lang="zh-CN" altLang="en-US" dirty="0">
                <a:latin typeface="黑体" pitchFamily="2" charset="-122"/>
                <a:ea typeface="黑体" pitchFamily="2" charset="-122"/>
              </a:rPr>
              <a:t>但仅适合芯片较少的场合，且不能充分利用系统的存储器空间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  <a:r>
              <a:rPr kumimoji="0"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78851" name="Rectangle 11"/>
          <p:cNvSpPr>
            <a:spLocks noChangeArrowheads="1"/>
          </p:cNvSpPr>
          <p:nvPr/>
        </p:nvSpPr>
        <p:spPr bwMode="auto">
          <a:xfrm>
            <a:off x="539750" y="378682"/>
            <a:ext cx="7991475" cy="2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线选法</a:t>
            </a:r>
          </a:p>
          <a:p>
            <a:pPr indent="266700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将高位地址线直接（或经过反相器）分别连接至各芯片的片选端，当某地址线为</a:t>
            </a:r>
            <a:r>
              <a:rPr lang="zh-CN" altLang="en-US" dirty="0">
                <a:latin typeface="宋体" charset="-122"/>
                <a:ea typeface="黑体" pitchFamily="2" charset="-122"/>
              </a:rPr>
              <a:t>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0</a:t>
            </a:r>
            <a:r>
              <a:rPr lang="en-US" altLang="zh-CN" dirty="0">
                <a:latin typeface="宋体" charset="-122"/>
                <a:ea typeface="黑体" pitchFamily="2" charset="-122"/>
              </a:rPr>
              <a:t>”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时，就选中与之对应的芯片（假设片选信号是低电平有效）。</a:t>
            </a:r>
          </a:p>
        </p:txBody>
      </p:sp>
    </p:spTree>
    <p:extLst>
      <p:ext uri="{BB962C8B-B14F-4D97-AF65-F5344CB8AC3E}">
        <p14:creationId xmlns:p14="http://schemas.microsoft.com/office/powerpoint/2010/main" val="48506769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635000"/>
            <a:ext cx="8229600" cy="633413"/>
          </a:xfrm>
          <a:prstGeom prst="rect">
            <a:avLst/>
          </a:prstGeom>
          <a:noFill/>
          <a:ln/>
          <a:extLst/>
        </p:spPr>
        <p:txBody>
          <a:bodyPr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§5.1 </a:t>
            </a:r>
            <a:r>
              <a:rPr lang="zh-CN" altLang="en-US" sz="2600" kern="0" dirty="0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+mj-cs"/>
              </a:rPr>
              <a:t>存储系统的组成</a:t>
            </a:r>
          </a:p>
        </p:txBody>
      </p:sp>
      <p:sp>
        <p:nvSpPr>
          <p:cNvPr id="11267" name="矩形 12"/>
          <p:cNvSpPr>
            <a:spLocks noChangeArrowheads="1"/>
          </p:cNvSpPr>
          <p:nvPr/>
        </p:nvSpPr>
        <p:spPr bwMode="auto">
          <a:xfrm>
            <a:off x="647700" y="1304925"/>
            <a:ext cx="5653088" cy="44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buClr>
                <a:srgbClr val="FFFFFF"/>
              </a:buClr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5.1.2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 存储器的层次结构</a:t>
            </a: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684213" y="1844675"/>
            <a:ext cx="5219700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 indent="354013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．多级存储层次  </a:t>
            </a:r>
          </a:p>
        </p:txBody>
      </p:sp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1187450" y="2402895"/>
            <a:ext cx="7705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经典的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三级物理存储体系：“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Cache--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外存” </a:t>
            </a:r>
          </a:p>
        </p:txBody>
      </p:sp>
      <p:grpSp>
        <p:nvGrpSpPr>
          <p:cNvPr id="11270" name="Group 8"/>
          <p:cNvGrpSpPr>
            <a:grpSpLocks/>
          </p:cNvGrpSpPr>
          <p:nvPr/>
        </p:nvGrpSpPr>
        <p:grpSpPr bwMode="auto">
          <a:xfrm>
            <a:off x="1763713" y="3103563"/>
            <a:ext cx="5832475" cy="2665412"/>
            <a:chOff x="2130" y="5082"/>
            <a:chExt cx="5625" cy="2755"/>
          </a:xfrm>
        </p:grpSpPr>
        <p:grpSp>
          <p:nvGrpSpPr>
            <p:cNvPr id="11271" name="Group 9"/>
            <p:cNvGrpSpPr>
              <a:grpSpLocks/>
            </p:cNvGrpSpPr>
            <p:nvPr/>
          </p:nvGrpSpPr>
          <p:grpSpPr bwMode="auto">
            <a:xfrm>
              <a:off x="2130" y="5082"/>
              <a:ext cx="2175" cy="2580"/>
              <a:chOff x="2130" y="5082"/>
              <a:chExt cx="2175" cy="2580"/>
            </a:xfrm>
          </p:grpSpPr>
          <p:sp>
            <p:nvSpPr>
              <p:cNvPr id="11284" name="Text Box 10"/>
              <p:cNvSpPr txBox="1">
                <a:spLocks noChangeArrowheads="1"/>
              </p:cNvSpPr>
              <p:nvPr/>
            </p:nvSpPr>
            <p:spPr bwMode="auto">
              <a:xfrm>
                <a:off x="2745" y="5082"/>
                <a:ext cx="1215" cy="43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1800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CPU</a:t>
                </a:r>
              </a:p>
            </p:txBody>
          </p:sp>
          <p:sp>
            <p:nvSpPr>
              <p:cNvPr id="11285" name="Text Box 11"/>
              <p:cNvSpPr txBox="1">
                <a:spLocks noChangeArrowheads="1"/>
              </p:cNvSpPr>
              <p:nvPr/>
            </p:nvSpPr>
            <p:spPr bwMode="auto">
              <a:xfrm>
                <a:off x="2146" y="5804"/>
                <a:ext cx="97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1800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Cache</a:t>
                </a:r>
              </a:p>
            </p:txBody>
          </p:sp>
          <p:sp>
            <p:nvSpPr>
              <p:cNvPr id="11286" name="Text Box 12"/>
              <p:cNvSpPr txBox="1">
                <a:spLocks noChangeArrowheads="1"/>
              </p:cNvSpPr>
              <p:nvPr/>
            </p:nvSpPr>
            <p:spPr bwMode="auto">
              <a:xfrm>
                <a:off x="2430" y="6507"/>
                <a:ext cx="160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1800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200" dirty="0">
                    <a:latin typeface="黑体" pitchFamily="2" charset="-122"/>
                    <a:ea typeface="黑体" pitchFamily="2" charset="-122"/>
                  </a:rPr>
                  <a:t>主存储器</a:t>
                </a:r>
              </a:p>
            </p:txBody>
          </p:sp>
          <p:sp>
            <p:nvSpPr>
              <p:cNvPr id="11287" name="Text Box 13"/>
              <p:cNvSpPr txBox="1">
                <a:spLocks noChangeArrowheads="1"/>
              </p:cNvSpPr>
              <p:nvPr/>
            </p:nvSpPr>
            <p:spPr bwMode="auto">
              <a:xfrm>
                <a:off x="2130" y="7272"/>
                <a:ext cx="2175" cy="39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tIns="18000" bIns="0"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200" dirty="0">
                    <a:latin typeface="黑体" pitchFamily="2" charset="-122"/>
                    <a:ea typeface="黑体" pitchFamily="2" charset="-122"/>
                  </a:rPr>
                  <a:t>辅助存储器</a:t>
                </a:r>
              </a:p>
            </p:txBody>
          </p:sp>
          <p:sp>
            <p:nvSpPr>
              <p:cNvPr id="11288" name="Line 14"/>
              <p:cNvSpPr>
                <a:spLocks noChangeShapeType="1"/>
              </p:cNvSpPr>
              <p:nvPr/>
            </p:nvSpPr>
            <p:spPr bwMode="auto">
              <a:xfrm>
                <a:off x="3525" y="5520"/>
                <a:ext cx="0" cy="99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1800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289" name="Line 15"/>
              <p:cNvSpPr>
                <a:spLocks noChangeShapeType="1"/>
              </p:cNvSpPr>
              <p:nvPr/>
            </p:nvSpPr>
            <p:spPr bwMode="auto">
              <a:xfrm>
                <a:off x="3240" y="6900"/>
                <a:ext cx="0" cy="37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1800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290" name="Line 16"/>
              <p:cNvSpPr>
                <a:spLocks noChangeShapeType="1"/>
              </p:cNvSpPr>
              <p:nvPr/>
            </p:nvSpPr>
            <p:spPr bwMode="auto">
              <a:xfrm>
                <a:off x="2910" y="5490"/>
                <a:ext cx="0" cy="31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1800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291" name="Line 17"/>
              <p:cNvSpPr>
                <a:spLocks noChangeShapeType="1"/>
              </p:cNvSpPr>
              <p:nvPr/>
            </p:nvSpPr>
            <p:spPr bwMode="auto">
              <a:xfrm>
                <a:off x="2910" y="6195"/>
                <a:ext cx="0" cy="31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18000" bIns="0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1272" name="Line 18"/>
            <p:cNvSpPr>
              <a:spLocks noChangeShapeType="1"/>
            </p:cNvSpPr>
            <p:nvPr/>
          </p:nvSpPr>
          <p:spPr bwMode="auto">
            <a:xfrm flipV="1">
              <a:off x="5310" y="5768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73" name="Line 19"/>
            <p:cNvSpPr>
              <a:spLocks noChangeShapeType="1"/>
            </p:cNvSpPr>
            <p:nvPr/>
          </p:nvSpPr>
          <p:spPr bwMode="auto">
            <a:xfrm flipV="1">
              <a:off x="6314" y="5768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74" name="Line 20"/>
            <p:cNvSpPr>
              <a:spLocks noChangeShapeType="1"/>
            </p:cNvSpPr>
            <p:nvPr/>
          </p:nvSpPr>
          <p:spPr bwMode="auto">
            <a:xfrm flipV="1">
              <a:off x="7260" y="5796"/>
              <a:ext cx="0" cy="1646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8000" bIns="0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75" name="Text Box 21"/>
            <p:cNvSpPr txBox="1">
              <a:spLocks noChangeArrowheads="1"/>
            </p:cNvSpPr>
            <p:nvPr/>
          </p:nvSpPr>
          <p:spPr bwMode="auto">
            <a:xfrm>
              <a:off x="4935" y="5340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高</a:t>
              </a:r>
            </a:p>
          </p:txBody>
        </p:sp>
        <p:sp>
          <p:nvSpPr>
            <p:cNvPr id="11276" name="Text Box 22"/>
            <p:cNvSpPr txBox="1">
              <a:spLocks noChangeArrowheads="1"/>
            </p:cNvSpPr>
            <p:nvPr/>
          </p:nvSpPr>
          <p:spPr bwMode="auto">
            <a:xfrm>
              <a:off x="5950" y="5346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高</a:t>
              </a:r>
            </a:p>
          </p:txBody>
        </p:sp>
        <p:sp>
          <p:nvSpPr>
            <p:cNvPr id="11277" name="Text Box 23"/>
            <p:cNvSpPr txBox="1">
              <a:spLocks noChangeArrowheads="1"/>
            </p:cNvSpPr>
            <p:nvPr/>
          </p:nvSpPr>
          <p:spPr bwMode="auto">
            <a:xfrm>
              <a:off x="4945" y="7394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低</a:t>
              </a:r>
            </a:p>
          </p:txBody>
        </p:sp>
        <p:sp>
          <p:nvSpPr>
            <p:cNvPr id="11278" name="Text Box 24"/>
            <p:cNvSpPr txBox="1">
              <a:spLocks noChangeArrowheads="1"/>
            </p:cNvSpPr>
            <p:nvPr/>
          </p:nvSpPr>
          <p:spPr bwMode="auto">
            <a:xfrm>
              <a:off x="5950" y="7407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低</a:t>
              </a:r>
            </a:p>
          </p:txBody>
        </p:sp>
        <p:sp>
          <p:nvSpPr>
            <p:cNvPr id="11279" name="Text Box 25"/>
            <p:cNvSpPr txBox="1">
              <a:spLocks noChangeArrowheads="1"/>
            </p:cNvSpPr>
            <p:nvPr/>
          </p:nvSpPr>
          <p:spPr bwMode="auto">
            <a:xfrm>
              <a:off x="6865" y="5359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小</a:t>
              </a:r>
            </a:p>
          </p:txBody>
        </p:sp>
        <p:sp>
          <p:nvSpPr>
            <p:cNvPr id="11280" name="Text Box 26"/>
            <p:cNvSpPr txBox="1">
              <a:spLocks noChangeArrowheads="1"/>
            </p:cNvSpPr>
            <p:nvPr/>
          </p:nvSpPr>
          <p:spPr bwMode="auto">
            <a:xfrm>
              <a:off x="6865" y="7407"/>
              <a:ext cx="765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大</a:t>
              </a:r>
            </a:p>
          </p:txBody>
        </p:sp>
        <p:sp>
          <p:nvSpPr>
            <p:cNvPr id="11281" name="Text Box 27"/>
            <p:cNvSpPr txBox="1">
              <a:spLocks noChangeArrowheads="1"/>
            </p:cNvSpPr>
            <p:nvPr/>
          </p:nvSpPr>
          <p:spPr bwMode="auto">
            <a:xfrm>
              <a:off x="5280" y="5888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速度</a:t>
              </a:r>
            </a:p>
          </p:txBody>
        </p:sp>
        <p:sp>
          <p:nvSpPr>
            <p:cNvPr id="11282" name="Text Box 28"/>
            <p:cNvSpPr txBox="1">
              <a:spLocks noChangeArrowheads="1"/>
            </p:cNvSpPr>
            <p:nvPr/>
          </p:nvSpPr>
          <p:spPr bwMode="auto">
            <a:xfrm>
              <a:off x="6270" y="5914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价格</a:t>
              </a:r>
            </a:p>
          </p:txBody>
        </p:sp>
        <p:sp>
          <p:nvSpPr>
            <p:cNvPr id="11283" name="Text Box 29"/>
            <p:cNvSpPr txBox="1">
              <a:spLocks noChangeArrowheads="1"/>
            </p:cNvSpPr>
            <p:nvPr/>
          </p:nvSpPr>
          <p:spPr bwMode="auto">
            <a:xfrm>
              <a:off x="7215" y="5940"/>
              <a:ext cx="540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1800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200" dirty="0">
                  <a:latin typeface="黑体" pitchFamily="2" charset="-122"/>
                  <a:ea typeface="黑体" pitchFamily="2" charset="-122"/>
                </a:rPr>
                <a:t>容量</a:t>
              </a: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ChangeArrowheads="1"/>
          </p:cNvSpPr>
          <p:nvPr/>
        </p:nvSpPr>
        <p:spPr bwMode="auto">
          <a:xfrm>
            <a:off x="647700" y="512763"/>
            <a:ext cx="80279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2K×8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的存储器芯片构成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8K×8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的存储器系统，假设地址总线有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20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位。</a:t>
            </a:r>
          </a:p>
        </p:txBody>
      </p:sp>
      <p:sp>
        <p:nvSpPr>
          <p:cNvPr id="79875" name="Text Box 7"/>
          <p:cNvSpPr txBox="1">
            <a:spLocks noChangeArrowheads="1"/>
          </p:cNvSpPr>
          <p:nvPr/>
        </p:nvSpPr>
        <p:spPr bwMode="auto">
          <a:xfrm>
            <a:off x="900113" y="1449388"/>
            <a:ext cx="684053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解：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进行字扩展，需要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片芯片。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低位地址：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A10-0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作为片内寻址线；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高位地址：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A19-11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作为片选地址。</a:t>
            </a:r>
          </a:p>
        </p:txBody>
      </p:sp>
      <p:graphicFrame>
        <p:nvGraphicFramePr>
          <p:cNvPr id="733377" name="Group 193"/>
          <p:cNvGraphicFramePr>
            <a:graphicFrameLocks noGrp="1"/>
          </p:cNvGraphicFramePr>
          <p:nvPr>
            <p:ph type="tbl" idx="4294967295"/>
          </p:nvPr>
        </p:nvGraphicFramePr>
        <p:xfrm>
          <a:off x="1187450" y="2925763"/>
          <a:ext cx="7705725" cy="3414712"/>
        </p:xfrm>
        <a:graphic>
          <a:graphicData uri="http://schemas.openxmlformats.org/drawingml/2006/table">
            <a:tbl>
              <a:tblPr/>
              <a:tblGrid>
                <a:gridCol w="831850"/>
                <a:gridCol w="1328738"/>
                <a:gridCol w="1606550"/>
                <a:gridCol w="1739900"/>
                <a:gridCol w="2198687"/>
              </a:tblGrid>
              <a:tr h="59438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不用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片选地址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片内地址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地址范围（空间）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7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1 1 1 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07000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077FFH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1 1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06800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06FFFH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7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05800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05FFFH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64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1 1 1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03800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03FFFH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2990" name="Picture 9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52738"/>
            <a:ext cx="8027987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78452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9"/>
          <p:cNvSpPr>
            <a:spLocks noChangeArrowheads="1"/>
          </p:cNvSpPr>
          <p:nvPr/>
        </p:nvSpPr>
        <p:spPr bwMode="auto">
          <a:xfrm>
            <a:off x="827088" y="4616450"/>
            <a:ext cx="795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注意：</a:t>
            </a:r>
            <a:r>
              <a:rPr kumimoji="0"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片选地址线只能有一位有效，不能同时多位有效。 </a:t>
            </a:r>
          </a:p>
        </p:txBody>
      </p:sp>
      <p:sp>
        <p:nvSpPr>
          <p:cNvPr id="733378" name="Rectangle 194"/>
          <p:cNvSpPr>
            <a:spLocks noChangeArrowheads="1"/>
          </p:cNvSpPr>
          <p:nvPr/>
        </p:nvSpPr>
        <p:spPr bwMode="auto">
          <a:xfrm>
            <a:off x="431800" y="5265738"/>
            <a:ext cx="8532813" cy="815975"/>
          </a:xfrm>
          <a:prstGeom prst="rect">
            <a:avLst/>
          </a:prstGeom>
          <a:gradFill rotWithShape="0">
            <a:gsLst>
              <a:gs pos="0">
                <a:srgbClr val="ADD6FF"/>
              </a:gs>
              <a:gs pos="50000">
                <a:srgbClr val="F5E3F3"/>
              </a:gs>
              <a:gs pos="100000">
                <a:srgbClr val="ADD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just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i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？思考：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i="1" dirty="0">
                <a:latin typeface="黑体" pitchFamily="2" charset="-122"/>
                <a:ea typeface="黑体" pitchFamily="2" charset="-122"/>
              </a:rPr>
              <a:t>   上例中，芯片可否工作在</a:t>
            </a:r>
            <a:r>
              <a:rPr lang="en-US" altLang="zh-CN" sz="2200" i="1" dirty="0">
                <a:latin typeface="黑体" pitchFamily="2" charset="-122"/>
                <a:ea typeface="黑体" pitchFamily="2" charset="-122"/>
              </a:rPr>
              <a:t>00000</a:t>
            </a:r>
            <a:r>
              <a:rPr lang="zh-CN" altLang="en-US" sz="2200" i="1" dirty="0">
                <a:latin typeface="黑体" pitchFamily="2" charset="-122"/>
                <a:ea typeface="黑体" pitchFamily="2" charset="-122"/>
              </a:rPr>
              <a:t>～</a:t>
            </a:r>
            <a:r>
              <a:rPr lang="en-US" altLang="zh-CN" sz="2200" i="1" dirty="0">
                <a:latin typeface="黑体" pitchFamily="2" charset="-122"/>
                <a:ea typeface="黑体" pitchFamily="2" charset="-122"/>
              </a:rPr>
              <a:t>007FFH</a:t>
            </a:r>
            <a:r>
              <a:rPr lang="zh-CN" altLang="en-US" sz="2200" i="1" dirty="0">
                <a:latin typeface="黑体" pitchFamily="2" charset="-122"/>
                <a:ea typeface="黑体" pitchFamily="2" charset="-122"/>
              </a:rPr>
              <a:t>的地址范围？为什么？</a:t>
            </a:r>
          </a:p>
        </p:txBody>
      </p:sp>
      <p:graphicFrame>
        <p:nvGraphicFramePr>
          <p:cNvPr id="733377" name="Group 193"/>
          <p:cNvGraphicFramePr>
            <a:graphicFrameLocks noGrp="1"/>
          </p:cNvGraphicFramePr>
          <p:nvPr>
            <p:ph type="tbl" idx="4294967295"/>
          </p:nvPr>
        </p:nvGraphicFramePr>
        <p:xfrm>
          <a:off x="935038" y="908050"/>
          <a:ext cx="7705725" cy="3414712"/>
        </p:xfrm>
        <a:graphic>
          <a:graphicData uri="http://schemas.openxmlformats.org/drawingml/2006/table">
            <a:tbl>
              <a:tblPr/>
              <a:tblGrid>
                <a:gridCol w="831850"/>
                <a:gridCol w="1328737"/>
                <a:gridCol w="1606550"/>
                <a:gridCol w="1739900"/>
                <a:gridCol w="2198688"/>
              </a:tblGrid>
              <a:tr h="59438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芯片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不用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片选地址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片内地址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地址范围（空间）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7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1 1 1 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07000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077FFH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1 1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06800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06FFFH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7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 </a:t>
                      </a: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05800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05FFFH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64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3#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1 1 1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2095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00000000000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Times New Roman"/>
                          <a:ea typeface="黑体" pitchFamily="2" charset="-122"/>
                          <a:cs typeface="Times New Roman" pitchFamily="18" charset="0"/>
                        </a:rPr>
                        <a:t>……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11111111111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03800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03FFFH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T="45722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50949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37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9" descr="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65400"/>
            <a:ext cx="7164388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8"/>
          <p:cNvSpPr>
            <a:spLocks noChangeArrowheads="1"/>
          </p:cNvSpPr>
          <p:nvPr/>
        </p:nvSpPr>
        <p:spPr bwMode="auto">
          <a:xfrm>
            <a:off x="647700" y="512763"/>
            <a:ext cx="8027988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2K×8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的存储器芯片构成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8K×8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的存储器系统，假设地址总线有</a:t>
            </a:r>
            <a:r>
              <a:rPr lang="en-US" altLang="zh-CN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20</a:t>
            </a: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位。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Tx/>
              <a:buFontTx/>
              <a:buNone/>
            </a:pPr>
            <a:r>
              <a:rPr lang="zh-CN" altLang="en-US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  片选采用线选法。 </a:t>
            </a:r>
          </a:p>
        </p:txBody>
      </p:sp>
    </p:spTree>
    <p:extLst>
      <p:ext uri="{BB962C8B-B14F-4D97-AF65-F5344CB8AC3E}">
        <p14:creationId xmlns:p14="http://schemas.microsoft.com/office/powerpoint/2010/main" val="4151564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"/>
          <p:cNvSpPr>
            <a:spLocks noChangeArrowheads="1"/>
          </p:cNvSpPr>
          <p:nvPr/>
        </p:nvSpPr>
        <p:spPr bwMode="auto">
          <a:xfrm>
            <a:off x="755650" y="496192"/>
            <a:ext cx="4224338" cy="40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8088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5.4.3 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主存储器和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的连接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043" name="Rectangle 11"/>
          <p:cNvSpPr>
            <a:spLocks noChangeArrowheads="1"/>
          </p:cNvSpPr>
          <p:nvPr/>
        </p:nvSpPr>
        <p:spPr bwMode="auto">
          <a:xfrm>
            <a:off x="827088" y="1036058"/>
            <a:ext cx="50244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．主存与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连接需要考虑的问题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044" name="Rectangle 12"/>
          <p:cNvSpPr>
            <a:spLocks noChangeArrowheads="1"/>
          </p:cNvSpPr>
          <p:nvPr/>
        </p:nvSpPr>
        <p:spPr bwMode="auto">
          <a:xfrm>
            <a:off x="900113" y="1597533"/>
            <a:ext cx="8243887" cy="418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t" anchorCtr="0">
            <a:spAutoFit/>
          </a:bodyPr>
          <a:lstStyle/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寻址逻辑 即，如何按地址来产生存储芯片的片选信号及片内地址；（上节）</a:t>
            </a: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读写控制信号的连接、工作时序的配合；</a:t>
            </a: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速度的匹配</a:t>
            </a: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（∵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的速度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&gt;&gt;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主存速度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；</a:t>
            </a: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使用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DRAM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芯片时的刷新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问题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（一般是通过内存控制器与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相连）；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900113" indent="-633413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5)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系统总线的负载能力。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ChangeArrowheads="1"/>
          </p:cNvSpPr>
          <p:nvPr/>
        </p:nvSpPr>
        <p:spPr bwMode="auto">
          <a:xfrm>
            <a:off x="900113" y="567745"/>
            <a:ext cx="699420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主存和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之间的硬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连接（以静态存储器为例）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8067" name="Rectangle 32"/>
          <p:cNvSpPr>
            <a:spLocks noChangeArrowheads="1"/>
          </p:cNvSpPr>
          <p:nvPr/>
        </p:nvSpPr>
        <p:spPr bwMode="auto">
          <a:xfrm>
            <a:off x="1076774" y="4446889"/>
            <a:ext cx="4634602" cy="137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 anchor="ctr">
            <a:spAutoFit/>
          </a:bodyPr>
          <a:lstStyle/>
          <a:p>
            <a:pPr indent="266700" algn="ctr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MAR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：存储器的地址寄存器； </a:t>
            </a:r>
          </a:p>
          <a:p>
            <a:pPr indent="266700" algn="ctr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MDR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：存储器的数据寄存器；</a:t>
            </a:r>
          </a:p>
          <a:p>
            <a:pPr indent="266700" algn="ctr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MFC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：主存的工作完成信号。</a:t>
            </a:r>
          </a:p>
        </p:txBody>
      </p:sp>
      <p:grpSp>
        <p:nvGrpSpPr>
          <p:cNvPr id="88068" name="Group 34"/>
          <p:cNvGrpSpPr>
            <a:grpSpLocks/>
          </p:cNvGrpSpPr>
          <p:nvPr/>
        </p:nvGrpSpPr>
        <p:grpSpPr bwMode="auto">
          <a:xfrm>
            <a:off x="1150938" y="1268413"/>
            <a:ext cx="5437187" cy="2773362"/>
            <a:chOff x="725" y="799"/>
            <a:chExt cx="3425" cy="1905"/>
          </a:xfrm>
        </p:grpSpPr>
        <p:sp>
          <p:nvSpPr>
            <p:cNvPr id="88069" name="AutoShape 35"/>
            <p:cNvSpPr>
              <a:spLocks noChangeAspect="1" noChangeArrowheads="1"/>
            </p:cNvSpPr>
            <p:nvPr/>
          </p:nvSpPr>
          <p:spPr bwMode="auto">
            <a:xfrm>
              <a:off x="725" y="799"/>
              <a:ext cx="3425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0" name="Rectangle 36"/>
            <p:cNvSpPr>
              <a:spLocks noChangeArrowheads="1"/>
            </p:cNvSpPr>
            <p:nvPr/>
          </p:nvSpPr>
          <p:spPr bwMode="auto">
            <a:xfrm>
              <a:off x="725" y="876"/>
              <a:ext cx="978" cy="18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1" name="Rectangle 37"/>
            <p:cNvSpPr>
              <a:spLocks noChangeArrowheads="1"/>
            </p:cNvSpPr>
            <p:nvPr/>
          </p:nvSpPr>
          <p:spPr bwMode="auto">
            <a:xfrm>
              <a:off x="3225" y="876"/>
              <a:ext cx="925" cy="1828"/>
            </a:xfrm>
            <a:prstGeom prst="rect">
              <a:avLst/>
            </a:prstGeom>
            <a:solidFill>
              <a:srgbClr val="FFE8D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6686" tIns="28343" rIns="56686" bIns="28343" anchor="ctr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主存容量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kumimoji="0" lang="en-US" altLang="zh-CN" sz="2000" baseline="30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k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字长 </a:t>
              </a: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2" name="AutoShape 38"/>
            <p:cNvSpPr>
              <a:spLocks noChangeArrowheads="1"/>
            </p:cNvSpPr>
            <p:nvPr/>
          </p:nvSpPr>
          <p:spPr bwMode="auto">
            <a:xfrm>
              <a:off x="1703" y="1042"/>
              <a:ext cx="1522" cy="261"/>
            </a:xfrm>
            <a:prstGeom prst="rightArrow">
              <a:avLst>
                <a:gd name="adj1" fmla="val 50000"/>
                <a:gd name="adj2" fmla="val 8261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3" name="AutoShape 39"/>
            <p:cNvSpPr>
              <a:spLocks noChangeArrowheads="1"/>
            </p:cNvSpPr>
            <p:nvPr/>
          </p:nvSpPr>
          <p:spPr bwMode="auto">
            <a:xfrm>
              <a:off x="1703" y="1588"/>
              <a:ext cx="1522" cy="262"/>
            </a:xfrm>
            <a:prstGeom prst="leftRightArrow">
              <a:avLst>
                <a:gd name="adj1" fmla="val 49676"/>
                <a:gd name="adj2" fmla="val 751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4" name="Line 40"/>
            <p:cNvSpPr>
              <a:spLocks noChangeShapeType="1"/>
            </p:cNvSpPr>
            <p:nvPr/>
          </p:nvSpPr>
          <p:spPr bwMode="auto">
            <a:xfrm>
              <a:off x="1703" y="2034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5" name="Line 41"/>
            <p:cNvSpPr>
              <a:spLocks noChangeShapeType="1"/>
            </p:cNvSpPr>
            <p:nvPr/>
          </p:nvSpPr>
          <p:spPr bwMode="auto">
            <a:xfrm>
              <a:off x="1703" y="231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6" name="Line 42"/>
            <p:cNvSpPr>
              <a:spLocks noChangeShapeType="1"/>
            </p:cNvSpPr>
            <p:nvPr/>
          </p:nvSpPr>
          <p:spPr bwMode="auto">
            <a:xfrm flipH="1">
              <a:off x="1703" y="257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7" name="Rectangle 43"/>
            <p:cNvSpPr>
              <a:spLocks noChangeArrowheads="1"/>
            </p:cNvSpPr>
            <p:nvPr/>
          </p:nvSpPr>
          <p:spPr bwMode="auto">
            <a:xfrm>
              <a:off x="1444" y="909"/>
              <a:ext cx="219" cy="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8" name="Rectangle 44"/>
            <p:cNvSpPr>
              <a:spLocks noChangeArrowheads="1"/>
            </p:cNvSpPr>
            <p:nvPr/>
          </p:nvSpPr>
          <p:spPr bwMode="auto">
            <a:xfrm>
              <a:off x="1444" y="1466"/>
              <a:ext cx="219" cy="5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79" name="Line 45"/>
            <p:cNvSpPr>
              <a:spLocks noChangeShapeType="1"/>
            </p:cNvSpPr>
            <p:nvPr/>
          </p:nvSpPr>
          <p:spPr bwMode="auto">
            <a:xfrm flipH="1">
              <a:off x="2792" y="1042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0" name="Line 46"/>
            <p:cNvSpPr>
              <a:spLocks noChangeShapeType="1"/>
            </p:cNvSpPr>
            <p:nvPr/>
          </p:nvSpPr>
          <p:spPr bwMode="auto">
            <a:xfrm flipH="1">
              <a:off x="2792" y="1564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1" name="Text Box 47"/>
            <p:cNvSpPr txBox="1">
              <a:spLocks noChangeArrowheads="1"/>
            </p:cNvSpPr>
            <p:nvPr/>
          </p:nvSpPr>
          <p:spPr bwMode="auto">
            <a:xfrm>
              <a:off x="1864" y="847"/>
              <a:ext cx="14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地址总线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2" name="Text Box 48"/>
            <p:cNvSpPr txBox="1">
              <a:spLocks noChangeArrowheads="1"/>
            </p:cNvSpPr>
            <p:nvPr/>
          </p:nvSpPr>
          <p:spPr bwMode="auto">
            <a:xfrm>
              <a:off x="1864" y="1387"/>
              <a:ext cx="7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数据总线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3" name="Text Box 49"/>
            <p:cNvSpPr txBox="1">
              <a:spLocks noChangeArrowheads="1"/>
            </p:cNvSpPr>
            <p:nvPr/>
          </p:nvSpPr>
          <p:spPr bwMode="auto">
            <a:xfrm>
              <a:off x="2232" y="178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Read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4" name="Text Box 50"/>
            <p:cNvSpPr txBox="1">
              <a:spLocks noChangeArrowheads="1"/>
            </p:cNvSpPr>
            <p:nvPr/>
          </p:nvSpPr>
          <p:spPr bwMode="auto">
            <a:xfrm>
              <a:off x="2206" y="2067"/>
              <a:ext cx="97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Write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5" name="Text Box 51"/>
            <p:cNvSpPr txBox="1">
              <a:spLocks noChangeArrowheads="1"/>
            </p:cNvSpPr>
            <p:nvPr/>
          </p:nvSpPr>
          <p:spPr bwMode="auto">
            <a:xfrm>
              <a:off x="2232" y="232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MFC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6" name="Text Box 52"/>
            <p:cNvSpPr txBox="1">
              <a:spLocks noChangeArrowheads="1"/>
            </p:cNvSpPr>
            <p:nvPr/>
          </p:nvSpPr>
          <p:spPr bwMode="auto">
            <a:xfrm>
              <a:off x="2679" y="799"/>
              <a:ext cx="58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 smtClean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≥k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7" name="Text Box 53"/>
            <p:cNvSpPr txBox="1">
              <a:spLocks noChangeArrowheads="1"/>
            </p:cNvSpPr>
            <p:nvPr/>
          </p:nvSpPr>
          <p:spPr bwMode="auto">
            <a:xfrm>
              <a:off x="2733" y="1321"/>
              <a:ext cx="44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8" name="Text Box 54"/>
            <p:cNvSpPr txBox="1">
              <a:spLocks noChangeArrowheads="1"/>
            </p:cNvSpPr>
            <p:nvPr/>
          </p:nvSpPr>
          <p:spPr bwMode="auto">
            <a:xfrm>
              <a:off x="915" y="1529"/>
              <a:ext cx="76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CPU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89" name="Text Box 55"/>
            <p:cNvSpPr txBox="1">
              <a:spLocks noChangeArrowheads="1"/>
            </p:cNvSpPr>
            <p:nvPr/>
          </p:nvSpPr>
          <p:spPr bwMode="auto">
            <a:xfrm rot="10800000">
              <a:off x="1463" y="1504"/>
              <a:ext cx="138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  MDR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090" name="Text Box 56"/>
            <p:cNvSpPr txBox="1">
              <a:spLocks noChangeArrowheads="1"/>
            </p:cNvSpPr>
            <p:nvPr/>
          </p:nvSpPr>
          <p:spPr bwMode="auto">
            <a:xfrm rot="10800000">
              <a:off x="1415" y="909"/>
              <a:ext cx="238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MAR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7"/>
          <p:cNvSpPr>
            <a:spLocks noChangeArrowheads="1"/>
          </p:cNvSpPr>
          <p:nvPr/>
        </p:nvSpPr>
        <p:spPr bwMode="auto">
          <a:xfrm>
            <a:off x="1008063" y="4307960"/>
            <a:ext cx="7416800" cy="80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   MAR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MDR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从功能上看属于主存，但在小微型机中常放在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内。</a:t>
            </a:r>
          </a:p>
        </p:txBody>
      </p:sp>
      <p:sp>
        <p:nvSpPr>
          <p:cNvPr id="89093" name="Rectangle 28"/>
          <p:cNvSpPr>
            <a:spLocks noChangeArrowheads="1"/>
          </p:cNvSpPr>
          <p:nvPr/>
        </p:nvSpPr>
        <p:spPr bwMode="auto">
          <a:xfrm>
            <a:off x="1008063" y="5337175"/>
            <a:ext cx="7632700" cy="80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不同的计算机提供的主存控制信号可能各不相同，但都必须提供读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写控制信号。</a:t>
            </a:r>
          </a:p>
        </p:txBody>
      </p:sp>
      <p:grpSp>
        <p:nvGrpSpPr>
          <p:cNvPr id="28" name="Group 34"/>
          <p:cNvGrpSpPr>
            <a:grpSpLocks/>
          </p:cNvGrpSpPr>
          <p:nvPr/>
        </p:nvGrpSpPr>
        <p:grpSpPr bwMode="auto">
          <a:xfrm>
            <a:off x="1150938" y="1268413"/>
            <a:ext cx="5437187" cy="2773362"/>
            <a:chOff x="725" y="799"/>
            <a:chExt cx="3425" cy="1905"/>
          </a:xfrm>
        </p:grpSpPr>
        <p:sp>
          <p:nvSpPr>
            <p:cNvPr id="29" name="AutoShape 35"/>
            <p:cNvSpPr>
              <a:spLocks noChangeAspect="1" noChangeArrowheads="1"/>
            </p:cNvSpPr>
            <p:nvPr/>
          </p:nvSpPr>
          <p:spPr bwMode="auto">
            <a:xfrm>
              <a:off x="725" y="799"/>
              <a:ext cx="3425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725" y="876"/>
              <a:ext cx="978" cy="18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3225" y="876"/>
              <a:ext cx="925" cy="1828"/>
            </a:xfrm>
            <a:prstGeom prst="rect">
              <a:avLst/>
            </a:prstGeom>
            <a:solidFill>
              <a:srgbClr val="FFE8D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6686" tIns="28343" rIns="56686" bIns="28343" anchor="ctr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9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主存容量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kumimoji="0" lang="en-US" altLang="zh-CN" sz="2000" baseline="30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k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字长 </a:t>
              </a: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AutoShape 38"/>
            <p:cNvSpPr>
              <a:spLocks noChangeArrowheads="1"/>
            </p:cNvSpPr>
            <p:nvPr/>
          </p:nvSpPr>
          <p:spPr bwMode="auto">
            <a:xfrm>
              <a:off x="1703" y="1042"/>
              <a:ext cx="1522" cy="261"/>
            </a:xfrm>
            <a:prstGeom prst="rightArrow">
              <a:avLst>
                <a:gd name="adj1" fmla="val 50000"/>
                <a:gd name="adj2" fmla="val 8261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AutoShape 39"/>
            <p:cNvSpPr>
              <a:spLocks noChangeArrowheads="1"/>
            </p:cNvSpPr>
            <p:nvPr/>
          </p:nvSpPr>
          <p:spPr bwMode="auto">
            <a:xfrm>
              <a:off x="1703" y="1588"/>
              <a:ext cx="1522" cy="262"/>
            </a:xfrm>
            <a:prstGeom prst="leftRightArrow">
              <a:avLst>
                <a:gd name="adj1" fmla="val 49676"/>
                <a:gd name="adj2" fmla="val 751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" name="Line 40"/>
            <p:cNvSpPr>
              <a:spLocks noChangeShapeType="1"/>
            </p:cNvSpPr>
            <p:nvPr/>
          </p:nvSpPr>
          <p:spPr bwMode="auto">
            <a:xfrm>
              <a:off x="1703" y="2034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>
              <a:off x="1703" y="231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Line 42"/>
            <p:cNvSpPr>
              <a:spLocks noChangeShapeType="1"/>
            </p:cNvSpPr>
            <p:nvPr/>
          </p:nvSpPr>
          <p:spPr bwMode="auto">
            <a:xfrm flipH="1">
              <a:off x="1703" y="257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1444" y="909"/>
              <a:ext cx="219" cy="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Rectangle 44"/>
            <p:cNvSpPr>
              <a:spLocks noChangeArrowheads="1"/>
            </p:cNvSpPr>
            <p:nvPr/>
          </p:nvSpPr>
          <p:spPr bwMode="auto">
            <a:xfrm>
              <a:off x="1444" y="1466"/>
              <a:ext cx="219" cy="5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" name="Line 45"/>
            <p:cNvSpPr>
              <a:spLocks noChangeShapeType="1"/>
            </p:cNvSpPr>
            <p:nvPr/>
          </p:nvSpPr>
          <p:spPr bwMode="auto">
            <a:xfrm flipH="1">
              <a:off x="2792" y="1042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" name="Line 46"/>
            <p:cNvSpPr>
              <a:spLocks noChangeShapeType="1"/>
            </p:cNvSpPr>
            <p:nvPr/>
          </p:nvSpPr>
          <p:spPr bwMode="auto">
            <a:xfrm flipH="1">
              <a:off x="2792" y="1564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1" name="Text Box 47"/>
            <p:cNvSpPr txBox="1">
              <a:spLocks noChangeArrowheads="1"/>
            </p:cNvSpPr>
            <p:nvPr/>
          </p:nvSpPr>
          <p:spPr bwMode="auto">
            <a:xfrm>
              <a:off x="1864" y="847"/>
              <a:ext cx="14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地址总线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Text Box 48"/>
            <p:cNvSpPr txBox="1">
              <a:spLocks noChangeArrowheads="1"/>
            </p:cNvSpPr>
            <p:nvPr/>
          </p:nvSpPr>
          <p:spPr bwMode="auto">
            <a:xfrm>
              <a:off x="1864" y="1387"/>
              <a:ext cx="7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数据总线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auto">
            <a:xfrm>
              <a:off x="2232" y="178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Read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auto">
            <a:xfrm>
              <a:off x="2206" y="2067"/>
              <a:ext cx="97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Write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" name="Text Box 51"/>
            <p:cNvSpPr txBox="1">
              <a:spLocks noChangeArrowheads="1"/>
            </p:cNvSpPr>
            <p:nvPr/>
          </p:nvSpPr>
          <p:spPr bwMode="auto">
            <a:xfrm>
              <a:off x="2232" y="232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MFC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6" name="Text Box 52"/>
            <p:cNvSpPr txBox="1">
              <a:spLocks noChangeArrowheads="1"/>
            </p:cNvSpPr>
            <p:nvPr/>
          </p:nvSpPr>
          <p:spPr bwMode="auto">
            <a:xfrm>
              <a:off x="2679" y="799"/>
              <a:ext cx="58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 smtClean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≥k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7" name="Text Box 53"/>
            <p:cNvSpPr txBox="1">
              <a:spLocks noChangeArrowheads="1"/>
            </p:cNvSpPr>
            <p:nvPr/>
          </p:nvSpPr>
          <p:spPr bwMode="auto">
            <a:xfrm>
              <a:off x="2733" y="1321"/>
              <a:ext cx="44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Text Box 54"/>
            <p:cNvSpPr txBox="1">
              <a:spLocks noChangeArrowheads="1"/>
            </p:cNvSpPr>
            <p:nvPr/>
          </p:nvSpPr>
          <p:spPr bwMode="auto">
            <a:xfrm>
              <a:off x="915" y="1529"/>
              <a:ext cx="76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CPU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Text Box 55"/>
            <p:cNvSpPr txBox="1">
              <a:spLocks noChangeArrowheads="1"/>
            </p:cNvSpPr>
            <p:nvPr/>
          </p:nvSpPr>
          <p:spPr bwMode="auto">
            <a:xfrm rot="10800000">
              <a:off x="1463" y="1504"/>
              <a:ext cx="138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  MDR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" name="Text Box 56"/>
            <p:cNvSpPr txBox="1">
              <a:spLocks noChangeArrowheads="1"/>
            </p:cNvSpPr>
            <p:nvPr/>
          </p:nvSpPr>
          <p:spPr bwMode="auto">
            <a:xfrm rot="10800000">
              <a:off x="1415" y="909"/>
              <a:ext cx="238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MAR</a:t>
              </a:r>
              <a:endParaRPr kumimoji="0"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900113" y="567745"/>
            <a:ext cx="699420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主存和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之间的硬</a:t>
            </a:r>
            <a:r>
              <a:rPr lang="zh-CN" altLang="en-US" dirty="0" smtClean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连接（以静态存储器为例）</a:t>
            </a:r>
            <a:endParaRPr lang="zh-CN" altLang="en-US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827088" y="532820"/>
            <a:ext cx="37417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对主存的基本操作 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755650" y="938834"/>
            <a:ext cx="8137525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(1)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读操作</a:t>
            </a:r>
          </a:p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从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送来的地址所指定的存储单元中取出信息，再送给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，其操作过程是：</a:t>
            </a:r>
          </a:p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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→MAR→AB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将地址信号送至地址总线；</a:t>
            </a:r>
          </a:p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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Read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         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发读命令；</a:t>
            </a:r>
          </a:p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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Wait for MFC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  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等待存储器工作完成信号；</a:t>
            </a:r>
          </a:p>
          <a:p>
            <a:pPr>
              <a:lnSpc>
                <a:spcPct val="110000"/>
              </a:lnSpc>
              <a:spcBef>
                <a:spcPct val="20000"/>
              </a:spcBef>
              <a:tabLst>
                <a:tab pos="3556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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M(MAR)→DB→MDR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读出信息经数据总线送至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1835944" y="4299372"/>
            <a:ext cx="5437187" cy="2128514"/>
            <a:chOff x="725" y="799"/>
            <a:chExt cx="3425" cy="1905"/>
          </a:xfrm>
        </p:grpSpPr>
        <p:sp>
          <p:nvSpPr>
            <p:cNvPr id="28" name="AutoShape 35"/>
            <p:cNvSpPr>
              <a:spLocks noChangeAspect="1" noChangeArrowheads="1"/>
            </p:cNvSpPr>
            <p:nvPr/>
          </p:nvSpPr>
          <p:spPr bwMode="auto">
            <a:xfrm>
              <a:off x="725" y="799"/>
              <a:ext cx="3425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725" y="876"/>
              <a:ext cx="978" cy="18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225" y="876"/>
              <a:ext cx="925" cy="1828"/>
            </a:xfrm>
            <a:prstGeom prst="rect">
              <a:avLst/>
            </a:prstGeom>
            <a:solidFill>
              <a:srgbClr val="FFE8D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6686" tIns="28343" rIns="56686" bIns="28343" anchor="ctr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主存容量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kumimoji="0" lang="en-US" altLang="zh-CN" sz="1600" baseline="30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k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字长 </a:t>
              </a: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1703" y="1042"/>
              <a:ext cx="1522" cy="261"/>
            </a:xfrm>
            <a:prstGeom prst="rightArrow">
              <a:avLst>
                <a:gd name="adj1" fmla="val 50000"/>
                <a:gd name="adj2" fmla="val 8261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1703" y="1588"/>
              <a:ext cx="1522" cy="262"/>
            </a:xfrm>
            <a:prstGeom prst="leftRightArrow">
              <a:avLst>
                <a:gd name="adj1" fmla="val 49676"/>
                <a:gd name="adj2" fmla="val 751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>
              <a:off x="1703" y="2034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>
              <a:off x="1703" y="231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 flipH="1">
              <a:off x="1703" y="257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1444" y="909"/>
              <a:ext cx="219" cy="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1444" y="1466"/>
              <a:ext cx="219" cy="5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flipH="1">
              <a:off x="2792" y="1042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 flipH="1">
              <a:off x="2792" y="1564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1864" y="847"/>
              <a:ext cx="14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地址总线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1" name="Text Box 48"/>
            <p:cNvSpPr txBox="1">
              <a:spLocks noChangeArrowheads="1"/>
            </p:cNvSpPr>
            <p:nvPr/>
          </p:nvSpPr>
          <p:spPr bwMode="auto">
            <a:xfrm>
              <a:off x="1864" y="1387"/>
              <a:ext cx="7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数据总线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2232" y="178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Read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Text Box 50"/>
            <p:cNvSpPr txBox="1">
              <a:spLocks noChangeArrowheads="1"/>
            </p:cNvSpPr>
            <p:nvPr/>
          </p:nvSpPr>
          <p:spPr bwMode="auto">
            <a:xfrm>
              <a:off x="2206" y="2067"/>
              <a:ext cx="97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Write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Text Box 51"/>
            <p:cNvSpPr txBox="1">
              <a:spLocks noChangeArrowheads="1"/>
            </p:cNvSpPr>
            <p:nvPr/>
          </p:nvSpPr>
          <p:spPr bwMode="auto">
            <a:xfrm>
              <a:off x="2232" y="232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MFC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2679" y="799"/>
              <a:ext cx="58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 smtClean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≥k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2733" y="1321"/>
              <a:ext cx="44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915" y="1529"/>
              <a:ext cx="76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CPU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 rot="10800000">
              <a:off x="1463" y="1504"/>
              <a:ext cx="138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  MDR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Text Box 56"/>
            <p:cNvSpPr txBox="1">
              <a:spLocks noChangeArrowheads="1"/>
            </p:cNvSpPr>
            <p:nvPr/>
          </p:nvSpPr>
          <p:spPr bwMode="auto">
            <a:xfrm rot="10800000">
              <a:off x="1415" y="909"/>
              <a:ext cx="238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MAR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ChangeArrowheads="1"/>
          </p:cNvSpPr>
          <p:nvPr/>
        </p:nvSpPr>
        <p:spPr bwMode="auto">
          <a:xfrm>
            <a:off x="827088" y="532820"/>
            <a:ext cx="3641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3.CPU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对主存的基本操作 </a:t>
            </a:r>
          </a:p>
        </p:txBody>
      </p:sp>
      <p:sp>
        <p:nvSpPr>
          <p:cNvPr id="91140" name="Rectangle 54"/>
          <p:cNvSpPr>
            <a:spLocks noChangeArrowheads="1"/>
          </p:cNvSpPr>
          <p:nvPr/>
        </p:nvSpPr>
        <p:spPr bwMode="auto">
          <a:xfrm>
            <a:off x="684213" y="948034"/>
            <a:ext cx="8459787" cy="308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(2)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写操作</a:t>
            </a:r>
          </a:p>
          <a:p>
            <a:pPr>
              <a:lnSpc>
                <a:spcPct val="12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 指将要写入的信息存入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所指定的存储单元中：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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地址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→MAR→AB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将地址信号送至地址总线；</a:t>
            </a:r>
          </a:p>
          <a:p>
            <a:pPr>
              <a:lnSpc>
                <a:spcPct val="12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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数据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→MDR→DB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将要写入的数据送至数据总线；</a:t>
            </a:r>
          </a:p>
          <a:p>
            <a:pPr>
              <a:lnSpc>
                <a:spcPct val="12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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Write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      </a:t>
            </a:r>
            <a:r>
              <a:rPr lang="en-US" altLang="zh-CN" dirty="0">
                <a:latin typeface="黑体" pitchFamily="2" charset="-122"/>
                <a:ea typeface="黑体" pitchFamily="2" charset="-122"/>
                <a:sym typeface="Symbol" pitchFamily="18" charset="2"/>
              </a:rPr>
              <a:t>CPU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发写命令；</a:t>
            </a:r>
          </a:p>
          <a:p>
            <a:pPr>
              <a:lnSpc>
                <a:spcPct val="120000"/>
              </a:lnSpc>
              <a:spcBef>
                <a:spcPct val="20000"/>
              </a:spcBef>
              <a:tabLst>
                <a:tab pos="457200" algn="l"/>
              </a:tabLst>
            </a:pP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 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Wait for MFC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   </a:t>
            </a:r>
            <a:r>
              <a:rPr lang="zh-CN" altLang="en-US" dirty="0">
                <a:latin typeface="黑体" pitchFamily="2" charset="-122"/>
                <a:ea typeface="黑体" pitchFamily="2" charset="-122"/>
                <a:sym typeface="Symbol" pitchFamily="18" charset="2"/>
              </a:rPr>
              <a:t>等待存储器工作完成信号。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 </a:t>
            </a:r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1835944" y="4082796"/>
            <a:ext cx="5437187" cy="2128514"/>
            <a:chOff x="725" y="799"/>
            <a:chExt cx="3425" cy="1905"/>
          </a:xfrm>
        </p:grpSpPr>
        <p:sp>
          <p:nvSpPr>
            <p:cNvPr id="28" name="AutoShape 35"/>
            <p:cNvSpPr>
              <a:spLocks noChangeAspect="1" noChangeArrowheads="1"/>
            </p:cNvSpPr>
            <p:nvPr/>
          </p:nvSpPr>
          <p:spPr bwMode="auto">
            <a:xfrm>
              <a:off x="725" y="799"/>
              <a:ext cx="3425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725" y="876"/>
              <a:ext cx="978" cy="18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225" y="876"/>
              <a:ext cx="925" cy="1828"/>
            </a:xfrm>
            <a:prstGeom prst="rect">
              <a:avLst/>
            </a:prstGeom>
            <a:solidFill>
              <a:srgbClr val="FFE8D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56686" tIns="28343" rIns="56686" bIns="28343" anchor="ctr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7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主存容量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kumimoji="0" lang="en-US" altLang="zh-CN" sz="1600" baseline="30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k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字长 </a:t>
              </a: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1703" y="1042"/>
              <a:ext cx="1522" cy="261"/>
            </a:xfrm>
            <a:prstGeom prst="rightArrow">
              <a:avLst>
                <a:gd name="adj1" fmla="val 50000"/>
                <a:gd name="adj2" fmla="val 8261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1703" y="1588"/>
              <a:ext cx="1522" cy="262"/>
            </a:xfrm>
            <a:prstGeom prst="leftRightArrow">
              <a:avLst>
                <a:gd name="adj1" fmla="val 49676"/>
                <a:gd name="adj2" fmla="val 751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>
              <a:off x="1703" y="2034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>
              <a:off x="1703" y="231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 flipH="1">
              <a:off x="1703" y="2573"/>
              <a:ext cx="15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1444" y="909"/>
              <a:ext cx="219" cy="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1444" y="1466"/>
              <a:ext cx="219" cy="55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sz="180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flipH="1">
              <a:off x="2792" y="1042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 flipH="1">
              <a:off x="2792" y="1564"/>
              <a:ext cx="107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 sz="1800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1864" y="847"/>
              <a:ext cx="14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地址总线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1" name="Text Box 48"/>
            <p:cNvSpPr txBox="1">
              <a:spLocks noChangeArrowheads="1"/>
            </p:cNvSpPr>
            <p:nvPr/>
          </p:nvSpPr>
          <p:spPr bwMode="auto">
            <a:xfrm>
              <a:off x="1864" y="1387"/>
              <a:ext cx="7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数据总线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2232" y="178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Read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Text Box 50"/>
            <p:cNvSpPr txBox="1">
              <a:spLocks noChangeArrowheads="1"/>
            </p:cNvSpPr>
            <p:nvPr/>
          </p:nvSpPr>
          <p:spPr bwMode="auto">
            <a:xfrm>
              <a:off x="2206" y="2067"/>
              <a:ext cx="97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Write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Text Box 51"/>
            <p:cNvSpPr txBox="1">
              <a:spLocks noChangeArrowheads="1"/>
            </p:cNvSpPr>
            <p:nvPr/>
          </p:nvSpPr>
          <p:spPr bwMode="auto">
            <a:xfrm>
              <a:off x="2232" y="2329"/>
              <a:ext cx="97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MFC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2679" y="799"/>
              <a:ext cx="58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 smtClean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≥k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2733" y="1321"/>
              <a:ext cx="44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n</a:t>
              </a:r>
              <a:r>
                <a:rPr kumimoji="0" lang="zh-CN" altLang="en-US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位</a:t>
              </a:r>
              <a:endParaRPr kumimoji="0" lang="zh-CN" altLang="en-US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915" y="1529"/>
              <a:ext cx="761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CPU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 rot="10800000">
              <a:off x="1463" y="1504"/>
              <a:ext cx="138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  MDR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Text Box 56"/>
            <p:cNvSpPr txBox="1">
              <a:spLocks noChangeArrowheads="1"/>
            </p:cNvSpPr>
            <p:nvPr/>
          </p:nvSpPr>
          <p:spPr bwMode="auto">
            <a:xfrm rot="10800000">
              <a:off x="1415" y="909"/>
              <a:ext cx="238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56686" tIns="28343" rIns="56686" bIns="28343"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fontAlgn="ctr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rPr>
                <a:t>MAR</a:t>
              </a:r>
              <a:endParaRPr kumimoji="0" lang="en-US" altLang="zh-CN" sz="16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ChangeArrowheads="1"/>
          </p:cNvSpPr>
          <p:nvPr/>
        </p:nvSpPr>
        <p:spPr bwMode="auto">
          <a:xfrm>
            <a:off x="503238" y="424870"/>
            <a:ext cx="49672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solidFill>
                  <a:srgbClr val="990000"/>
                </a:solidFill>
                <a:latin typeface="黑体" pitchFamily="2" charset="-122"/>
                <a:ea typeface="黑体" pitchFamily="2" charset="-122"/>
              </a:rPr>
              <a:t>位静态存储器设计举例</a:t>
            </a:r>
            <a:endParaRPr lang="zh-CN" altLang="en-US" b="0" dirty="0">
              <a:solidFill>
                <a:srgbClr val="99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3" name="Rectangle 9"/>
          <p:cNvSpPr>
            <a:spLocks noChangeArrowheads="1"/>
          </p:cNvSpPr>
          <p:nvPr/>
        </p:nvSpPr>
        <p:spPr bwMode="auto">
          <a:xfrm>
            <a:off x="719138" y="861377"/>
            <a:ext cx="7993062" cy="181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36000" bIns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  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用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2K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片 的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ROM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芯片、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2K×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片 的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SRAM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芯片，组成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8K×</a:t>
            </a:r>
            <a:r>
              <a:rPr lang="en-US" altLang="zh-CN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的内存储器（其中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2KB ROM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6KB RAM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）。系统提供的控制信号有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/RD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（为低时读）、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/WR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（为低时写）、</a:t>
            </a:r>
            <a:r>
              <a:rPr lang="en-US" altLang="zh-CN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/MEM</a:t>
            </a:r>
            <a:r>
              <a: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（为低时表示访问内存）。</a:t>
            </a:r>
          </a:p>
        </p:txBody>
      </p:sp>
      <p:grpSp>
        <p:nvGrpSpPr>
          <p:cNvPr id="92164" name="Group 11"/>
          <p:cNvGrpSpPr>
            <a:grpSpLocks/>
          </p:cNvGrpSpPr>
          <p:nvPr/>
        </p:nvGrpSpPr>
        <p:grpSpPr bwMode="auto">
          <a:xfrm>
            <a:off x="1779588" y="3252788"/>
            <a:ext cx="1174750" cy="2189162"/>
            <a:chOff x="768" y="1632"/>
            <a:chExt cx="432" cy="1008"/>
          </a:xfrm>
        </p:grpSpPr>
        <p:sp>
          <p:nvSpPr>
            <p:cNvPr id="92237" name="Rectangle 12"/>
            <p:cNvSpPr>
              <a:spLocks noChangeArrowheads="1"/>
            </p:cNvSpPr>
            <p:nvPr/>
          </p:nvSpPr>
          <p:spPr bwMode="auto">
            <a:xfrm>
              <a:off x="768" y="1632"/>
              <a:ext cx="432" cy="1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238" name="Freeform 13"/>
            <p:cNvSpPr>
              <a:spLocks/>
            </p:cNvSpPr>
            <p:nvPr/>
          </p:nvSpPr>
          <p:spPr bwMode="auto">
            <a:xfrm>
              <a:off x="768" y="1632"/>
              <a:ext cx="432" cy="1008"/>
            </a:xfrm>
            <a:custGeom>
              <a:avLst/>
              <a:gdLst>
                <a:gd name="T0" fmla="*/ 0 w 624"/>
                <a:gd name="T1" fmla="*/ 0 h 1008"/>
                <a:gd name="T2" fmla="*/ 1 w 624"/>
                <a:gd name="T3" fmla="*/ 0 h 1008"/>
                <a:gd name="T4" fmla="*/ 1 w 624"/>
                <a:gd name="T5" fmla="*/ 1008 h 1008"/>
                <a:gd name="T6" fmla="*/ 0 w 624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1008"/>
                <a:gd name="T14" fmla="*/ 624 w 624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1008">
                  <a:moveTo>
                    <a:pt x="0" y="0"/>
                  </a:moveTo>
                  <a:lnTo>
                    <a:pt x="624" y="0"/>
                  </a:lnTo>
                  <a:lnTo>
                    <a:pt x="624" y="1008"/>
                  </a:lnTo>
                  <a:lnTo>
                    <a:pt x="0" y="1008"/>
                  </a:lnTo>
                </a:path>
              </a:pathLst>
            </a:custGeom>
            <a:noFill/>
            <a:ln w="28575" cmpd="sng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239" name="Text Box 14"/>
            <p:cNvSpPr txBox="1">
              <a:spLocks noChangeArrowheads="1"/>
            </p:cNvSpPr>
            <p:nvPr/>
          </p:nvSpPr>
          <p:spPr bwMode="auto">
            <a:xfrm>
              <a:off x="994" y="1728"/>
              <a:ext cx="15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zh-CN" altLang="en-US" sz="1600" dirty="0">
                  <a:solidFill>
                    <a:srgbClr val="000099"/>
                  </a:solidFill>
                  <a:latin typeface="黑体" pitchFamily="2" charset="-122"/>
                  <a:ea typeface="黑体" pitchFamily="2" charset="-122"/>
                </a:rPr>
                <a:t>外部电路</a:t>
              </a:r>
            </a:p>
          </p:txBody>
        </p:sp>
      </p:grpSp>
      <p:grpSp>
        <p:nvGrpSpPr>
          <p:cNvPr id="92165" name="Group 15"/>
          <p:cNvGrpSpPr>
            <a:grpSpLocks/>
          </p:cNvGrpSpPr>
          <p:nvPr/>
        </p:nvGrpSpPr>
        <p:grpSpPr bwMode="auto">
          <a:xfrm>
            <a:off x="4521200" y="3252788"/>
            <a:ext cx="2643188" cy="2189162"/>
            <a:chOff x="2112" y="1632"/>
            <a:chExt cx="1296" cy="1008"/>
          </a:xfrm>
        </p:grpSpPr>
        <p:sp>
          <p:nvSpPr>
            <p:cNvPr id="92229" name="Rectangle 16"/>
            <p:cNvSpPr>
              <a:spLocks noChangeArrowheads="1"/>
            </p:cNvSpPr>
            <p:nvPr/>
          </p:nvSpPr>
          <p:spPr bwMode="auto">
            <a:xfrm>
              <a:off x="2112" y="1632"/>
              <a:ext cx="1200" cy="1008"/>
            </a:xfrm>
            <a:prstGeom prst="rect">
              <a:avLst/>
            </a:prstGeom>
            <a:solidFill>
              <a:srgbClr val="33CCFF"/>
            </a:solidFill>
            <a:ln w="285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92230" name="Group 17"/>
            <p:cNvGrpSpPr>
              <a:grpSpLocks/>
            </p:cNvGrpSpPr>
            <p:nvPr/>
          </p:nvGrpSpPr>
          <p:grpSpPr bwMode="auto">
            <a:xfrm>
              <a:off x="2267" y="1632"/>
              <a:ext cx="1141" cy="966"/>
              <a:chOff x="3204" y="5067"/>
              <a:chExt cx="3013" cy="2944"/>
            </a:xfrm>
          </p:grpSpPr>
          <p:sp>
            <p:nvSpPr>
              <p:cNvPr id="92231" name="Text Box 18"/>
              <p:cNvSpPr txBox="1">
                <a:spLocks noChangeArrowheads="1"/>
              </p:cNvSpPr>
              <p:nvPr/>
            </p:nvSpPr>
            <p:spPr bwMode="auto">
              <a:xfrm>
                <a:off x="3204" y="5205"/>
                <a:ext cx="1909" cy="269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2K ROM</a:t>
                </a: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6K RAM</a:t>
                </a:r>
              </a:p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232" name="Line 19"/>
              <p:cNvSpPr>
                <a:spLocks noChangeShapeType="1"/>
              </p:cNvSpPr>
              <p:nvPr/>
            </p:nvSpPr>
            <p:spPr bwMode="auto">
              <a:xfrm>
                <a:off x="3204" y="6171"/>
                <a:ext cx="1886" cy="0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233" name="Text Box 20"/>
              <p:cNvSpPr txBox="1">
                <a:spLocks noChangeArrowheads="1"/>
              </p:cNvSpPr>
              <p:nvPr/>
            </p:nvSpPr>
            <p:spPr bwMode="auto">
              <a:xfrm>
                <a:off x="4906" y="5067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0000 H</a:t>
                </a:r>
              </a:p>
            </p:txBody>
          </p:sp>
          <p:sp>
            <p:nvSpPr>
              <p:cNvPr id="92234" name="Text Box 21"/>
              <p:cNvSpPr txBox="1">
                <a:spLocks noChangeArrowheads="1"/>
              </p:cNvSpPr>
              <p:nvPr/>
            </p:nvSpPr>
            <p:spPr bwMode="auto">
              <a:xfrm>
                <a:off x="4929" y="5780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07FF H</a:t>
                </a:r>
              </a:p>
            </p:txBody>
          </p:sp>
          <p:sp>
            <p:nvSpPr>
              <p:cNvPr id="92235" name="Text Box 22"/>
              <p:cNvSpPr txBox="1">
                <a:spLocks noChangeArrowheads="1"/>
              </p:cNvSpPr>
              <p:nvPr/>
            </p:nvSpPr>
            <p:spPr bwMode="auto">
              <a:xfrm>
                <a:off x="4906" y="6125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1000 H</a:t>
                </a:r>
              </a:p>
            </p:txBody>
          </p:sp>
          <p:sp>
            <p:nvSpPr>
              <p:cNvPr id="92236" name="Text Box 23"/>
              <p:cNvSpPr txBox="1">
                <a:spLocks noChangeArrowheads="1"/>
              </p:cNvSpPr>
              <p:nvPr/>
            </p:nvSpPr>
            <p:spPr bwMode="auto">
              <a:xfrm>
                <a:off x="4906" y="7482"/>
                <a:ext cx="128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1FFF H</a:t>
                </a:r>
              </a:p>
            </p:txBody>
          </p:sp>
        </p:grpSp>
      </p:grpSp>
      <p:sp>
        <p:nvSpPr>
          <p:cNvPr id="92166" name="Line 24"/>
          <p:cNvSpPr>
            <a:spLocks noChangeShapeType="1"/>
          </p:cNvSpPr>
          <p:nvPr/>
        </p:nvSpPr>
        <p:spPr bwMode="auto">
          <a:xfrm>
            <a:off x="2954338" y="3690938"/>
            <a:ext cx="1566862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7" name="Line 25"/>
          <p:cNvSpPr>
            <a:spLocks noChangeShapeType="1"/>
          </p:cNvSpPr>
          <p:nvPr/>
        </p:nvSpPr>
        <p:spPr bwMode="auto">
          <a:xfrm>
            <a:off x="2954338" y="4129088"/>
            <a:ext cx="1566862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8" name="Line 26"/>
          <p:cNvSpPr>
            <a:spLocks noChangeShapeType="1"/>
          </p:cNvSpPr>
          <p:nvPr/>
        </p:nvSpPr>
        <p:spPr bwMode="auto">
          <a:xfrm>
            <a:off x="2954338" y="4565650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69" name="Line 27"/>
          <p:cNvSpPr>
            <a:spLocks noChangeShapeType="1"/>
          </p:cNvSpPr>
          <p:nvPr/>
        </p:nvSpPr>
        <p:spPr bwMode="auto">
          <a:xfrm>
            <a:off x="2954338" y="5354638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0" name="Text Box 28"/>
          <p:cNvSpPr txBox="1">
            <a:spLocks noChangeArrowheads="1"/>
          </p:cNvSpPr>
          <p:nvPr/>
        </p:nvSpPr>
        <p:spPr bwMode="auto">
          <a:xfrm>
            <a:off x="3149600" y="3303588"/>
            <a:ext cx="1273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A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15</a:t>
            </a: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-A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0</a:t>
            </a:r>
            <a:endParaRPr lang="en-US" altLang="zh-CN" sz="1600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1" name="Text Box 29"/>
          <p:cNvSpPr txBox="1">
            <a:spLocks noChangeArrowheads="1"/>
          </p:cNvSpPr>
          <p:nvPr/>
        </p:nvSpPr>
        <p:spPr bwMode="auto">
          <a:xfrm>
            <a:off x="3248025" y="3741738"/>
            <a:ext cx="1076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D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en-US" altLang="zh-CN" sz="16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-D</a:t>
            </a:r>
            <a:r>
              <a:rPr lang="en-US" altLang="zh-CN" sz="1600" baseline="-250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0</a:t>
            </a:r>
            <a:endParaRPr lang="en-US" altLang="zh-CN" sz="1600" dirty="0">
              <a:solidFill>
                <a:srgbClr val="0000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2172" name="Line 33"/>
          <p:cNvSpPr>
            <a:spLocks noChangeShapeType="1"/>
          </p:cNvSpPr>
          <p:nvPr/>
        </p:nvSpPr>
        <p:spPr bwMode="auto">
          <a:xfrm>
            <a:off x="2954338" y="4973638"/>
            <a:ext cx="1566862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2173" name="Group 81"/>
          <p:cNvGrpSpPr>
            <a:grpSpLocks/>
          </p:cNvGrpSpPr>
          <p:nvPr/>
        </p:nvGrpSpPr>
        <p:grpSpPr bwMode="auto">
          <a:xfrm>
            <a:off x="3248025" y="4262437"/>
            <a:ext cx="639763" cy="1092200"/>
            <a:chOff x="2046" y="2685"/>
            <a:chExt cx="678" cy="688"/>
          </a:xfrm>
        </p:grpSpPr>
        <p:grpSp>
          <p:nvGrpSpPr>
            <p:cNvPr id="92220" name="Group 30"/>
            <p:cNvGrpSpPr>
              <a:grpSpLocks/>
            </p:cNvGrpSpPr>
            <p:nvPr/>
          </p:nvGrpSpPr>
          <p:grpSpPr bwMode="auto">
            <a:xfrm>
              <a:off x="2046" y="2685"/>
              <a:ext cx="678" cy="213"/>
              <a:chOff x="96" y="1680"/>
              <a:chExt cx="528" cy="186"/>
            </a:xfrm>
          </p:grpSpPr>
          <p:sp>
            <p:nvSpPr>
              <p:cNvPr id="92227" name="Text Box 31"/>
              <p:cNvSpPr txBox="1">
                <a:spLocks noChangeArrowheads="1"/>
              </p:cNvSpPr>
              <p:nvPr/>
            </p:nvSpPr>
            <p:spPr bwMode="auto">
              <a:xfrm>
                <a:off x="96" y="1680"/>
                <a:ext cx="528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MEM</a:t>
                </a:r>
              </a:p>
            </p:txBody>
          </p:sp>
          <p:sp>
            <p:nvSpPr>
              <p:cNvPr id="92228" name="Line 32"/>
              <p:cNvSpPr>
                <a:spLocks noChangeShapeType="1"/>
              </p:cNvSpPr>
              <p:nvPr/>
            </p:nvSpPr>
            <p:spPr bwMode="auto">
              <a:xfrm>
                <a:off x="144" y="1728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2221" name="Group 34"/>
            <p:cNvGrpSpPr>
              <a:grpSpLocks/>
            </p:cNvGrpSpPr>
            <p:nvPr/>
          </p:nvGrpSpPr>
          <p:grpSpPr bwMode="auto">
            <a:xfrm>
              <a:off x="2108" y="2922"/>
              <a:ext cx="616" cy="212"/>
              <a:chOff x="1488" y="1977"/>
              <a:chExt cx="480" cy="184"/>
            </a:xfrm>
          </p:grpSpPr>
          <p:sp>
            <p:nvSpPr>
              <p:cNvPr id="92225" name="Text Box 35"/>
              <p:cNvSpPr txBox="1">
                <a:spLocks noChangeArrowheads="1"/>
              </p:cNvSpPr>
              <p:nvPr/>
            </p:nvSpPr>
            <p:spPr bwMode="auto">
              <a:xfrm>
                <a:off x="1488" y="1977"/>
                <a:ext cx="480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RD</a:t>
                </a:r>
              </a:p>
            </p:txBody>
          </p:sp>
          <p:sp>
            <p:nvSpPr>
              <p:cNvPr id="92226" name="Line 36"/>
              <p:cNvSpPr>
                <a:spLocks noChangeShapeType="1"/>
              </p:cNvSpPr>
              <p:nvPr/>
            </p:nvSpPr>
            <p:spPr bwMode="auto">
              <a:xfrm>
                <a:off x="1584" y="2025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2222" name="Group 37"/>
            <p:cNvGrpSpPr>
              <a:grpSpLocks/>
            </p:cNvGrpSpPr>
            <p:nvPr/>
          </p:nvGrpSpPr>
          <p:grpSpPr bwMode="auto">
            <a:xfrm>
              <a:off x="2108" y="3160"/>
              <a:ext cx="616" cy="213"/>
              <a:chOff x="1488" y="1977"/>
              <a:chExt cx="480" cy="186"/>
            </a:xfrm>
          </p:grpSpPr>
          <p:sp>
            <p:nvSpPr>
              <p:cNvPr id="92223" name="Text Box 38"/>
              <p:cNvSpPr txBox="1">
                <a:spLocks noChangeArrowheads="1"/>
              </p:cNvSpPr>
              <p:nvPr/>
            </p:nvSpPr>
            <p:spPr bwMode="auto">
              <a:xfrm>
                <a:off x="1488" y="1977"/>
                <a:ext cx="480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n-US" altLang="zh-CN" sz="1600" dirty="0">
                    <a:solidFill>
                      <a:srgbClr val="000099"/>
                    </a:solidFill>
                    <a:latin typeface="黑体" pitchFamily="2" charset="-122"/>
                    <a:ea typeface="黑体" pitchFamily="2" charset="-122"/>
                  </a:rPr>
                  <a:t>WR</a:t>
                </a:r>
              </a:p>
            </p:txBody>
          </p:sp>
          <p:sp>
            <p:nvSpPr>
              <p:cNvPr id="92224" name="Line 39"/>
              <p:cNvSpPr>
                <a:spLocks noChangeShapeType="1"/>
              </p:cNvSpPr>
              <p:nvPr/>
            </p:nvSpPr>
            <p:spPr bwMode="auto">
              <a:xfrm>
                <a:off x="1584" y="2025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4500563" y="2997200"/>
            <a:ext cx="2663825" cy="3087688"/>
            <a:chOff x="2096" y="848"/>
            <a:chExt cx="1440" cy="1722"/>
          </a:xfrm>
        </p:grpSpPr>
        <p:grpSp>
          <p:nvGrpSpPr>
            <p:cNvPr id="92175" name="Group 41"/>
            <p:cNvGrpSpPr>
              <a:grpSpLocks/>
            </p:cNvGrpSpPr>
            <p:nvPr/>
          </p:nvGrpSpPr>
          <p:grpSpPr bwMode="auto">
            <a:xfrm>
              <a:off x="2096" y="848"/>
              <a:ext cx="1440" cy="1722"/>
              <a:chOff x="1992" y="880"/>
              <a:chExt cx="1440" cy="1722"/>
            </a:xfrm>
          </p:grpSpPr>
          <p:sp>
            <p:nvSpPr>
              <p:cNvPr id="92218" name="AutoShape 42"/>
              <p:cNvSpPr>
                <a:spLocks noChangeArrowheads="1"/>
              </p:cNvSpPr>
              <p:nvPr/>
            </p:nvSpPr>
            <p:spPr bwMode="auto">
              <a:xfrm>
                <a:off x="1992" y="880"/>
                <a:ext cx="1440" cy="1520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19050">
                <a:solidFill>
                  <a:srgbClr val="CC33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219" name="Text Box 43"/>
              <p:cNvSpPr txBox="1">
                <a:spLocks noChangeArrowheads="1"/>
              </p:cNvSpPr>
              <p:nvPr/>
            </p:nvSpPr>
            <p:spPr bwMode="auto">
              <a:xfrm>
                <a:off x="2322" y="2414"/>
                <a:ext cx="764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buClrTx/>
                  <a:buFontTx/>
                  <a:buNone/>
                </a:pPr>
                <a:r>
                  <a:rPr lang="zh-CN" altLang="en-US" sz="1600" dirty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待设计的部分</a:t>
                </a:r>
              </a:p>
            </p:txBody>
          </p:sp>
        </p:grpSp>
        <p:grpSp>
          <p:nvGrpSpPr>
            <p:cNvPr id="92176" name="Group 44"/>
            <p:cNvGrpSpPr>
              <a:grpSpLocks/>
            </p:cNvGrpSpPr>
            <p:nvPr/>
          </p:nvGrpSpPr>
          <p:grpSpPr bwMode="auto">
            <a:xfrm>
              <a:off x="2165" y="1608"/>
              <a:ext cx="1194" cy="704"/>
              <a:chOff x="2165" y="1608"/>
              <a:chExt cx="1194" cy="704"/>
            </a:xfrm>
          </p:grpSpPr>
          <p:sp>
            <p:nvSpPr>
              <p:cNvPr id="92198" name="Text Box 64"/>
              <p:cNvSpPr txBox="1">
                <a:spLocks noChangeArrowheads="1"/>
              </p:cNvSpPr>
              <p:nvPr/>
            </p:nvSpPr>
            <p:spPr bwMode="auto">
              <a:xfrm>
                <a:off x="2969" y="1785"/>
                <a:ext cx="390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D</a:t>
                </a:r>
                <a:r>
                  <a:rPr lang="en-US" altLang="zh-CN" sz="1600" baseline="-25000" dirty="0">
                    <a:latin typeface="黑体" pitchFamily="2" charset="-122"/>
                    <a:ea typeface="黑体" pitchFamily="2" charset="-122"/>
                  </a:rPr>
                  <a:t>1-4</a:t>
                </a: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91" name="Rectangle 45"/>
              <p:cNvSpPr>
                <a:spLocks noChangeArrowheads="1"/>
              </p:cNvSpPr>
              <p:nvPr/>
            </p:nvSpPr>
            <p:spPr bwMode="auto">
              <a:xfrm>
                <a:off x="2615" y="1608"/>
                <a:ext cx="378" cy="68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ct val="5000"/>
                  </a:spcBef>
                </a:pPr>
                <a:endParaRPr lang="zh-CN" altLang="en-US" dirty="0">
                  <a:solidFill>
                    <a:schemeClr val="tx2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92" name="Text Box 46"/>
              <p:cNvSpPr txBox="1">
                <a:spLocks noChangeArrowheads="1"/>
              </p:cNvSpPr>
              <p:nvPr/>
            </p:nvSpPr>
            <p:spPr bwMode="auto">
              <a:xfrm>
                <a:off x="2531" y="1768"/>
                <a:ext cx="516" cy="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</a:rPr>
                  <a:t>2K</a:t>
                </a: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</a:rPr>
                  <a:t>4</a:t>
                </a: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RAM</a:t>
                </a:r>
              </a:p>
            </p:txBody>
          </p:sp>
          <p:sp>
            <p:nvSpPr>
              <p:cNvPr id="92193" name="Line 47"/>
              <p:cNvSpPr>
                <a:spLocks noChangeShapeType="1"/>
              </p:cNvSpPr>
              <p:nvPr/>
            </p:nvSpPr>
            <p:spPr bwMode="auto">
              <a:xfrm flipV="1">
                <a:off x="2471" y="1718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94" name="Line 48"/>
              <p:cNvSpPr>
                <a:spLocks noChangeShapeType="1"/>
              </p:cNvSpPr>
              <p:nvPr/>
            </p:nvSpPr>
            <p:spPr bwMode="auto">
              <a:xfrm flipV="1">
                <a:off x="2999" y="1960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95" name="Text Box 49"/>
              <p:cNvSpPr txBox="1">
                <a:spLocks noChangeArrowheads="1"/>
              </p:cNvSpPr>
              <p:nvPr/>
            </p:nvSpPr>
            <p:spPr bwMode="auto">
              <a:xfrm>
                <a:off x="2165" y="1630"/>
                <a:ext cx="3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A</a:t>
                </a:r>
                <a:r>
                  <a:rPr lang="en-US" altLang="zh-CN" sz="1600" baseline="-25000" dirty="0">
                    <a:latin typeface="黑体" pitchFamily="2" charset="-122"/>
                    <a:ea typeface="黑体" pitchFamily="2" charset="-122"/>
                  </a:rPr>
                  <a:t>10-0</a:t>
                </a: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2196" name="Group 50"/>
              <p:cNvGrpSpPr>
                <a:grpSpLocks/>
              </p:cNvGrpSpPr>
              <p:nvPr/>
            </p:nvGrpSpPr>
            <p:grpSpPr bwMode="auto">
              <a:xfrm>
                <a:off x="2201" y="1834"/>
                <a:ext cx="414" cy="220"/>
                <a:chOff x="1125" y="3920"/>
                <a:chExt cx="1035" cy="600"/>
              </a:xfrm>
            </p:grpSpPr>
            <p:grpSp>
              <p:nvGrpSpPr>
                <p:cNvPr id="92212" name="Group 51"/>
                <p:cNvGrpSpPr>
                  <a:grpSpLocks/>
                </p:cNvGrpSpPr>
                <p:nvPr/>
              </p:nvGrpSpPr>
              <p:grpSpPr bwMode="auto">
                <a:xfrm>
                  <a:off x="1845" y="4040"/>
                  <a:ext cx="315" cy="119"/>
                  <a:chOff x="1890" y="12015"/>
                  <a:chExt cx="315" cy="119"/>
                </a:xfrm>
              </p:grpSpPr>
              <p:sp>
                <p:nvSpPr>
                  <p:cNvPr id="92216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2085" y="12015"/>
                    <a:ext cx="120" cy="1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 dirty="0">
                      <a:solidFill>
                        <a:schemeClr val="tx2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92217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12075"/>
                    <a:ext cx="19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92213" name="Group 54"/>
                <p:cNvGrpSpPr>
                  <a:grpSpLocks/>
                </p:cNvGrpSpPr>
                <p:nvPr/>
              </p:nvGrpSpPr>
              <p:grpSpPr bwMode="auto">
                <a:xfrm>
                  <a:off x="1125" y="3920"/>
                  <a:ext cx="975" cy="600"/>
                  <a:chOff x="5070" y="11325"/>
                  <a:chExt cx="975" cy="600"/>
                </a:xfrm>
              </p:grpSpPr>
              <p:sp>
                <p:nvSpPr>
                  <p:cNvPr id="92214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1325"/>
                    <a:ext cx="975" cy="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600" dirty="0">
                        <a:latin typeface="黑体" pitchFamily="2" charset="-122"/>
                        <a:ea typeface="黑体" pitchFamily="2" charset="-122"/>
                      </a:rPr>
                      <a:t>CS</a:t>
                    </a:r>
                  </a:p>
                </p:txBody>
              </p:sp>
              <p:sp>
                <p:nvSpPr>
                  <p:cNvPr id="92215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5415" y="11400"/>
                    <a:ext cx="34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92197" name="Group 57"/>
              <p:cNvGrpSpPr>
                <a:grpSpLocks/>
              </p:cNvGrpSpPr>
              <p:nvPr/>
            </p:nvGrpSpPr>
            <p:grpSpPr bwMode="auto">
              <a:xfrm>
                <a:off x="2201" y="1966"/>
                <a:ext cx="414" cy="220"/>
                <a:chOff x="1125" y="4460"/>
                <a:chExt cx="1035" cy="600"/>
              </a:xfrm>
            </p:grpSpPr>
            <p:grpSp>
              <p:nvGrpSpPr>
                <p:cNvPr id="92206" name="Group 58"/>
                <p:cNvGrpSpPr>
                  <a:grpSpLocks/>
                </p:cNvGrpSpPr>
                <p:nvPr/>
              </p:nvGrpSpPr>
              <p:grpSpPr bwMode="auto">
                <a:xfrm>
                  <a:off x="1845" y="4580"/>
                  <a:ext cx="315" cy="119"/>
                  <a:chOff x="1890" y="12405"/>
                  <a:chExt cx="315" cy="119"/>
                </a:xfrm>
              </p:grpSpPr>
              <p:sp>
                <p:nvSpPr>
                  <p:cNvPr id="92210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085" y="12405"/>
                    <a:ext cx="120" cy="1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 dirty="0">
                      <a:solidFill>
                        <a:schemeClr val="tx2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92211" name="Line 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12465"/>
                    <a:ext cx="19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92207" name="Group 61"/>
                <p:cNvGrpSpPr>
                  <a:grpSpLocks/>
                </p:cNvGrpSpPr>
                <p:nvPr/>
              </p:nvGrpSpPr>
              <p:grpSpPr bwMode="auto">
                <a:xfrm>
                  <a:off x="1125" y="4460"/>
                  <a:ext cx="975" cy="600"/>
                  <a:chOff x="5070" y="11325"/>
                  <a:chExt cx="975" cy="600"/>
                </a:xfrm>
              </p:grpSpPr>
              <p:sp>
                <p:nvSpPr>
                  <p:cNvPr id="92208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1325"/>
                    <a:ext cx="975" cy="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600" dirty="0">
                        <a:latin typeface="黑体" pitchFamily="2" charset="-122"/>
                        <a:ea typeface="黑体" pitchFamily="2" charset="-122"/>
                      </a:rPr>
                      <a:t>RD</a:t>
                    </a:r>
                  </a:p>
                </p:txBody>
              </p:sp>
              <p:sp>
                <p:nvSpPr>
                  <p:cNvPr id="9220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5415" y="11400"/>
                    <a:ext cx="34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  <p:grpSp>
            <p:nvGrpSpPr>
              <p:cNvPr id="92199" name="Group 65"/>
              <p:cNvGrpSpPr>
                <a:grpSpLocks/>
              </p:cNvGrpSpPr>
              <p:nvPr/>
            </p:nvGrpSpPr>
            <p:grpSpPr bwMode="auto">
              <a:xfrm>
                <a:off x="2207" y="2092"/>
                <a:ext cx="414" cy="220"/>
                <a:chOff x="1125" y="4460"/>
                <a:chExt cx="1035" cy="600"/>
              </a:xfrm>
            </p:grpSpPr>
            <p:grpSp>
              <p:nvGrpSpPr>
                <p:cNvPr id="92200" name="Group 66"/>
                <p:cNvGrpSpPr>
                  <a:grpSpLocks/>
                </p:cNvGrpSpPr>
                <p:nvPr/>
              </p:nvGrpSpPr>
              <p:grpSpPr bwMode="auto">
                <a:xfrm>
                  <a:off x="1845" y="4580"/>
                  <a:ext cx="315" cy="119"/>
                  <a:chOff x="1890" y="12405"/>
                  <a:chExt cx="315" cy="119"/>
                </a:xfrm>
              </p:grpSpPr>
              <p:sp>
                <p:nvSpPr>
                  <p:cNvPr id="92204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2085" y="12405"/>
                    <a:ext cx="120" cy="1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 dirty="0">
                      <a:solidFill>
                        <a:schemeClr val="tx2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92205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12465"/>
                    <a:ext cx="19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92201" name="Group 69"/>
                <p:cNvGrpSpPr>
                  <a:grpSpLocks/>
                </p:cNvGrpSpPr>
                <p:nvPr/>
              </p:nvGrpSpPr>
              <p:grpSpPr bwMode="auto">
                <a:xfrm>
                  <a:off x="1125" y="4460"/>
                  <a:ext cx="975" cy="600"/>
                  <a:chOff x="5070" y="11325"/>
                  <a:chExt cx="975" cy="600"/>
                </a:xfrm>
              </p:grpSpPr>
              <p:sp>
                <p:nvSpPr>
                  <p:cNvPr id="92202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1325"/>
                    <a:ext cx="975" cy="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600" dirty="0">
                        <a:latin typeface="黑体" pitchFamily="2" charset="-122"/>
                        <a:ea typeface="黑体" pitchFamily="2" charset="-122"/>
                      </a:rPr>
                      <a:t>WR</a:t>
                    </a:r>
                  </a:p>
                </p:txBody>
              </p:sp>
              <p:sp>
                <p:nvSpPr>
                  <p:cNvPr id="92203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5415" y="11400"/>
                    <a:ext cx="34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</p:grpSp>
        <p:grpSp>
          <p:nvGrpSpPr>
            <p:cNvPr id="92177" name="Group 72"/>
            <p:cNvGrpSpPr>
              <a:grpSpLocks/>
            </p:cNvGrpSpPr>
            <p:nvPr/>
          </p:nvGrpSpPr>
          <p:grpSpPr bwMode="auto">
            <a:xfrm>
              <a:off x="2157" y="896"/>
              <a:ext cx="1124" cy="634"/>
              <a:chOff x="2157" y="896"/>
              <a:chExt cx="1124" cy="634"/>
            </a:xfrm>
          </p:grpSpPr>
          <p:sp>
            <p:nvSpPr>
              <p:cNvPr id="92178" name="Text Box 73"/>
              <p:cNvSpPr txBox="1">
                <a:spLocks noChangeArrowheads="1"/>
              </p:cNvSpPr>
              <p:nvPr/>
            </p:nvSpPr>
            <p:spPr bwMode="auto">
              <a:xfrm>
                <a:off x="2607" y="896"/>
                <a:ext cx="384" cy="63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79" name="Text Box 74"/>
              <p:cNvSpPr txBox="1">
                <a:spLocks noChangeArrowheads="1"/>
              </p:cNvSpPr>
              <p:nvPr/>
            </p:nvSpPr>
            <p:spPr bwMode="auto">
              <a:xfrm>
                <a:off x="2989" y="1076"/>
                <a:ext cx="292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D</a:t>
                </a:r>
                <a:r>
                  <a:rPr lang="en-US" altLang="zh-CN" sz="1600" baseline="-25000" dirty="0">
                    <a:latin typeface="黑体" pitchFamily="2" charset="-122"/>
                    <a:ea typeface="黑体" pitchFamily="2" charset="-122"/>
                  </a:rPr>
                  <a:t>7-0</a:t>
                </a:r>
              </a:p>
            </p:txBody>
          </p:sp>
          <p:sp>
            <p:nvSpPr>
              <p:cNvPr id="92180" name="Text Box 75"/>
              <p:cNvSpPr txBox="1">
                <a:spLocks noChangeArrowheads="1"/>
              </p:cNvSpPr>
              <p:nvPr/>
            </p:nvSpPr>
            <p:spPr bwMode="auto">
              <a:xfrm>
                <a:off x="2553" y="1028"/>
                <a:ext cx="516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</a:rPr>
                  <a:t>2K</a:t>
                </a: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黑体" pitchFamily="2" charset="-122"/>
                    <a:ea typeface="黑体" pitchFamily="2" charset="-122"/>
                  </a:rPr>
                  <a:t>8</a:t>
                </a: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ROM</a:t>
                </a:r>
              </a:p>
            </p:txBody>
          </p:sp>
          <p:sp>
            <p:nvSpPr>
              <p:cNvPr id="92181" name="Line 76"/>
              <p:cNvSpPr>
                <a:spLocks noChangeShapeType="1"/>
              </p:cNvSpPr>
              <p:nvPr/>
            </p:nvSpPr>
            <p:spPr bwMode="auto">
              <a:xfrm flipV="1">
                <a:off x="2463" y="990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82" name="Text Box 77"/>
              <p:cNvSpPr txBox="1">
                <a:spLocks noChangeArrowheads="1"/>
              </p:cNvSpPr>
              <p:nvPr/>
            </p:nvSpPr>
            <p:spPr bwMode="auto">
              <a:xfrm>
                <a:off x="2157" y="902"/>
                <a:ext cx="3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itchFamily="2" charset="-122"/>
                    <a:ea typeface="黑体" pitchFamily="2" charset="-122"/>
                  </a:rPr>
                  <a:t>A</a:t>
                </a:r>
                <a:r>
                  <a:rPr lang="en-US" altLang="zh-CN" sz="1600" baseline="-25000" dirty="0">
                    <a:latin typeface="黑体" pitchFamily="2" charset="-122"/>
                    <a:ea typeface="黑体" pitchFamily="2" charset="-122"/>
                  </a:rPr>
                  <a:t>10-0</a:t>
                </a:r>
                <a:endParaRPr lang="en-US" altLang="zh-CN" sz="1600" dirty="0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92183" name="Line 78"/>
              <p:cNvSpPr>
                <a:spLocks noChangeShapeType="1"/>
              </p:cNvSpPr>
              <p:nvPr/>
            </p:nvSpPr>
            <p:spPr bwMode="auto">
              <a:xfrm flipV="1">
                <a:off x="2983" y="1246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  <p:grpSp>
            <p:nvGrpSpPr>
              <p:cNvPr id="92184" name="Group 79"/>
              <p:cNvGrpSpPr>
                <a:grpSpLocks/>
              </p:cNvGrpSpPr>
              <p:nvPr/>
            </p:nvGrpSpPr>
            <p:grpSpPr bwMode="auto">
              <a:xfrm>
                <a:off x="2210" y="1234"/>
                <a:ext cx="414" cy="220"/>
                <a:chOff x="1125" y="3920"/>
                <a:chExt cx="1035" cy="600"/>
              </a:xfrm>
            </p:grpSpPr>
            <p:grpSp>
              <p:nvGrpSpPr>
                <p:cNvPr id="92185" name="Group 80"/>
                <p:cNvGrpSpPr>
                  <a:grpSpLocks/>
                </p:cNvGrpSpPr>
                <p:nvPr/>
              </p:nvGrpSpPr>
              <p:grpSpPr bwMode="auto">
                <a:xfrm>
                  <a:off x="1845" y="4040"/>
                  <a:ext cx="315" cy="119"/>
                  <a:chOff x="1890" y="12015"/>
                  <a:chExt cx="315" cy="119"/>
                </a:xfrm>
              </p:grpSpPr>
              <p:sp>
                <p:nvSpPr>
                  <p:cNvPr id="92189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2085" y="12015"/>
                    <a:ext cx="120" cy="11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  <a:spcBef>
                        <a:spcPct val="5000"/>
                      </a:spcBef>
                    </a:pPr>
                    <a:endParaRPr lang="zh-CN" altLang="en-US" dirty="0">
                      <a:solidFill>
                        <a:schemeClr val="tx2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92190" name="Line 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12075"/>
                    <a:ext cx="19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grpSp>
              <p:nvGrpSpPr>
                <p:cNvPr id="92186" name="Group 83"/>
                <p:cNvGrpSpPr>
                  <a:grpSpLocks/>
                </p:cNvGrpSpPr>
                <p:nvPr/>
              </p:nvGrpSpPr>
              <p:grpSpPr bwMode="auto">
                <a:xfrm>
                  <a:off x="1125" y="3920"/>
                  <a:ext cx="975" cy="600"/>
                  <a:chOff x="5070" y="11325"/>
                  <a:chExt cx="975" cy="600"/>
                </a:xfrm>
              </p:grpSpPr>
              <p:sp>
                <p:nvSpPr>
                  <p:cNvPr id="92187" name="Text Box 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70" y="11325"/>
                    <a:ext cx="975" cy="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Font typeface="Wingdings" pitchFamily="2" charset="2"/>
                      <a:defRPr kumimoji="1" sz="2400" b="1">
                        <a:solidFill>
                          <a:srgbClr val="000080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zh-CN" sz="1600" dirty="0">
                        <a:latin typeface="黑体" pitchFamily="2" charset="-122"/>
                        <a:ea typeface="黑体" pitchFamily="2" charset="-122"/>
                      </a:rPr>
                      <a:t>CS</a:t>
                    </a:r>
                  </a:p>
                </p:txBody>
              </p:sp>
              <p:sp>
                <p:nvSpPr>
                  <p:cNvPr id="92188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5415" y="11400"/>
                    <a:ext cx="34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ChangeArrowheads="1"/>
          </p:cNvSpPr>
          <p:nvPr/>
        </p:nvSpPr>
        <p:spPr bwMode="auto">
          <a:xfrm>
            <a:off x="611188" y="509588"/>
            <a:ext cx="8532812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【</a:t>
            </a:r>
            <a:r>
              <a:rPr kumimoji="0" lang="zh-CN" altLang="en-US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解</a:t>
            </a:r>
            <a:r>
              <a:rPr kumimoji="0" lang="en-US" altLang="zh-CN" dirty="0">
                <a:solidFill>
                  <a:srgbClr val="CC3300"/>
                </a:solidFill>
                <a:latin typeface="黑体" pitchFamily="2" charset="-122"/>
                <a:ea typeface="黑体" pitchFamily="2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步：确定芯片数目、芯片工作的地址区域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使用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ROM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片、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芯片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片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 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SRAM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每两片组成位扩展（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U3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U4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U5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U6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</p:txBody>
      </p:sp>
      <p:sp>
        <p:nvSpPr>
          <p:cNvPr id="93187" name="Text Box 7"/>
          <p:cNvSpPr txBox="1">
            <a:spLocks noChangeArrowheads="1"/>
          </p:cNvSpPr>
          <p:nvPr/>
        </p:nvSpPr>
        <p:spPr bwMode="auto">
          <a:xfrm>
            <a:off x="2225675" y="3157538"/>
            <a:ext cx="3686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defRPr kumimoji="1" sz="2400" b="1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宋体" charset="-122"/>
                <a:ea typeface="宋体" charset="-122"/>
              </a:rPr>
              <a:t>           </a:t>
            </a:r>
            <a:r>
              <a:rPr lang="en-US" altLang="zh-CN" sz="1600" b="0" dirty="0">
                <a:latin typeface="宋体" charset="-122"/>
                <a:ea typeface="宋体" charset="-122"/>
              </a:rPr>
              <a:t>......</a:t>
            </a:r>
          </a:p>
        </p:txBody>
      </p:sp>
      <p:grpSp>
        <p:nvGrpSpPr>
          <p:cNvPr id="93188" name="Group 8"/>
          <p:cNvGrpSpPr>
            <a:grpSpLocks/>
          </p:cNvGrpSpPr>
          <p:nvPr/>
        </p:nvGrpSpPr>
        <p:grpSpPr bwMode="auto">
          <a:xfrm>
            <a:off x="5583238" y="2825750"/>
            <a:ext cx="2552700" cy="3159125"/>
            <a:chOff x="4065" y="10317"/>
            <a:chExt cx="2670" cy="3408"/>
          </a:xfrm>
        </p:grpSpPr>
        <p:sp>
          <p:nvSpPr>
            <p:cNvPr id="93224" name="Text Box 9"/>
            <p:cNvSpPr txBox="1">
              <a:spLocks noChangeArrowheads="1"/>
            </p:cNvSpPr>
            <p:nvPr/>
          </p:nvSpPr>
          <p:spPr bwMode="auto">
            <a:xfrm>
              <a:off x="4800" y="10317"/>
              <a:ext cx="1935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7 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   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4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3   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 D</a:t>
              </a:r>
              <a:r>
                <a:rPr lang="en-US" altLang="zh-CN" sz="1600" baseline="-25000" dirty="0">
                  <a:latin typeface="宋体" charset="-122"/>
                  <a:ea typeface="宋体" charset="-122"/>
                </a:rPr>
                <a:t>0</a:t>
              </a:r>
              <a:endParaRPr lang="en-US" altLang="zh-CN" sz="1600" dirty="0">
                <a:latin typeface="宋体" charset="-122"/>
                <a:ea typeface="宋体" charset="-122"/>
              </a:endParaRPr>
            </a:p>
          </p:txBody>
        </p:sp>
        <p:sp>
          <p:nvSpPr>
            <p:cNvPr id="93225" name="Rectangle 10"/>
            <p:cNvSpPr>
              <a:spLocks noChangeArrowheads="1"/>
            </p:cNvSpPr>
            <p:nvPr/>
          </p:nvSpPr>
          <p:spPr bwMode="auto">
            <a:xfrm>
              <a:off x="4815" y="10730"/>
              <a:ext cx="1875" cy="2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  <a:spcBef>
                  <a:spcPct val="5000"/>
                </a:spcBef>
              </a:pPr>
              <a:endParaRPr lang="zh-CN" altLang="en-US">
                <a:solidFill>
                  <a:schemeClr val="tx2"/>
                </a:solidFill>
                <a:latin typeface="宋体" charset="-122"/>
                <a:ea typeface="宋体" charset="-122"/>
              </a:endParaRPr>
            </a:p>
          </p:txBody>
        </p:sp>
        <p:grpSp>
          <p:nvGrpSpPr>
            <p:cNvPr id="93226" name="Group 11"/>
            <p:cNvGrpSpPr>
              <a:grpSpLocks/>
            </p:cNvGrpSpPr>
            <p:nvPr/>
          </p:nvGrpSpPr>
          <p:grpSpPr bwMode="auto">
            <a:xfrm>
              <a:off x="4065" y="10654"/>
              <a:ext cx="840" cy="1016"/>
              <a:chOff x="1920" y="10729"/>
              <a:chExt cx="840" cy="1031"/>
            </a:xfrm>
          </p:grpSpPr>
          <p:sp>
            <p:nvSpPr>
              <p:cNvPr id="93246" name="Text Box 12"/>
              <p:cNvSpPr txBox="1">
                <a:spLocks noChangeArrowheads="1"/>
              </p:cNvSpPr>
              <p:nvPr/>
            </p:nvSpPr>
            <p:spPr bwMode="auto">
              <a:xfrm>
                <a:off x="1920" y="10729"/>
                <a:ext cx="840" cy="1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0000H</a:t>
                </a:r>
              </a:p>
              <a:p>
                <a:pPr algn="just">
                  <a:lnSpc>
                    <a:spcPct val="128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07FFH</a:t>
                </a:r>
                <a:endParaRPr lang="en-US" altLang="zh-CN" sz="1600" b="0" dirty="0">
                  <a:latin typeface="宋体" charset="-122"/>
                  <a:ea typeface="宋体" charset="-122"/>
                </a:endParaRPr>
              </a:p>
            </p:txBody>
          </p:sp>
          <p:sp>
            <p:nvSpPr>
              <p:cNvPr id="93247" name="Freeform 13"/>
              <p:cNvSpPr>
                <a:spLocks/>
              </p:cNvSpPr>
              <p:nvPr/>
            </p:nvSpPr>
            <p:spPr bwMode="auto">
              <a:xfrm>
                <a:off x="2285" y="11013"/>
                <a:ext cx="117" cy="215"/>
              </a:xfrm>
              <a:custGeom>
                <a:avLst/>
                <a:gdLst>
                  <a:gd name="T0" fmla="*/ 8 w 132"/>
                  <a:gd name="T1" fmla="*/ 0 h 345"/>
                  <a:gd name="T2" fmla="*/ 4 w 132"/>
                  <a:gd name="T3" fmla="*/ 1 h 345"/>
                  <a:gd name="T4" fmla="*/ 13 w 132"/>
                  <a:gd name="T5" fmla="*/ 1 h 345"/>
                  <a:gd name="T6" fmla="*/ 4 w 132"/>
                  <a:gd name="T7" fmla="*/ 1 h 3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2"/>
                  <a:gd name="T13" fmla="*/ 0 h 345"/>
                  <a:gd name="T14" fmla="*/ 132 w 132"/>
                  <a:gd name="T15" fmla="*/ 345 h 3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2" h="345">
                    <a:moveTo>
                      <a:pt x="70" y="0"/>
                    </a:moveTo>
                    <a:cubicBezTo>
                      <a:pt x="35" y="44"/>
                      <a:pt x="0" y="88"/>
                      <a:pt x="10" y="120"/>
                    </a:cubicBezTo>
                    <a:cubicBezTo>
                      <a:pt x="20" y="152"/>
                      <a:pt x="128" y="158"/>
                      <a:pt x="130" y="195"/>
                    </a:cubicBezTo>
                    <a:cubicBezTo>
                      <a:pt x="132" y="232"/>
                      <a:pt x="78" y="288"/>
                      <a:pt x="25" y="3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93227" name="Text Box 14"/>
            <p:cNvSpPr txBox="1">
              <a:spLocks noChangeArrowheads="1"/>
            </p:cNvSpPr>
            <p:nvPr/>
          </p:nvSpPr>
          <p:spPr bwMode="auto">
            <a:xfrm>
              <a:off x="4890" y="10775"/>
              <a:ext cx="1725" cy="5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 smtClean="0">
                  <a:latin typeface="宋体" charset="-122"/>
                  <a:ea typeface="宋体" charset="-122"/>
                </a:rPr>
                <a:t>2K</a:t>
              </a:r>
              <a:r>
                <a:rPr lang="en-US" altLang="zh-CN" sz="1600" dirty="0" smtClean="0">
                  <a:latin typeface="宋体" charset="-122"/>
                  <a:ea typeface="宋体" charset="-122"/>
                  <a:sym typeface="Symbol" pitchFamily="18" charset="2"/>
                </a:rPr>
                <a:t>×</a:t>
              </a:r>
              <a:r>
                <a:rPr lang="en-US" altLang="zh-CN" sz="1600" dirty="0" smtClean="0">
                  <a:latin typeface="宋体" charset="-122"/>
                  <a:ea typeface="宋体" charset="-122"/>
                </a:rPr>
                <a:t>8 </a:t>
              </a:r>
              <a:r>
                <a:rPr lang="en-US" altLang="zh-CN" sz="1600" dirty="0">
                  <a:latin typeface="宋体" charset="-122"/>
                  <a:ea typeface="宋体" charset="-122"/>
                </a:rPr>
                <a:t>ROM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宋体" charset="-122"/>
                  <a:ea typeface="宋体" charset="-122"/>
                </a:rPr>
                <a:t>U0</a:t>
              </a:r>
              <a:endParaRPr lang="en-US" altLang="zh-CN" sz="1600" b="0" dirty="0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93228" name="Group 15"/>
            <p:cNvGrpSpPr>
              <a:grpSpLocks/>
            </p:cNvGrpSpPr>
            <p:nvPr/>
          </p:nvGrpSpPr>
          <p:grpSpPr bwMode="auto">
            <a:xfrm>
              <a:off x="4065" y="11329"/>
              <a:ext cx="2550" cy="1016"/>
              <a:chOff x="4065" y="11314"/>
              <a:chExt cx="2550" cy="1016"/>
            </a:xfrm>
          </p:grpSpPr>
          <p:sp>
            <p:nvSpPr>
              <p:cNvPr id="93241" name="Text Box 16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U1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3242" name="Text Box 17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U2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3243" name="Group 18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324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0FFFH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3245" name="Freeform 20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3229" name="Group 21"/>
            <p:cNvGrpSpPr>
              <a:grpSpLocks/>
            </p:cNvGrpSpPr>
            <p:nvPr/>
          </p:nvGrpSpPr>
          <p:grpSpPr bwMode="auto">
            <a:xfrm>
              <a:off x="4065" y="12019"/>
              <a:ext cx="2550" cy="1016"/>
              <a:chOff x="4065" y="11314"/>
              <a:chExt cx="2550" cy="1016"/>
            </a:xfrm>
          </p:grpSpPr>
          <p:sp>
            <p:nvSpPr>
              <p:cNvPr id="93236" name="Text Box 22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U3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3237" name="Text Box 23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U4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3238" name="Group 24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323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1000H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17FFH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3240" name="Freeform 26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  <p:grpSp>
          <p:nvGrpSpPr>
            <p:cNvPr id="93230" name="Group 27"/>
            <p:cNvGrpSpPr>
              <a:grpSpLocks/>
            </p:cNvGrpSpPr>
            <p:nvPr/>
          </p:nvGrpSpPr>
          <p:grpSpPr bwMode="auto">
            <a:xfrm>
              <a:off x="4065" y="12709"/>
              <a:ext cx="2550" cy="1016"/>
              <a:chOff x="4065" y="11314"/>
              <a:chExt cx="2550" cy="1016"/>
            </a:xfrm>
          </p:grpSpPr>
          <p:sp>
            <p:nvSpPr>
              <p:cNvPr id="93231" name="Text Box 28"/>
              <p:cNvSpPr txBox="1">
                <a:spLocks noChangeArrowheads="1"/>
              </p:cNvSpPr>
              <p:nvPr/>
            </p:nvSpPr>
            <p:spPr bwMode="auto">
              <a:xfrm>
                <a:off x="5775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U5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3232" name="Text Box 29"/>
              <p:cNvSpPr txBox="1">
                <a:spLocks noChangeArrowheads="1"/>
              </p:cNvSpPr>
              <p:nvPr/>
            </p:nvSpPr>
            <p:spPr bwMode="auto">
              <a:xfrm>
                <a:off x="4890" y="11436"/>
                <a:ext cx="840" cy="5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2K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  <a:sym typeface="Symbol" pitchFamily="18" charset="2"/>
                  </a:rPr>
                  <a:t>×</a:t>
                </a:r>
                <a:r>
                  <a:rPr lang="en-US" altLang="zh-CN" sz="1600" dirty="0" smtClean="0">
                    <a:latin typeface="宋体" charset="-122"/>
                    <a:ea typeface="宋体" charset="-122"/>
                  </a:rPr>
                  <a:t>4 </a:t>
                </a:r>
                <a:endParaRPr lang="en-US" altLang="zh-CN" sz="1600" dirty="0">
                  <a:latin typeface="宋体" charset="-122"/>
                  <a:ea typeface="宋体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宋体" charset="-122"/>
                    <a:ea typeface="宋体" charset="-122"/>
                  </a:rPr>
                  <a:t>U6</a:t>
                </a:r>
                <a:endParaRPr lang="en-US" altLang="zh-CN" sz="1600" b="0" dirty="0">
                  <a:latin typeface="Times New Roman" pitchFamily="18" charset="0"/>
                  <a:ea typeface="宋体" charset="-122"/>
                </a:endParaRPr>
              </a:p>
            </p:txBody>
          </p:sp>
          <p:grpSp>
            <p:nvGrpSpPr>
              <p:cNvPr id="93233" name="Group 30"/>
              <p:cNvGrpSpPr>
                <a:grpSpLocks/>
              </p:cNvGrpSpPr>
              <p:nvPr/>
            </p:nvGrpSpPr>
            <p:grpSpPr bwMode="auto">
              <a:xfrm>
                <a:off x="4065" y="11314"/>
                <a:ext cx="840" cy="1016"/>
                <a:chOff x="1920" y="10729"/>
                <a:chExt cx="840" cy="1031"/>
              </a:xfrm>
            </p:grpSpPr>
            <p:sp>
              <p:nvSpPr>
                <p:cNvPr id="9323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920" y="10729"/>
                  <a:ext cx="840" cy="1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bg1"/>
                    </a:buClr>
                    <a:buFont typeface="Wingdings" pitchFamily="2" charset="2"/>
                    <a:defRPr kumimoji="1" sz="2400" b="1">
                      <a:solidFill>
                        <a:srgbClr val="000080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1800H</a:t>
                  </a:r>
                </a:p>
                <a:p>
                  <a:pPr algn="just">
                    <a:lnSpc>
                      <a:spcPct val="128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600" dirty="0">
                      <a:latin typeface="宋体" charset="-122"/>
                      <a:ea typeface="宋体" charset="-122"/>
                    </a:rPr>
                    <a:t>1FFFH</a:t>
                  </a:r>
                  <a:endParaRPr lang="en-US" altLang="zh-CN" sz="1600" b="0" dirty="0">
                    <a:latin typeface="宋体" charset="-122"/>
                    <a:ea typeface="宋体" charset="-122"/>
                  </a:endParaRPr>
                </a:p>
              </p:txBody>
            </p:sp>
            <p:sp>
              <p:nvSpPr>
                <p:cNvPr id="93235" name="Freeform 32"/>
                <p:cNvSpPr>
                  <a:spLocks/>
                </p:cNvSpPr>
                <p:nvPr/>
              </p:nvSpPr>
              <p:spPr bwMode="auto">
                <a:xfrm>
                  <a:off x="2285" y="11013"/>
                  <a:ext cx="117" cy="215"/>
                </a:xfrm>
                <a:custGeom>
                  <a:avLst/>
                  <a:gdLst>
                    <a:gd name="T0" fmla="*/ 8 w 132"/>
                    <a:gd name="T1" fmla="*/ 0 h 345"/>
                    <a:gd name="T2" fmla="*/ 4 w 132"/>
                    <a:gd name="T3" fmla="*/ 1 h 345"/>
                    <a:gd name="T4" fmla="*/ 13 w 132"/>
                    <a:gd name="T5" fmla="*/ 1 h 345"/>
                    <a:gd name="T6" fmla="*/ 4 w 132"/>
                    <a:gd name="T7" fmla="*/ 1 h 3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2"/>
                    <a:gd name="T13" fmla="*/ 0 h 345"/>
                    <a:gd name="T14" fmla="*/ 132 w 132"/>
                    <a:gd name="T15" fmla="*/ 345 h 3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2" h="345">
                      <a:moveTo>
                        <a:pt x="70" y="0"/>
                      </a:moveTo>
                      <a:cubicBezTo>
                        <a:pt x="35" y="44"/>
                        <a:pt x="0" y="88"/>
                        <a:pt x="10" y="120"/>
                      </a:cubicBezTo>
                      <a:cubicBezTo>
                        <a:pt x="20" y="152"/>
                        <a:pt x="128" y="158"/>
                        <a:pt x="130" y="195"/>
                      </a:cubicBezTo>
                      <a:cubicBezTo>
                        <a:pt x="132" y="232"/>
                        <a:pt x="78" y="288"/>
                        <a:pt x="25" y="34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黑体" pitchFamily="2" charset="-122"/>
                    <a:ea typeface="黑体" pitchFamily="2" charset="-122"/>
                  </a:endParaRPr>
                </a:p>
              </p:txBody>
            </p:sp>
          </p:grpSp>
        </p:grpSp>
      </p:grpSp>
      <p:grpSp>
        <p:nvGrpSpPr>
          <p:cNvPr id="93189" name="Group 33"/>
          <p:cNvGrpSpPr>
            <a:grpSpLocks/>
          </p:cNvGrpSpPr>
          <p:nvPr/>
        </p:nvGrpSpPr>
        <p:grpSpPr bwMode="auto">
          <a:xfrm>
            <a:off x="1795463" y="2816225"/>
            <a:ext cx="2992437" cy="419100"/>
            <a:chOff x="1380" y="6420"/>
            <a:chExt cx="3915" cy="480"/>
          </a:xfrm>
        </p:grpSpPr>
        <p:sp>
          <p:nvSpPr>
            <p:cNvPr id="93221" name="Text Box 34"/>
            <p:cNvSpPr txBox="1">
              <a:spLocks noChangeArrowheads="1"/>
            </p:cNvSpPr>
            <p:nvPr/>
          </p:nvSpPr>
          <p:spPr bwMode="auto">
            <a:xfrm>
              <a:off x="1380" y="6420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15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3222" name="Text Box 35"/>
            <p:cNvSpPr txBox="1">
              <a:spLocks noChangeArrowheads="1"/>
            </p:cNvSpPr>
            <p:nvPr/>
          </p:nvSpPr>
          <p:spPr bwMode="auto">
            <a:xfrm>
              <a:off x="45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93223" name="Text Box 36"/>
            <p:cNvSpPr txBox="1">
              <a:spLocks noChangeArrowheads="1"/>
            </p:cNvSpPr>
            <p:nvPr/>
          </p:nvSpPr>
          <p:spPr bwMode="auto">
            <a:xfrm>
              <a:off x="2445" y="6435"/>
              <a:ext cx="75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latin typeface="Times New Roman" pitchFamily="18" charset="0"/>
                  <a:ea typeface="宋体" charset="-122"/>
                </a:rPr>
                <a:t>10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93190" name="Group 37"/>
          <p:cNvGrpSpPr>
            <a:grpSpLocks/>
          </p:cNvGrpSpPr>
          <p:nvPr/>
        </p:nvGrpSpPr>
        <p:grpSpPr bwMode="auto">
          <a:xfrm>
            <a:off x="1624013" y="3163888"/>
            <a:ext cx="4660900" cy="735012"/>
            <a:chOff x="1995" y="6207"/>
            <a:chExt cx="4875" cy="843"/>
          </a:xfrm>
        </p:grpSpPr>
        <p:grpSp>
          <p:nvGrpSpPr>
            <p:cNvPr id="93217" name="Group 3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3219" name="Text Box 3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3220" name="Text Box 4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3218" name="Line 4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1" name="Group 42"/>
          <p:cNvGrpSpPr>
            <a:grpSpLocks/>
          </p:cNvGrpSpPr>
          <p:nvPr/>
        </p:nvGrpSpPr>
        <p:grpSpPr bwMode="auto">
          <a:xfrm>
            <a:off x="1638300" y="3832225"/>
            <a:ext cx="4660900" cy="735013"/>
            <a:chOff x="1995" y="6207"/>
            <a:chExt cx="4875" cy="843"/>
          </a:xfrm>
        </p:grpSpPr>
        <p:grpSp>
          <p:nvGrpSpPr>
            <p:cNvPr id="93213" name="Group 43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3215" name="Text Box 44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93216" name="Text Box 45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0  1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3214" name="Line 46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2" name="Group 47"/>
          <p:cNvGrpSpPr>
            <a:grpSpLocks/>
          </p:cNvGrpSpPr>
          <p:nvPr/>
        </p:nvGrpSpPr>
        <p:grpSpPr bwMode="auto">
          <a:xfrm>
            <a:off x="1652588" y="4433888"/>
            <a:ext cx="4660900" cy="736600"/>
            <a:chOff x="1995" y="6207"/>
            <a:chExt cx="4875" cy="843"/>
          </a:xfrm>
        </p:grpSpPr>
        <p:grpSp>
          <p:nvGrpSpPr>
            <p:cNvPr id="93209" name="Group 48"/>
            <p:cNvGrpSpPr>
              <a:grpSpLocks/>
            </p:cNvGrpSpPr>
            <p:nvPr/>
          </p:nvGrpSpPr>
          <p:grpSpPr bwMode="auto">
            <a:xfrm>
              <a:off x="2280" y="6207"/>
              <a:ext cx="3870" cy="843"/>
              <a:chOff x="2280" y="6207"/>
              <a:chExt cx="3870" cy="843"/>
            </a:xfrm>
          </p:grpSpPr>
          <p:sp>
            <p:nvSpPr>
              <p:cNvPr id="93211" name="Text Box 49"/>
              <p:cNvSpPr txBox="1">
                <a:spLocks noChangeArrowheads="1"/>
              </p:cNvSpPr>
              <p:nvPr/>
            </p:nvSpPr>
            <p:spPr bwMode="auto">
              <a:xfrm>
                <a:off x="2280" y="620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0 0 0  0 0 0 0  0 0 0 0</a:t>
                </a:r>
              </a:p>
            </p:txBody>
          </p:sp>
          <p:sp>
            <p:nvSpPr>
              <p:cNvPr id="93212" name="Text Box 50"/>
              <p:cNvSpPr txBox="1">
                <a:spLocks noChangeArrowheads="1"/>
              </p:cNvSpPr>
              <p:nvPr/>
            </p:nvSpPr>
            <p:spPr bwMode="auto">
              <a:xfrm>
                <a:off x="2295" y="6567"/>
                <a:ext cx="3855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Wingdings" pitchFamily="2" charset="2"/>
                  <a:defRPr kumimoji="1" sz="2400" b="1">
                    <a:solidFill>
                      <a:srgbClr val="00008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0 0 0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1  0</a:t>
                </a:r>
                <a:r>
                  <a:rPr lang="en-US" altLang="zh-CN" sz="1600" dirty="0">
                    <a:latin typeface="Times New Roman" pitchFamily="18" charset="0"/>
                    <a:ea typeface="宋体" charset="-122"/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1 1 1  1 1 1 1  1 1 1 1</a:t>
                </a:r>
                <a:endParaRPr lang="en-US" altLang="zh-CN" sz="1600" dirty="0"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93210" name="Line 51"/>
            <p:cNvSpPr>
              <a:spLocks noChangeShapeType="1"/>
            </p:cNvSpPr>
            <p:nvPr/>
          </p:nvSpPr>
          <p:spPr bwMode="auto">
            <a:xfrm>
              <a:off x="1995" y="6990"/>
              <a:ext cx="48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3" name="Group 52"/>
          <p:cNvGrpSpPr>
            <a:grpSpLocks/>
          </p:cNvGrpSpPr>
          <p:nvPr/>
        </p:nvGrpSpPr>
        <p:grpSpPr bwMode="auto">
          <a:xfrm>
            <a:off x="1925638" y="5076825"/>
            <a:ext cx="3700462" cy="735013"/>
            <a:chOff x="2280" y="6207"/>
            <a:chExt cx="3870" cy="843"/>
          </a:xfrm>
        </p:grpSpPr>
        <p:sp>
          <p:nvSpPr>
            <p:cNvPr id="93207" name="Text Box 53"/>
            <p:cNvSpPr txBox="1">
              <a:spLocks noChangeArrowheads="1"/>
            </p:cNvSpPr>
            <p:nvPr/>
          </p:nvSpPr>
          <p:spPr bwMode="auto">
            <a:xfrm>
              <a:off x="2280" y="620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0 0 0  0 0 0 0  0 0 0 0</a:t>
              </a:r>
            </a:p>
          </p:txBody>
        </p:sp>
        <p:sp>
          <p:nvSpPr>
            <p:cNvPr id="93208" name="Text Box 54"/>
            <p:cNvSpPr txBox="1">
              <a:spLocks noChangeArrowheads="1"/>
            </p:cNvSpPr>
            <p:nvPr/>
          </p:nvSpPr>
          <p:spPr bwMode="auto">
            <a:xfrm>
              <a:off x="2295" y="6567"/>
              <a:ext cx="3855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0 0 0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1  1</a:t>
              </a:r>
              <a:r>
                <a:rPr lang="en-US" altLang="zh-CN" sz="1600" dirty="0">
                  <a:latin typeface="Times New Roman" pitchFamily="18" charset="0"/>
                  <a:ea typeface="宋体" charset="-122"/>
                </a:rPr>
                <a:t> </a:t>
              </a:r>
              <a:r>
                <a:rPr lang="en-US" altLang="zh-CN" sz="16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1 1 1  1 1 1 1  1 1 1 1</a:t>
              </a:r>
              <a:endParaRPr lang="en-US" altLang="zh-CN" sz="1600" dirty="0"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93194" name="Line 55"/>
          <p:cNvSpPr>
            <a:spLocks noChangeShapeType="1"/>
          </p:cNvSpPr>
          <p:nvPr/>
        </p:nvSpPr>
        <p:spPr bwMode="auto">
          <a:xfrm>
            <a:off x="2794000" y="3178175"/>
            <a:ext cx="14288" cy="26733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3195" name="Group 56"/>
          <p:cNvGrpSpPr>
            <a:grpSpLocks/>
          </p:cNvGrpSpPr>
          <p:nvPr/>
        </p:nvGrpSpPr>
        <p:grpSpPr bwMode="auto">
          <a:xfrm>
            <a:off x="892175" y="5305425"/>
            <a:ext cx="960438" cy="433388"/>
            <a:chOff x="919" y="1559"/>
            <a:chExt cx="1005" cy="495"/>
          </a:xfrm>
        </p:grpSpPr>
        <p:sp>
          <p:nvSpPr>
            <p:cNvPr id="93205" name="Text Box 57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CS3</a:t>
              </a:r>
            </a:p>
          </p:txBody>
        </p:sp>
        <p:sp>
          <p:nvSpPr>
            <p:cNvPr id="93206" name="Line 58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6" name="Group 59"/>
          <p:cNvGrpSpPr>
            <a:grpSpLocks/>
          </p:cNvGrpSpPr>
          <p:nvPr/>
        </p:nvGrpSpPr>
        <p:grpSpPr bwMode="auto">
          <a:xfrm>
            <a:off x="892175" y="4676775"/>
            <a:ext cx="960438" cy="431800"/>
            <a:chOff x="919" y="1559"/>
            <a:chExt cx="1005" cy="495"/>
          </a:xfrm>
        </p:grpSpPr>
        <p:sp>
          <p:nvSpPr>
            <p:cNvPr id="93203" name="Text Box 60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CS2</a:t>
              </a:r>
            </a:p>
          </p:txBody>
        </p:sp>
        <p:sp>
          <p:nvSpPr>
            <p:cNvPr id="93204" name="Line 61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7" name="Group 62"/>
          <p:cNvGrpSpPr>
            <a:grpSpLocks/>
          </p:cNvGrpSpPr>
          <p:nvPr/>
        </p:nvGrpSpPr>
        <p:grpSpPr bwMode="auto">
          <a:xfrm>
            <a:off x="892175" y="3943350"/>
            <a:ext cx="960438" cy="431800"/>
            <a:chOff x="919" y="1559"/>
            <a:chExt cx="1005" cy="495"/>
          </a:xfrm>
        </p:grpSpPr>
        <p:sp>
          <p:nvSpPr>
            <p:cNvPr id="93201" name="Text Box 63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CS1</a:t>
              </a:r>
            </a:p>
          </p:txBody>
        </p:sp>
        <p:sp>
          <p:nvSpPr>
            <p:cNvPr id="93202" name="Line 64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3198" name="Group 65"/>
          <p:cNvGrpSpPr>
            <a:grpSpLocks/>
          </p:cNvGrpSpPr>
          <p:nvPr/>
        </p:nvGrpSpPr>
        <p:grpSpPr bwMode="auto">
          <a:xfrm>
            <a:off x="863600" y="3205163"/>
            <a:ext cx="960438" cy="431800"/>
            <a:chOff x="919" y="1559"/>
            <a:chExt cx="1005" cy="495"/>
          </a:xfrm>
        </p:grpSpPr>
        <p:sp>
          <p:nvSpPr>
            <p:cNvPr id="93199" name="Text Box 66"/>
            <p:cNvSpPr txBox="1">
              <a:spLocks noChangeArrowheads="1"/>
            </p:cNvSpPr>
            <p:nvPr/>
          </p:nvSpPr>
          <p:spPr bwMode="auto">
            <a:xfrm>
              <a:off x="919" y="1559"/>
              <a:ext cx="1005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Wingdings" pitchFamily="2" charset="2"/>
                <a:defRPr kumimoji="1" sz="2400" b="1">
                  <a:solidFill>
                    <a:srgbClr val="00008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CS0</a:t>
              </a:r>
            </a:p>
          </p:txBody>
        </p:sp>
        <p:sp>
          <p:nvSpPr>
            <p:cNvPr id="93200" name="Line 67"/>
            <p:cNvSpPr>
              <a:spLocks noChangeShapeType="1"/>
            </p:cNvSpPr>
            <p:nvPr/>
          </p:nvSpPr>
          <p:spPr bwMode="auto">
            <a:xfrm>
              <a:off x="1215" y="1635"/>
              <a:ext cx="40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30000"/>
          </a:lnSpc>
          <a:spcBef>
            <a:spcPct val="5000"/>
          </a:spcBef>
          <a:spcAft>
            <a:spcPct val="0"/>
          </a:spcAft>
          <a:buClr>
            <a:schemeClr val="bg1"/>
          </a:buClr>
          <a:buSzTx/>
          <a:buFont typeface="Wingdings" pitchFamily="2" charset="2"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noFill/>
        <a:ln w="9525" cap="flat" cmpd="sng" algn="ctr">
          <a:solidFill>
            <a:schemeClr val="tx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Designs\Artsy.pot</Template>
  <TotalTime>9792</TotalTime>
  <Words>14025</Words>
  <Application>Microsoft Office PowerPoint</Application>
  <PresentationFormat>全屏显示(4:3)</PresentationFormat>
  <Paragraphs>2381</Paragraphs>
  <Slides>180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180</vt:i4>
      </vt:variant>
    </vt:vector>
  </HeadingPairs>
  <TitlesOfParts>
    <vt:vector size="186" baseType="lpstr">
      <vt:lpstr>Blends</vt:lpstr>
      <vt:lpstr>Visio</vt:lpstr>
      <vt:lpstr>Document</vt:lpstr>
      <vt:lpstr>Visio.Drawing.6</vt:lpstr>
      <vt:lpstr>Photo Editor 照片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 &amp; 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CDMA系统中的扩频序列与自适应调制</dc:title>
  <dc:creator>Junsong Xie</dc:creator>
  <cp:lastModifiedBy>Y.Q.Ma</cp:lastModifiedBy>
  <cp:revision>1530</cp:revision>
  <cp:lastPrinted>1601-01-01T00:00:00Z</cp:lastPrinted>
  <dcterms:created xsi:type="dcterms:W3CDTF">2000-10-10T05:39:14Z</dcterms:created>
  <dcterms:modified xsi:type="dcterms:W3CDTF">2023-02-03T02:05:25Z</dcterms:modified>
</cp:coreProperties>
</file>